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71" r:id="rId9"/>
    <p:sldId id="272" r:id="rId10"/>
    <p:sldId id="280" r:id="rId11"/>
    <p:sldId id="276" r:id="rId12"/>
    <p:sldId id="281" r:id="rId13"/>
    <p:sldId id="274" r:id="rId14"/>
    <p:sldId id="264" r:id="rId15"/>
    <p:sldId id="265" r:id="rId16"/>
    <p:sldId id="282" r:id="rId17"/>
    <p:sldId id="277" r:id="rId18"/>
    <p:sldId id="278" r:id="rId19"/>
    <p:sldId id="261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98C78-1F66-4B3D-93FF-3A571FEAE7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69FED-A2A7-42FA-AA2A-FF1D79EA64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AE3C7-A7C4-47CB-A4C2-669D0B1BD4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2D8E25-E6FE-4E2E-8F20-021912A697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8E6908-2D02-44DD-AE38-C5203F35C7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EA7660-9B03-4E2D-97D6-5A890BEA43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35FC50-4B72-4EAA-94A9-57F7896BF6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61A84-E66F-4313-8277-D1F28D3B4F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2B18A-4954-44B2-A2CC-42826C0F28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06B42-732D-4C7A-8C23-FD6762F8D7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E89BD-D760-4347-AF2D-C2F3991C75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9F586-EC0C-4E12-B1CC-6D597F8A9C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07A08-E883-42B9-A6C9-96B8CFC7DE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4987C-EFCE-4F5B-83EB-36EAF1D3E1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5A44C-9754-45A9-896A-FCFC10C44E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40E5F6-A793-452B-9AE0-8DEE3F40D1C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4.gif"/><Relationship Id="rId7" Type="http://schemas.openxmlformats.org/officeDocument/2006/relationships/image" Target="../media/image27.wmf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6.gif"/><Relationship Id="rId10" Type="http://schemas.openxmlformats.org/officeDocument/2006/relationships/image" Target="../media/image30.gif"/><Relationship Id="rId4" Type="http://schemas.openxmlformats.org/officeDocument/2006/relationships/image" Target="../media/image25.gif"/><Relationship Id="rId9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7.wmf"/><Relationship Id="rId7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44.gif"/><Relationship Id="rId4" Type="http://schemas.openxmlformats.org/officeDocument/2006/relationships/slide" Target="slide6.xml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Информация </a:t>
            </a:r>
            <a:r>
              <a:rPr lang="ru-RU" sz="5400" b="1" smtClean="0">
                <a:solidFill>
                  <a:schemeClr val="accent2"/>
                </a:solidFill>
              </a:rPr>
              <a:t>и знания</a:t>
            </a:r>
            <a:r>
              <a:rPr lang="ru-RU" smtClean="0"/>
              <a:t> </a:t>
            </a: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8 </a:t>
            </a:r>
            <a:r>
              <a:rPr lang="ru-RU" smtClean="0"/>
              <a:t>класс</a:t>
            </a:r>
            <a:endParaRPr lang="ru-RU"/>
          </a:p>
        </p:txBody>
      </p:sp>
      <p:sp>
        <p:nvSpPr>
          <p:cNvPr id="4" name="Скругленный прямоугольник 3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rtlCol="0" anchor="ctr"/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30200" y="214290"/>
            <a:ext cx="8742363" cy="6310335"/>
            <a:chOff x="330200" y="836613"/>
            <a:chExt cx="8742363" cy="5688012"/>
          </a:xfrm>
        </p:grpSpPr>
        <p:sp>
          <p:nvSpPr>
            <p:cNvPr id="5" name="Line 227"/>
            <p:cNvSpPr>
              <a:spLocks noChangeShapeType="1"/>
            </p:cNvSpPr>
            <p:nvPr/>
          </p:nvSpPr>
          <p:spPr bwMode="auto">
            <a:xfrm>
              <a:off x="5940425" y="2276475"/>
              <a:ext cx="936625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228"/>
            <p:cNvSpPr>
              <a:spLocks noChangeShapeType="1"/>
            </p:cNvSpPr>
            <p:nvPr/>
          </p:nvSpPr>
          <p:spPr bwMode="auto">
            <a:xfrm>
              <a:off x="5867400" y="5445125"/>
              <a:ext cx="936625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163"/>
            <p:cNvSpPr>
              <a:spLocks noChangeArrowheads="1"/>
            </p:cNvSpPr>
            <p:nvPr/>
          </p:nvSpPr>
          <p:spPr bwMode="auto">
            <a:xfrm>
              <a:off x="6538913" y="836613"/>
              <a:ext cx="2354262" cy="2879725"/>
            </a:xfrm>
            <a:prstGeom prst="roundRect">
              <a:avLst>
                <a:gd name="adj" fmla="val 10181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600">
                <a:latin typeface="Arial" charset="0"/>
              </a:endParaRPr>
            </a:p>
            <a:p>
              <a:pPr algn="ctr"/>
              <a:r>
                <a:rPr lang="ru-RU" sz="1600" b="1">
                  <a:solidFill>
                    <a:srgbClr val="FF3300"/>
                  </a:solidFill>
                  <a:latin typeface="Arial" charset="0"/>
                </a:rPr>
                <a:t>ДЕКЛАРАТИВНЫЕ</a:t>
              </a:r>
            </a:p>
            <a:p>
              <a:pPr algn="ctr"/>
              <a:r>
                <a:rPr lang="ru-RU" sz="1600" b="1">
                  <a:solidFill>
                    <a:srgbClr val="FF3300"/>
                  </a:solidFill>
                  <a:latin typeface="Arial" charset="0"/>
                </a:rPr>
                <a:t>З Н А Н И Я</a:t>
              </a:r>
              <a:endParaRPr lang="en-US" sz="16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ru-RU" sz="16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en-US" sz="16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en-US" sz="16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en-US" sz="16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en-US" sz="16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en-US" sz="16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en-US" sz="16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ru-RU" sz="16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ru-RU" sz="1600" b="1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8" name="AutoShape 164"/>
            <p:cNvSpPr>
              <a:spLocks noChangeArrowheads="1"/>
            </p:cNvSpPr>
            <p:nvPr/>
          </p:nvSpPr>
          <p:spPr bwMode="auto">
            <a:xfrm>
              <a:off x="6538913" y="4005263"/>
              <a:ext cx="2354262" cy="2519362"/>
            </a:xfrm>
            <a:prstGeom prst="roundRect">
              <a:avLst>
                <a:gd name="adj" fmla="val 11463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600">
                <a:latin typeface="Arial" charset="0"/>
              </a:endParaRPr>
            </a:p>
            <a:p>
              <a:pPr algn="ctr"/>
              <a:r>
                <a:rPr lang="ru-RU" sz="1600" b="1">
                  <a:solidFill>
                    <a:srgbClr val="FF3300"/>
                  </a:solidFill>
                  <a:latin typeface="Arial" charset="0"/>
                </a:rPr>
                <a:t>ПРОЦЕДУРНЫЕ</a:t>
              </a:r>
            </a:p>
            <a:p>
              <a:pPr algn="ctr"/>
              <a:r>
                <a:rPr lang="ru-RU" sz="1600" b="1">
                  <a:solidFill>
                    <a:srgbClr val="FF3300"/>
                  </a:solidFill>
                  <a:latin typeface="Arial" charset="0"/>
                </a:rPr>
                <a:t>З Н А Н И Я</a:t>
              </a:r>
              <a:endParaRPr lang="en-US" sz="16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en-US" sz="16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en-US" sz="16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en-US" sz="16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en-US" sz="16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ru-RU" sz="16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ru-RU" sz="16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ru-RU"/>
            </a:p>
          </p:txBody>
        </p:sp>
        <p:sp>
          <p:nvSpPr>
            <p:cNvPr id="9" name="Text Box 165"/>
            <p:cNvSpPr txBox="1">
              <a:spLocks noChangeArrowheads="1"/>
            </p:cNvSpPr>
            <p:nvPr/>
          </p:nvSpPr>
          <p:spPr bwMode="auto">
            <a:xfrm>
              <a:off x="6588125" y="2374900"/>
              <a:ext cx="2305050" cy="1198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400">
                  <a:latin typeface="Arial" charset="0"/>
                </a:rPr>
                <a:t>Знания: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1400">
                  <a:latin typeface="Arial" charset="0"/>
                </a:rPr>
                <a:t> о </a:t>
              </a:r>
              <a:r>
                <a:rPr lang="ru-RU" sz="1400" i="1">
                  <a:latin typeface="Arial" charset="0"/>
                </a:rPr>
                <a:t>явлениях</a:t>
              </a:r>
            </a:p>
            <a:p>
              <a:pPr>
                <a:buFontTx/>
                <a:buChar char="•"/>
              </a:pPr>
              <a:r>
                <a:rPr lang="ru-RU" sz="1400" i="1">
                  <a:latin typeface="Arial" charset="0"/>
                </a:rPr>
                <a:t> о событиях</a:t>
              </a:r>
            </a:p>
            <a:p>
              <a:pPr>
                <a:buFontTx/>
                <a:buChar char="•"/>
              </a:pPr>
              <a:r>
                <a:rPr lang="ru-RU" sz="1400" i="1">
                  <a:latin typeface="Arial" charset="0"/>
                </a:rPr>
                <a:t> о свойствах объектов</a:t>
              </a:r>
            </a:p>
            <a:p>
              <a:pPr>
                <a:buFontTx/>
                <a:buChar char="•"/>
              </a:pPr>
              <a:r>
                <a:rPr lang="ru-RU" sz="1400" i="1">
                  <a:latin typeface="Arial" charset="0"/>
                </a:rPr>
                <a:t> о зависимостях</a:t>
              </a:r>
            </a:p>
          </p:txBody>
        </p:sp>
        <p:sp>
          <p:nvSpPr>
            <p:cNvPr id="10" name="Text Box 166"/>
            <p:cNvSpPr txBox="1">
              <a:spLocks noChangeArrowheads="1"/>
            </p:cNvSpPr>
            <p:nvPr/>
          </p:nvSpPr>
          <p:spPr bwMode="auto">
            <a:xfrm>
              <a:off x="6699250" y="4868863"/>
              <a:ext cx="2049463" cy="396875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Arial" charset="0"/>
                </a:rPr>
                <a:t>Я  знаю, </a:t>
              </a:r>
              <a:r>
                <a:rPr lang="ru-RU" sz="2000" b="1">
                  <a:latin typeface="Arial" charset="0"/>
                </a:rPr>
                <a:t>как </a:t>
              </a:r>
              <a:r>
                <a:rPr lang="ru-RU" sz="2000">
                  <a:latin typeface="Arial" charset="0"/>
                </a:rPr>
                <a:t>. .</a:t>
              </a:r>
              <a:r>
                <a:rPr lang="ru-RU" sz="2000">
                  <a:solidFill>
                    <a:schemeClr val="hlink"/>
                  </a:solidFill>
                  <a:latin typeface="Arial" charset="0"/>
                </a:rPr>
                <a:t> .</a:t>
              </a:r>
            </a:p>
          </p:txBody>
        </p:sp>
        <p:sp>
          <p:nvSpPr>
            <p:cNvPr id="11" name="Rectangle 122"/>
            <p:cNvSpPr>
              <a:spLocks noChangeArrowheads="1"/>
            </p:cNvSpPr>
            <p:nvPr/>
          </p:nvSpPr>
          <p:spPr bwMode="auto">
            <a:xfrm>
              <a:off x="330200" y="836613"/>
              <a:ext cx="5754688" cy="56880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>
                  <a:latin typeface="Courier New Cyr" pitchFamily="49" charset="-52"/>
                </a:rPr>
                <a:t> </a:t>
              </a:r>
            </a:p>
          </p:txBody>
        </p:sp>
        <p:pic>
          <p:nvPicPr>
            <p:cNvPr id="12" name="Picture 188" descr="CELPHONE">
              <a:hlinkClick r:id="rId2" action="ppaction://hlinksldjump" tooltip="Мобильная  телефонная  связь"/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3586163"/>
              <a:ext cx="1296988" cy="1066800"/>
            </a:xfrm>
            <a:prstGeom prst="rect">
              <a:avLst/>
            </a:prstGeom>
            <a:noFill/>
          </p:spPr>
        </p:pic>
        <p:pic>
          <p:nvPicPr>
            <p:cNvPr id="13" name="Picture 189" descr="computer">
              <a:hlinkClick r:id="rId2" action="ppaction://hlinksldjump" tooltip="Персональный  компьютер"/>
            </p:cNvPr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2275" y="4868863"/>
              <a:ext cx="2303463" cy="1655762"/>
            </a:xfrm>
            <a:prstGeom prst="rect">
              <a:avLst/>
            </a:prstGeom>
            <a:noFill/>
          </p:spPr>
        </p:pic>
        <p:pic>
          <p:nvPicPr>
            <p:cNvPr id="14" name="Picture 192" descr="J0300520">
              <a:hlinkClick r:id="rId2" action="ppaction://hlinksldjump" tooltip="ИНТЕРНЕТ"/>
            </p:cNvPr>
            <p:cNvPicPr>
              <a:picLocks noChangeAspect="1" noChangeArrowheads="1" noCrop="1"/>
            </p:cNvPicPr>
            <p:nvPr/>
          </p:nvPicPr>
          <p:blipFill>
            <a:blip r:embed="rId5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4090988" y="5157788"/>
              <a:ext cx="1704975" cy="1008062"/>
            </a:xfrm>
            <a:prstGeom prst="rect">
              <a:avLst/>
            </a:prstGeom>
            <a:noFill/>
          </p:spPr>
        </p:pic>
        <p:pic>
          <p:nvPicPr>
            <p:cNvPr id="15" name="Picture 201" descr="J0303470">
              <a:hlinkClick r:id="rId2" action="ppaction://hlinksldjump" tooltip="Обучение  в  школе"/>
            </p:cNvPr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8313" y="3163888"/>
              <a:ext cx="1295400" cy="1057275"/>
            </a:xfrm>
            <a:prstGeom prst="rect">
              <a:avLst/>
            </a:prstGeom>
            <a:noFill/>
          </p:spPr>
        </p:pic>
        <p:grpSp>
          <p:nvGrpSpPr>
            <p:cNvPr id="16" name="Group 211"/>
            <p:cNvGrpSpPr>
              <a:grpSpLocks/>
            </p:cNvGrpSpPr>
            <p:nvPr/>
          </p:nvGrpSpPr>
          <p:grpSpPr bwMode="auto">
            <a:xfrm flipH="1">
              <a:off x="2627313" y="2844800"/>
              <a:ext cx="1511300" cy="1736725"/>
              <a:chOff x="249" y="527"/>
              <a:chExt cx="2041" cy="2404"/>
            </a:xfrm>
          </p:grpSpPr>
          <p:sp>
            <p:nvSpPr>
              <p:cNvPr id="33" name="Freeform 212"/>
              <p:cNvSpPr>
                <a:spLocks/>
              </p:cNvSpPr>
              <p:nvPr/>
            </p:nvSpPr>
            <p:spPr bwMode="auto">
              <a:xfrm>
                <a:off x="249" y="527"/>
                <a:ext cx="2041" cy="2352"/>
              </a:xfrm>
              <a:custGeom>
                <a:avLst/>
                <a:gdLst/>
                <a:ahLst/>
                <a:cxnLst>
                  <a:cxn ang="0">
                    <a:pos x="1767" y="2668"/>
                  </a:cxn>
                  <a:cxn ang="0">
                    <a:pos x="1795" y="2541"/>
                  </a:cxn>
                  <a:cxn ang="0">
                    <a:pos x="1894" y="2470"/>
                  </a:cxn>
                  <a:cxn ang="0">
                    <a:pos x="2209" y="2404"/>
                  </a:cxn>
                  <a:cxn ang="0">
                    <a:pos x="2369" y="2334"/>
                  </a:cxn>
                  <a:cxn ang="0">
                    <a:pos x="2425" y="2263"/>
                  </a:cxn>
                  <a:cxn ang="0">
                    <a:pos x="2421" y="2094"/>
                  </a:cxn>
                  <a:cxn ang="0">
                    <a:pos x="2411" y="1858"/>
                  </a:cxn>
                  <a:cxn ang="0">
                    <a:pos x="2454" y="1698"/>
                  </a:cxn>
                  <a:cxn ang="0">
                    <a:pos x="2557" y="1628"/>
                  </a:cxn>
                  <a:cxn ang="0">
                    <a:pos x="2675" y="1571"/>
                  </a:cxn>
                  <a:cxn ang="0">
                    <a:pos x="2693" y="1501"/>
                  </a:cxn>
                  <a:cxn ang="0">
                    <a:pos x="2632" y="1425"/>
                  </a:cxn>
                  <a:cxn ang="0">
                    <a:pos x="2397" y="1129"/>
                  </a:cxn>
                  <a:cxn ang="0">
                    <a:pos x="2435" y="1046"/>
                  </a:cxn>
                  <a:cxn ang="0">
                    <a:pos x="2491" y="858"/>
                  </a:cxn>
                  <a:cxn ang="0">
                    <a:pos x="2440" y="583"/>
                  </a:cxn>
                  <a:cxn ang="0">
                    <a:pos x="2303" y="310"/>
                  </a:cxn>
                  <a:cxn ang="0">
                    <a:pos x="2134" y="131"/>
                  </a:cxn>
                  <a:cxn ang="0">
                    <a:pos x="1824" y="23"/>
                  </a:cxn>
                  <a:cxn ang="0">
                    <a:pos x="1462" y="0"/>
                  </a:cxn>
                  <a:cxn ang="0">
                    <a:pos x="1137" y="28"/>
                  </a:cxn>
                  <a:cxn ang="0">
                    <a:pos x="836" y="117"/>
                  </a:cxn>
                  <a:cxn ang="0">
                    <a:pos x="488" y="329"/>
                  </a:cxn>
                  <a:cxn ang="0">
                    <a:pos x="319" y="480"/>
                  </a:cxn>
                  <a:cxn ang="0">
                    <a:pos x="145" y="710"/>
                  </a:cxn>
                  <a:cxn ang="0">
                    <a:pos x="18" y="1008"/>
                  </a:cxn>
                  <a:cxn ang="0">
                    <a:pos x="9" y="1275"/>
                  </a:cxn>
                  <a:cxn ang="0">
                    <a:pos x="84" y="1516"/>
                  </a:cxn>
                  <a:cxn ang="0">
                    <a:pos x="432" y="2042"/>
                  </a:cxn>
                  <a:cxn ang="0">
                    <a:pos x="545" y="2272"/>
                  </a:cxn>
                  <a:cxn ang="0">
                    <a:pos x="573" y="2428"/>
                  </a:cxn>
                  <a:cxn ang="0">
                    <a:pos x="583" y="2639"/>
                  </a:cxn>
                  <a:cxn ang="0">
                    <a:pos x="1767" y="2937"/>
                  </a:cxn>
                </a:cxnLst>
                <a:rect l="0" t="0" r="r" b="b"/>
                <a:pathLst>
                  <a:path w="2693" h="2937">
                    <a:moveTo>
                      <a:pt x="1767" y="2937"/>
                    </a:moveTo>
                    <a:lnTo>
                      <a:pt x="1767" y="2668"/>
                    </a:lnTo>
                    <a:lnTo>
                      <a:pt x="1777" y="2606"/>
                    </a:lnTo>
                    <a:lnTo>
                      <a:pt x="1795" y="2541"/>
                    </a:lnTo>
                    <a:lnTo>
                      <a:pt x="1833" y="2494"/>
                    </a:lnTo>
                    <a:lnTo>
                      <a:pt x="1894" y="2470"/>
                    </a:lnTo>
                    <a:lnTo>
                      <a:pt x="2092" y="2428"/>
                    </a:lnTo>
                    <a:lnTo>
                      <a:pt x="2209" y="2404"/>
                    </a:lnTo>
                    <a:lnTo>
                      <a:pt x="2303" y="2366"/>
                    </a:lnTo>
                    <a:lnTo>
                      <a:pt x="2369" y="2334"/>
                    </a:lnTo>
                    <a:lnTo>
                      <a:pt x="2402" y="2305"/>
                    </a:lnTo>
                    <a:lnTo>
                      <a:pt x="2425" y="2263"/>
                    </a:lnTo>
                    <a:lnTo>
                      <a:pt x="2425" y="2188"/>
                    </a:lnTo>
                    <a:lnTo>
                      <a:pt x="2421" y="2094"/>
                    </a:lnTo>
                    <a:lnTo>
                      <a:pt x="2411" y="1967"/>
                    </a:lnTo>
                    <a:lnTo>
                      <a:pt x="2411" y="1858"/>
                    </a:lnTo>
                    <a:lnTo>
                      <a:pt x="2425" y="1759"/>
                    </a:lnTo>
                    <a:lnTo>
                      <a:pt x="2454" y="1698"/>
                    </a:lnTo>
                    <a:lnTo>
                      <a:pt x="2491" y="1656"/>
                    </a:lnTo>
                    <a:lnTo>
                      <a:pt x="2557" y="1628"/>
                    </a:lnTo>
                    <a:lnTo>
                      <a:pt x="2646" y="1595"/>
                    </a:lnTo>
                    <a:lnTo>
                      <a:pt x="2675" y="1571"/>
                    </a:lnTo>
                    <a:lnTo>
                      <a:pt x="2693" y="1543"/>
                    </a:lnTo>
                    <a:lnTo>
                      <a:pt x="2693" y="1501"/>
                    </a:lnTo>
                    <a:lnTo>
                      <a:pt x="2661" y="1458"/>
                    </a:lnTo>
                    <a:lnTo>
                      <a:pt x="2632" y="1425"/>
                    </a:lnTo>
                    <a:lnTo>
                      <a:pt x="2416" y="1152"/>
                    </a:lnTo>
                    <a:lnTo>
                      <a:pt x="2397" y="1129"/>
                    </a:lnTo>
                    <a:lnTo>
                      <a:pt x="2407" y="1087"/>
                    </a:lnTo>
                    <a:lnTo>
                      <a:pt x="2435" y="1046"/>
                    </a:lnTo>
                    <a:lnTo>
                      <a:pt x="2477" y="931"/>
                    </a:lnTo>
                    <a:lnTo>
                      <a:pt x="2491" y="858"/>
                    </a:lnTo>
                    <a:lnTo>
                      <a:pt x="2491" y="745"/>
                    </a:lnTo>
                    <a:lnTo>
                      <a:pt x="2440" y="583"/>
                    </a:lnTo>
                    <a:lnTo>
                      <a:pt x="2388" y="462"/>
                    </a:lnTo>
                    <a:lnTo>
                      <a:pt x="2303" y="310"/>
                    </a:lnTo>
                    <a:lnTo>
                      <a:pt x="2223" y="216"/>
                    </a:lnTo>
                    <a:lnTo>
                      <a:pt x="2134" y="131"/>
                    </a:lnTo>
                    <a:lnTo>
                      <a:pt x="2012" y="67"/>
                    </a:lnTo>
                    <a:lnTo>
                      <a:pt x="1824" y="23"/>
                    </a:lnTo>
                    <a:lnTo>
                      <a:pt x="1645" y="4"/>
                    </a:lnTo>
                    <a:lnTo>
                      <a:pt x="1462" y="0"/>
                    </a:lnTo>
                    <a:lnTo>
                      <a:pt x="1283" y="9"/>
                    </a:lnTo>
                    <a:lnTo>
                      <a:pt x="1137" y="28"/>
                    </a:lnTo>
                    <a:lnTo>
                      <a:pt x="996" y="56"/>
                    </a:lnTo>
                    <a:lnTo>
                      <a:pt x="836" y="117"/>
                    </a:lnTo>
                    <a:lnTo>
                      <a:pt x="681" y="197"/>
                    </a:lnTo>
                    <a:lnTo>
                      <a:pt x="488" y="329"/>
                    </a:lnTo>
                    <a:lnTo>
                      <a:pt x="399" y="400"/>
                    </a:lnTo>
                    <a:lnTo>
                      <a:pt x="319" y="480"/>
                    </a:lnTo>
                    <a:lnTo>
                      <a:pt x="230" y="583"/>
                    </a:lnTo>
                    <a:lnTo>
                      <a:pt x="145" y="710"/>
                    </a:lnTo>
                    <a:lnTo>
                      <a:pt x="61" y="870"/>
                    </a:lnTo>
                    <a:lnTo>
                      <a:pt x="18" y="1008"/>
                    </a:lnTo>
                    <a:lnTo>
                      <a:pt x="0" y="1159"/>
                    </a:lnTo>
                    <a:lnTo>
                      <a:pt x="9" y="1275"/>
                    </a:lnTo>
                    <a:lnTo>
                      <a:pt x="32" y="1392"/>
                    </a:lnTo>
                    <a:lnTo>
                      <a:pt x="84" y="1516"/>
                    </a:lnTo>
                    <a:lnTo>
                      <a:pt x="235" y="1752"/>
                    </a:lnTo>
                    <a:lnTo>
                      <a:pt x="432" y="2042"/>
                    </a:lnTo>
                    <a:lnTo>
                      <a:pt x="512" y="2188"/>
                    </a:lnTo>
                    <a:lnTo>
                      <a:pt x="545" y="2272"/>
                    </a:lnTo>
                    <a:lnTo>
                      <a:pt x="564" y="2354"/>
                    </a:lnTo>
                    <a:lnTo>
                      <a:pt x="573" y="2428"/>
                    </a:lnTo>
                    <a:lnTo>
                      <a:pt x="578" y="2498"/>
                    </a:lnTo>
                    <a:lnTo>
                      <a:pt x="583" y="2639"/>
                    </a:lnTo>
                    <a:lnTo>
                      <a:pt x="564" y="2937"/>
                    </a:lnTo>
                    <a:lnTo>
                      <a:pt x="1767" y="2937"/>
                    </a:lnTo>
                    <a:close/>
                  </a:path>
                </a:pathLst>
              </a:custGeom>
              <a:solidFill>
                <a:srgbClr val="FF8000"/>
              </a:solidFill>
              <a:ln w="25400">
                <a:solidFill>
                  <a:srgbClr val="FF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34" name="Picture 213" descr="BRAIN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20960127" flipH="1">
                <a:off x="421" y="636"/>
                <a:ext cx="1684" cy="2185"/>
              </a:xfrm>
              <a:prstGeom prst="rect">
                <a:avLst/>
              </a:prstGeom>
              <a:noFill/>
            </p:spPr>
          </p:pic>
          <p:sp>
            <p:nvSpPr>
              <p:cNvPr id="35" name="Freeform 214"/>
              <p:cNvSpPr>
                <a:spLocks/>
              </p:cNvSpPr>
              <p:nvPr/>
            </p:nvSpPr>
            <p:spPr bwMode="auto">
              <a:xfrm>
                <a:off x="1108" y="1763"/>
                <a:ext cx="729" cy="1168"/>
              </a:xfrm>
              <a:custGeom>
                <a:avLst/>
                <a:gdLst/>
                <a:ahLst/>
                <a:cxnLst>
                  <a:cxn ang="0">
                    <a:pos x="907" y="0"/>
                  </a:cxn>
                  <a:cxn ang="0">
                    <a:pos x="688" y="64"/>
                  </a:cxn>
                  <a:cxn ang="0">
                    <a:pos x="276" y="73"/>
                  </a:cxn>
                  <a:cxn ang="0">
                    <a:pos x="148" y="110"/>
                  </a:cxn>
                  <a:cxn ang="0">
                    <a:pos x="112" y="156"/>
                  </a:cxn>
                  <a:cxn ang="0">
                    <a:pos x="66" y="339"/>
                  </a:cxn>
                  <a:cxn ang="0">
                    <a:pos x="84" y="1317"/>
                  </a:cxn>
                  <a:cxn ang="0">
                    <a:pos x="103" y="1335"/>
                  </a:cxn>
                  <a:cxn ang="0">
                    <a:pos x="112" y="1363"/>
                  </a:cxn>
                  <a:cxn ang="0">
                    <a:pos x="167" y="1381"/>
                  </a:cxn>
                  <a:cxn ang="0">
                    <a:pos x="505" y="1143"/>
                  </a:cxn>
                  <a:cxn ang="0">
                    <a:pos x="542" y="1097"/>
                  </a:cxn>
                  <a:cxn ang="0">
                    <a:pos x="551" y="1061"/>
                  </a:cxn>
                  <a:cxn ang="0">
                    <a:pos x="569" y="1006"/>
                  </a:cxn>
                  <a:cxn ang="0">
                    <a:pos x="615" y="814"/>
                  </a:cxn>
                  <a:cxn ang="0">
                    <a:pos x="633" y="741"/>
                  </a:cxn>
                  <a:cxn ang="0">
                    <a:pos x="651" y="622"/>
                  </a:cxn>
                  <a:cxn ang="0">
                    <a:pos x="670" y="604"/>
                  </a:cxn>
                  <a:cxn ang="0">
                    <a:pos x="706" y="512"/>
                  </a:cxn>
                  <a:cxn ang="0">
                    <a:pos x="752" y="348"/>
                  </a:cxn>
                  <a:cxn ang="0">
                    <a:pos x="788" y="302"/>
                  </a:cxn>
                  <a:cxn ang="0">
                    <a:pos x="798" y="275"/>
                  </a:cxn>
                  <a:cxn ang="0">
                    <a:pos x="816" y="256"/>
                  </a:cxn>
                  <a:cxn ang="0">
                    <a:pos x="880" y="192"/>
                  </a:cxn>
                  <a:cxn ang="0">
                    <a:pos x="907" y="0"/>
                  </a:cxn>
                </a:cxnLst>
                <a:rect l="0" t="0" r="r" b="b"/>
                <a:pathLst>
                  <a:path w="962" h="1459">
                    <a:moveTo>
                      <a:pt x="907" y="0"/>
                    </a:moveTo>
                    <a:cubicBezTo>
                      <a:pt x="836" y="12"/>
                      <a:pt x="759" y="41"/>
                      <a:pt x="688" y="64"/>
                    </a:cubicBezTo>
                    <a:cubicBezTo>
                      <a:pt x="557" y="107"/>
                      <a:pt x="413" y="70"/>
                      <a:pt x="276" y="73"/>
                    </a:cubicBezTo>
                    <a:cubicBezTo>
                      <a:pt x="218" y="81"/>
                      <a:pt x="194" y="81"/>
                      <a:pt x="148" y="110"/>
                    </a:cubicBezTo>
                    <a:cubicBezTo>
                      <a:pt x="137" y="126"/>
                      <a:pt x="116" y="137"/>
                      <a:pt x="112" y="156"/>
                    </a:cubicBezTo>
                    <a:cubicBezTo>
                      <a:pt x="97" y="226"/>
                      <a:pt x="116" y="286"/>
                      <a:pt x="66" y="339"/>
                    </a:cubicBezTo>
                    <a:cubicBezTo>
                      <a:pt x="28" y="566"/>
                      <a:pt x="0" y="1289"/>
                      <a:pt x="84" y="1317"/>
                    </a:cubicBezTo>
                    <a:cubicBezTo>
                      <a:pt x="90" y="1323"/>
                      <a:pt x="98" y="1328"/>
                      <a:pt x="103" y="1335"/>
                    </a:cubicBezTo>
                    <a:cubicBezTo>
                      <a:pt x="108" y="1343"/>
                      <a:pt x="104" y="1357"/>
                      <a:pt x="112" y="1363"/>
                    </a:cubicBezTo>
                    <a:cubicBezTo>
                      <a:pt x="128" y="1374"/>
                      <a:pt x="167" y="1381"/>
                      <a:pt x="167" y="1381"/>
                    </a:cubicBezTo>
                    <a:cubicBezTo>
                      <a:pt x="587" y="1369"/>
                      <a:pt x="468" y="1459"/>
                      <a:pt x="505" y="1143"/>
                    </a:cubicBezTo>
                    <a:cubicBezTo>
                      <a:pt x="507" y="1130"/>
                      <a:pt x="533" y="1106"/>
                      <a:pt x="542" y="1097"/>
                    </a:cubicBezTo>
                    <a:cubicBezTo>
                      <a:pt x="545" y="1085"/>
                      <a:pt x="547" y="1073"/>
                      <a:pt x="551" y="1061"/>
                    </a:cubicBezTo>
                    <a:cubicBezTo>
                      <a:pt x="556" y="1043"/>
                      <a:pt x="569" y="1006"/>
                      <a:pt x="569" y="1006"/>
                    </a:cubicBezTo>
                    <a:cubicBezTo>
                      <a:pt x="577" y="939"/>
                      <a:pt x="584" y="874"/>
                      <a:pt x="615" y="814"/>
                    </a:cubicBezTo>
                    <a:cubicBezTo>
                      <a:pt x="620" y="789"/>
                      <a:pt x="629" y="766"/>
                      <a:pt x="633" y="741"/>
                    </a:cubicBezTo>
                    <a:cubicBezTo>
                      <a:pt x="634" y="738"/>
                      <a:pt x="640" y="644"/>
                      <a:pt x="651" y="622"/>
                    </a:cubicBezTo>
                    <a:cubicBezTo>
                      <a:pt x="655" y="614"/>
                      <a:pt x="665" y="611"/>
                      <a:pt x="670" y="604"/>
                    </a:cubicBezTo>
                    <a:cubicBezTo>
                      <a:pt x="692" y="576"/>
                      <a:pt x="698" y="546"/>
                      <a:pt x="706" y="512"/>
                    </a:cubicBezTo>
                    <a:cubicBezTo>
                      <a:pt x="713" y="448"/>
                      <a:pt x="717" y="400"/>
                      <a:pt x="752" y="348"/>
                    </a:cubicBezTo>
                    <a:cubicBezTo>
                      <a:pt x="774" y="281"/>
                      <a:pt x="743" y="357"/>
                      <a:pt x="788" y="302"/>
                    </a:cubicBezTo>
                    <a:cubicBezTo>
                      <a:pt x="794" y="295"/>
                      <a:pt x="793" y="283"/>
                      <a:pt x="798" y="275"/>
                    </a:cubicBezTo>
                    <a:cubicBezTo>
                      <a:pt x="803" y="268"/>
                      <a:pt x="811" y="263"/>
                      <a:pt x="816" y="256"/>
                    </a:cubicBezTo>
                    <a:cubicBezTo>
                      <a:pt x="864" y="191"/>
                      <a:pt x="828" y="209"/>
                      <a:pt x="880" y="192"/>
                    </a:cubicBezTo>
                    <a:cubicBezTo>
                      <a:pt x="962" y="137"/>
                      <a:pt x="877" y="63"/>
                      <a:pt x="907" y="0"/>
                    </a:cubicBezTo>
                    <a:close/>
                  </a:path>
                </a:pathLst>
              </a:custGeom>
              <a:solidFill>
                <a:srgbClr val="FF8000"/>
              </a:solidFill>
              <a:ln w="9525">
                <a:solidFill>
                  <a:srgbClr val="FF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AutoShape 161"/>
            <p:cNvSpPr>
              <a:spLocks noChangeArrowheads="1"/>
            </p:cNvSpPr>
            <p:nvPr/>
          </p:nvSpPr>
          <p:spPr bwMode="auto">
            <a:xfrm>
              <a:off x="3128963" y="1441450"/>
              <a:ext cx="2882900" cy="1403350"/>
            </a:xfrm>
            <a:prstGeom prst="cloudCallout">
              <a:avLst>
                <a:gd name="adj1" fmla="val -44769"/>
                <a:gd name="adj2" fmla="val 7002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8" name="Text Box 162"/>
            <p:cNvSpPr txBox="1">
              <a:spLocks noChangeArrowheads="1"/>
            </p:cNvSpPr>
            <p:nvPr/>
          </p:nvSpPr>
          <p:spPr bwMode="auto">
            <a:xfrm>
              <a:off x="3419475" y="1628775"/>
              <a:ext cx="2127250" cy="65087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chemeClr val="hlink"/>
                  </a:solidFill>
                  <a:latin typeface="Arial" charset="0"/>
                </a:rPr>
                <a:t>ЗНАНИЯ</a:t>
              </a:r>
            </a:p>
          </p:txBody>
        </p:sp>
        <p:pic>
          <p:nvPicPr>
            <p:cNvPr id="19" name="Picture 195" descr="book1">
              <a:hlinkClick r:id="rId2" action="ppaction://hlinksldjump" tooltip="Книги, печатные  документы"/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lum bright="-6000"/>
            </a:blip>
            <a:srcRect/>
            <a:stretch>
              <a:fillRect/>
            </a:stretch>
          </p:blipFill>
          <p:spPr bwMode="auto">
            <a:xfrm>
              <a:off x="539750" y="4464050"/>
              <a:ext cx="1368425" cy="1196975"/>
            </a:xfrm>
            <a:prstGeom prst="rect">
              <a:avLst/>
            </a:prstGeom>
            <a:noFill/>
          </p:spPr>
        </p:pic>
        <p:pic>
          <p:nvPicPr>
            <p:cNvPr id="20" name="Picture 191" descr="1-139">
              <a:hlinkClick r:id="rId2" action="ppaction://hlinksldjump" tooltip="Радио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79613" y="981075"/>
              <a:ext cx="1439862" cy="1219200"/>
            </a:xfrm>
            <a:prstGeom prst="rect">
              <a:avLst/>
            </a:prstGeom>
            <a:noFill/>
          </p:spPr>
        </p:pic>
        <p:grpSp>
          <p:nvGrpSpPr>
            <p:cNvPr id="21" name="Group 219"/>
            <p:cNvGrpSpPr>
              <a:grpSpLocks/>
            </p:cNvGrpSpPr>
            <p:nvPr/>
          </p:nvGrpSpPr>
          <p:grpSpPr bwMode="auto">
            <a:xfrm>
              <a:off x="395288" y="1484313"/>
              <a:ext cx="1296987" cy="1223962"/>
              <a:chOff x="1519" y="2069"/>
              <a:chExt cx="1089" cy="1134"/>
            </a:xfrm>
          </p:grpSpPr>
          <p:sp>
            <p:nvSpPr>
              <p:cNvPr id="31" name="Oval 217"/>
              <p:cNvSpPr>
                <a:spLocks noChangeArrowheads="1"/>
              </p:cNvSpPr>
              <p:nvPr/>
            </p:nvSpPr>
            <p:spPr bwMode="auto">
              <a:xfrm flipH="1">
                <a:off x="1519" y="2069"/>
                <a:ext cx="1089" cy="1134"/>
              </a:xfrm>
              <a:prstGeom prst="ellipse">
                <a:avLst/>
              </a:prstGeom>
              <a:solidFill>
                <a:srgbClr val="CCFFFF"/>
              </a:solidFill>
              <a:ln w="38100">
                <a:solidFill>
                  <a:srgbClr val="FFFF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2" name="Picture 218" descr="AN229"/>
              <p:cNvPicPr>
                <a:picLocks noChangeAspect="1" noChangeArrowheads="1" noCrop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flipH="1">
                <a:off x="1686" y="2254"/>
                <a:ext cx="814" cy="794"/>
              </a:xfrm>
              <a:prstGeom prst="rect">
                <a:avLst/>
              </a:prstGeom>
              <a:noFill/>
            </p:spPr>
          </p:pic>
        </p:grpSp>
        <p:sp>
          <p:nvSpPr>
            <p:cNvPr id="22" name="Line 220"/>
            <p:cNvSpPr>
              <a:spLocks noChangeShapeType="1"/>
            </p:cNvSpPr>
            <p:nvPr/>
          </p:nvSpPr>
          <p:spPr bwMode="auto">
            <a:xfrm flipH="1">
              <a:off x="4356100" y="3429000"/>
              <a:ext cx="10795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21"/>
            <p:cNvSpPr>
              <a:spLocks noChangeShapeType="1"/>
            </p:cNvSpPr>
            <p:nvPr/>
          </p:nvSpPr>
          <p:spPr bwMode="auto">
            <a:xfrm>
              <a:off x="1763713" y="2420938"/>
              <a:ext cx="936625" cy="50323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22"/>
            <p:cNvSpPr>
              <a:spLocks noChangeShapeType="1"/>
            </p:cNvSpPr>
            <p:nvPr/>
          </p:nvSpPr>
          <p:spPr bwMode="auto">
            <a:xfrm>
              <a:off x="2700338" y="2133600"/>
              <a:ext cx="287337" cy="50323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23"/>
            <p:cNvSpPr>
              <a:spLocks noChangeShapeType="1"/>
            </p:cNvSpPr>
            <p:nvPr/>
          </p:nvSpPr>
          <p:spPr bwMode="auto">
            <a:xfrm>
              <a:off x="1908175" y="3429000"/>
              <a:ext cx="6477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24"/>
            <p:cNvSpPr>
              <a:spLocks noChangeShapeType="1"/>
            </p:cNvSpPr>
            <p:nvPr/>
          </p:nvSpPr>
          <p:spPr bwMode="auto">
            <a:xfrm flipV="1">
              <a:off x="1908175" y="4149725"/>
              <a:ext cx="647700" cy="50323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25"/>
            <p:cNvSpPr>
              <a:spLocks noChangeShapeType="1"/>
            </p:cNvSpPr>
            <p:nvPr/>
          </p:nvSpPr>
          <p:spPr bwMode="auto">
            <a:xfrm flipV="1">
              <a:off x="3348038" y="4652963"/>
              <a:ext cx="0" cy="108108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26"/>
            <p:cNvSpPr>
              <a:spLocks noChangeShapeType="1"/>
            </p:cNvSpPr>
            <p:nvPr/>
          </p:nvSpPr>
          <p:spPr bwMode="auto">
            <a:xfrm flipH="1" flipV="1">
              <a:off x="4067175" y="4437063"/>
              <a:ext cx="504825" cy="57626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Text Box 229"/>
            <p:cNvSpPr txBox="1">
              <a:spLocks noChangeArrowheads="1"/>
            </p:cNvSpPr>
            <p:nvPr/>
          </p:nvSpPr>
          <p:spPr bwMode="auto">
            <a:xfrm>
              <a:off x="6659563" y="1700213"/>
              <a:ext cx="2081212" cy="396875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Arial" charset="0"/>
                </a:rPr>
                <a:t>Я  знаю, </a:t>
              </a:r>
              <a:r>
                <a:rPr lang="ru-RU" sz="2000" b="1">
                  <a:latin typeface="Arial" charset="0"/>
                </a:rPr>
                <a:t>что </a:t>
              </a:r>
              <a:r>
                <a:rPr lang="ru-RU" sz="2000">
                  <a:latin typeface="Arial" charset="0"/>
                </a:rPr>
                <a:t>. .</a:t>
              </a:r>
              <a:r>
                <a:rPr lang="ru-RU" sz="2000">
                  <a:solidFill>
                    <a:schemeClr val="hlink"/>
                  </a:solidFill>
                  <a:latin typeface="Arial" charset="0"/>
                </a:rPr>
                <a:t> .</a:t>
              </a:r>
            </a:p>
          </p:txBody>
        </p:sp>
        <p:sp>
          <p:nvSpPr>
            <p:cNvPr id="30" name="Text Box 230"/>
            <p:cNvSpPr txBox="1">
              <a:spLocks noChangeArrowheads="1"/>
            </p:cNvSpPr>
            <p:nvPr/>
          </p:nvSpPr>
          <p:spPr bwMode="auto">
            <a:xfrm>
              <a:off x="6516688" y="5578475"/>
              <a:ext cx="2555875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400">
                  <a:latin typeface="Arial" charset="0"/>
                </a:rPr>
                <a:t>Знания, определяющие действия для достижения какой-либо цели</a:t>
              </a:r>
              <a:endParaRPr lang="ru-RU" sz="1400" i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Определите количество информации(«много» или «мало») в следующих сообщениях?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r>
              <a:rPr lang="ru-RU"/>
              <a:t>Столица России – Москва.</a:t>
            </a:r>
          </a:p>
          <a:p>
            <a:r>
              <a:rPr lang="ru-RU"/>
              <a:t>Сумма квадратов катетов равна квадрату гипотенузы.</a:t>
            </a:r>
          </a:p>
          <a:p>
            <a:r>
              <a:rPr lang="ru-RU"/>
              <a:t>Дифракцией света называется совокупность явлений, которые обусловлены волновой природой света и наблюдается при его распространении в среде с резко выраженной оптической неоднородностью.</a:t>
            </a:r>
          </a:p>
          <a:p>
            <a:r>
              <a:rPr lang="ru-RU"/>
              <a:t>Эйфелева башня имеет высоту 300 метров и вес 9000 тонн.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5357818" y="285728"/>
            <a:ext cx="3457575" cy="598488"/>
          </a:xfrm>
          <a:prstGeom prst="rect">
            <a:avLst/>
          </a:prstGeom>
          <a:solidFill>
            <a:schemeClr val="bg1"/>
          </a:solidFill>
          <a:ln w="2857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6600"/>
                </a:solidFill>
              </a:rPr>
              <a:t>НОВИЗНА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428596" y="285728"/>
            <a:ext cx="4860925" cy="598488"/>
          </a:xfrm>
          <a:prstGeom prst="rect">
            <a:avLst/>
          </a:prstGeom>
          <a:solidFill>
            <a:schemeClr val="bg1"/>
          </a:solidFill>
          <a:ln w="2857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6600"/>
                </a:solidFill>
              </a:rPr>
              <a:t>ПОНЯТНОСТЬ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285750" y="3143248"/>
            <a:ext cx="8642350" cy="1308656"/>
          </a:xfrm>
          <a:prstGeom prst="rect">
            <a:avLst/>
          </a:prstGeom>
          <a:solidFill>
            <a:srgbClr val="FFFFCC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tIns="190800" bIns="190800">
            <a:spAutoFit/>
          </a:bodyPr>
          <a:lstStyle/>
          <a:p>
            <a:pPr algn="just"/>
            <a:r>
              <a:rPr lang="en-US" sz="2000" dirty="0"/>
              <a:t>       </a:t>
            </a:r>
            <a:r>
              <a:rPr lang="ru-RU" sz="2000" dirty="0"/>
              <a:t>Сообщение несет информацию для человека (является информативным), если заключенные в сообщении сведения являются для этого человека </a:t>
            </a:r>
            <a:r>
              <a:rPr lang="en-US" sz="2000" dirty="0"/>
              <a:t> </a:t>
            </a:r>
            <a:r>
              <a:rPr lang="ru-RU" sz="2000" b="1" dirty="0">
                <a:solidFill>
                  <a:srgbClr val="FF6600"/>
                </a:solidFill>
              </a:rPr>
              <a:t>новыми</a:t>
            </a:r>
            <a:r>
              <a:rPr lang="ru-RU" sz="2000" dirty="0"/>
              <a:t> </a:t>
            </a:r>
            <a:r>
              <a:rPr lang="en-US" sz="2000" dirty="0"/>
              <a:t> </a:t>
            </a:r>
            <a:r>
              <a:rPr lang="ru-RU" sz="2000" dirty="0"/>
              <a:t>и </a:t>
            </a:r>
            <a:r>
              <a:rPr lang="en-US" sz="2000" dirty="0"/>
              <a:t> </a:t>
            </a:r>
            <a:r>
              <a:rPr lang="ru-RU" sz="2000" b="1" dirty="0">
                <a:solidFill>
                  <a:srgbClr val="FF6600"/>
                </a:solidFill>
              </a:rPr>
              <a:t>понятными.</a:t>
            </a:r>
            <a:endParaRPr lang="ru-RU" sz="2000" b="1" i="1" dirty="0">
              <a:solidFill>
                <a:srgbClr val="FF6600"/>
              </a:solidFill>
              <a:latin typeface="Century Gothic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57158" y="4714884"/>
            <a:ext cx="8353425" cy="2143119"/>
            <a:chOff x="611188" y="4994054"/>
            <a:chExt cx="8353425" cy="1673446"/>
          </a:xfrm>
        </p:grpSpPr>
        <p:sp>
          <p:nvSpPr>
            <p:cNvPr id="4" name="Text Box 23"/>
            <p:cNvSpPr txBox="1">
              <a:spLocks noChangeArrowheads="1"/>
            </p:cNvSpPr>
            <p:nvPr/>
          </p:nvSpPr>
          <p:spPr bwMode="auto">
            <a:xfrm>
              <a:off x="4103688" y="4994054"/>
              <a:ext cx="4860925" cy="15140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/>
                <a:t>      </a:t>
              </a:r>
              <a:r>
                <a:rPr lang="ru-RU" sz="2000" dirty="0"/>
                <a:t>Получение любых знаний должно идти от известного к неизвестному (новому), от простого к сложному. И тогда каждое новое сообщение будет понятным, а значит, будет нести новую информацию для человека</a:t>
              </a:r>
              <a:r>
                <a:rPr lang="ru-RU" sz="1400" dirty="0"/>
                <a:t>.</a:t>
              </a:r>
            </a:p>
          </p:txBody>
        </p:sp>
        <p:sp>
          <p:nvSpPr>
            <p:cNvPr id="10" name="Line 37"/>
            <p:cNvSpPr>
              <a:spLocks noChangeShapeType="1"/>
            </p:cNvSpPr>
            <p:nvPr/>
          </p:nvSpPr>
          <p:spPr bwMode="auto">
            <a:xfrm>
              <a:off x="2700338" y="5049838"/>
              <a:ext cx="0" cy="5397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AutoShape 38"/>
            <p:cNvSpPr>
              <a:spLocks noChangeArrowheads="1"/>
            </p:cNvSpPr>
            <p:nvPr/>
          </p:nvSpPr>
          <p:spPr bwMode="auto">
            <a:xfrm>
              <a:off x="611188" y="5516563"/>
              <a:ext cx="3455987" cy="1150937"/>
            </a:xfrm>
            <a:prstGeom prst="cloudCallout">
              <a:avLst>
                <a:gd name="adj1" fmla="val -61069"/>
                <a:gd name="adj2" fmla="val -11827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1116013" y="5734050"/>
              <a:ext cx="24066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solidFill>
                    <a:srgbClr val="FF6600"/>
                  </a:solidFill>
                </a:rPr>
                <a:t>Новые и понятные </a:t>
              </a:r>
            </a:p>
            <a:p>
              <a:pPr algn="ctr"/>
              <a:r>
                <a:rPr lang="ru-RU" b="1">
                  <a:solidFill>
                    <a:srgbClr val="FF6600"/>
                  </a:solidFill>
                </a:rPr>
                <a:t>сведения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7338" y="1071546"/>
            <a:ext cx="8605837" cy="2033604"/>
            <a:chOff x="287338" y="1701800"/>
            <a:chExt cx="8605837" cy="1403350"/>
          </a:xfrm>
        </p:grpSpPr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327650" y="1701800"/>
              <a:ext cx="3565525" cy="1241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200" dirty="0"/>
                <a:t>       </a:t>
              </a:r>
              <a:r>
                <a:rPr lang="ru-RU" sz="1400" dirty="0"/>
                <a:t>Информативное сообщение содержит новые сведения, ранее не известные  человеку.</a:t>
              </a:r>
            </a:p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ru-RU" sz="1400" dirty="0"/>
                <a:t>Пример неинформативного сообщения:  «Дважды два – четыре»</a:t>
              </a:r>
              <a:endParaRPr lang="ru-RU" i="1" dirty="0">
                <a:sym typeface="Webdings" pitchFamily="18" charset="2"/>
              </a:endParaRPr>
            </a:p>
          </p:txBody>
        </p:sp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287338" y="2100263"/>
              <a:ext cx="4860925" cy="1004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endParaRPr lang="en-US" sz="1200"/>
            </a:p>
            <a:p>
              <a:pPr algn="just"/>
              <a:endParaRPr lang="en-US" sz="1200"/>
            </a:p>
            <a:p>
              <a:pPr algn="just"/>
              <a:endParaRPr lang="en-US" sz="1200"/>
            </a:p>
            <a:p>
              <a:pPr algn="just"/>
              <a:endParaRPr lang="en-US" sz="1200"/>
            </a:p>
            <a:p>
              <a:pPr algn="just"/>
              <a:endParaRPr lang="en-US" sz="1200"/>
            </a:p>
          </p:txBody>
        </p:sp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287338" y="1701800"/>
              <a:ext cx="4860925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/>
                <a:t>Принцип  последовательности  в  обучении</a:t>
              </a:r>
            </a:p>
          </p:txBody>
        </p:sp>
        <p:sp>
          <p:nvSpPr>
            <p:cNvPr id="14" name="Rectangle 41"/>
            <p:cNvSpPr>
              <a:spLocks noChangeArrowheads="1"/>
            </p:cNvSpPr>
            <p:nvPr/>
          </p:nvSpPr>
          <p:spPr bwMode="auto">
            <a:xfrm>
              <a:off x="503238" y="2168525"/>
              <a:ext cx="936625" cy="6842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4400">
                  <a:sym typeface="Wingdings" pitchFamily="2" charset="2"/>
                </a:rPr>
                <a:t></a:t>
              </a:r>
            </a:p>
          </p:txBody>
        </p:sp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>
              <a:off x="3419475" y="2097088"/>
              <a:ext cx="1584325" cy="792162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600" dirty="0"/>
                <a:t>Новые</a:t>
              </a:r>
            </a:p>
            <a:p>
              <a:pPr algn="ctr"/>
              <a:r>
                <a:rPr lang="ru-RU" sz="1600" dirty="0"/>
                <a:t>знания</a:t>
              </a:r>
            </a:p>
          </p:txBody>
        </p:sp>
        <p:sp>
          <p:nvSpPr>
            <p:cNvPr id="16" name="Line 44"/>
            <p:cNvSpPr>
              <a:spLocks noChangeShapeType="1"/>
            </p:cNvSpPr>
            <p:nvPr/>
          </p:nvSpPr>
          <p:spPr bwMode="auto">
            <a:xfrm>
              <a:off x="1439863" y="2492375"/>
              <a:ext cx="19796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 Box 45"/>
            <p:cNvSpPr txBox="1">
              <a:spLocks noChangeArrowheads="1"/>
            </p:cNvSpPr>
            <p:nvPr/>
          </p:nvSpPr>
          <p:spPr bwMode="auto">
            <a:xfrm>
              <a:off x="1619250" y="2476500"/>
              <a:ext cx="17637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400" dirty="0"/>
                <a:t>Логическая связь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СООБЩЕНИЯ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755650" y="1196975"/>
            <a:ext cx="3816350" cy="1906588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i="1"/>
              <a:t>информативные</a:t>
            </a: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4787900" y="1196975"/>
            <a:ext cx="3816350" cy="1906588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/>
              <a:t>неинформативные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 rot="11340797">
            <a:off x="395288" y="3860800"/>
            <a:ext cx="3097212" cy="1439863"/>
          </a:xfrm>
          <a:prstGeom prst="wedgeRoundRectCallout">
            <a:avLst>
              <a:gd name="adj1" fmla="val 16056"/>
              <a:gd name="adj2" fmla="val 1278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sz="2000"/>
              <a:t>Сообщения, которые пополняют знания человека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 rot="10433897">
            <a:off x="5724525" y="3860800"/>
            <a:ext cx="3097213" cy="1439863"/>
          </a:xfrm>
          <a:prstGeom prst="wedgeRoundRectCallout">
            <a:avLst>
              <a:gd name="adj1" fmla="val -16755"/>
              <a:gd name="adj2" fmla="val 1222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sz="2000"/>
              <a:t>Сообщения, которые не пополняют знания человека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 animBg="1"/>
      <p:bldP spid="51206" grpId="0" animBg="1"/>
      <p:bldP spid="512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endParaRPr lang="ru-RU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95288" y="404813"/>
          <a:ext cx="3209925" cy="4048125"/>
        </p:xfrm>
        <a:graphic>
          <a:graphicData uri="http://schemas.openxmlformats.org/presentationml/2006/ole">
            <p:oleObj spid="_x0000_s26627" name="Точечный рисунок" r:id="rId3" imgW="3209524" imgH="4048690" progId="PBrush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851275" y="404813"/>
          <a:ext cx="4897438" cy="1719262"/>
        </p:xfrm>
        <a:graphic>
          <a:graphicData uri="http://schemas.openxmlformats.org/presentationml/2006/ole">
            <p:oleObj spid="_x0000_s26628" name="Точечный рисунок" r:id="rId4" imgW="2685714" imgH="971686" progId="PBrush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787900" y="2492375"/>
          <a:ext cx="3048000" cy="3644900"/>
        </p:xfrm>
        <a:graphic>
          <a:graphicData uri="http://schemas.openxmlformats.org/presentationml/2006/ole">
            <p:oleObj spid="_x0000_s26629" name="Точечный рисунок" r:id="rId5" imgW="4580952" imgH="4590476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651500" y="549275"/>
          <a:ext cx="2776538" cy="2781300"/>
        </p:xfrm>
        <a:graphic>
          <a:graphicData uri="http://schemas.openxmlformats.org/presentationml/2006/ole">
            <p:oleObj spid="_x0000_s27650" name="Точечный рисунок" r:id="rId3" imgW="4638095" imgH="4648849" progId="PBrush">
              <p:embed/>
            </p:oleObj>
          </a:graphicData>
        </a:graphic>
      </p:graphicFrame>
      <p:sp>
        <p:nvSpPr>
          <p:cNvPr id="27651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defTabSz="762000"/>
            <a:endParaRPr lang="ru-RU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539750" y="404813"/>
          <a:ext cx="2847975" cy="2852737"/>
        </p:xfrm>
        <a:graphic>
          <a:graphicData uri="http://schemas.openxmlformats.org/presentationml/2006/ole">
            <p:oleObj spid="_x0000_s27652" name="Точечный рисунок" r:id="rId4" imgW="4600000" imgH="4610744" progId="PBrush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1763713" y="333375"/>
          <a:ext cx="2592387" cy="628650"/>
        </p:xfrm>
        <a:graphic>
          <a:graphicData uri="http://schemas.openxmlformats.org/presentationml/2006/ole">
            <p:oleObj spid="_x0000_s27653" name="Точечный рисунок" r:id="rId5" imgW="2314286" imgH="628571" progId="PBrush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843213" y="1268413"/>
          <a:ext cx="2808287" cy="2801937"/>
        </p:xfrm>
        <a:graphic>
          <a:graphicData uri="http://schemas.openxmlformats.org/presentationml/2006/ole">
            <p:oleObj spid="_x0000_s27654" name="Точечный рисунок" r:id="rId6" imgW="4600000" imgH="4590476" progId="PBrush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755650" y="3284538"/>
          <a:ext cx="2663825" cy="2663825"/>
        </p:xfrm>
        <a:graphic>
          <a:graphicData uri="http://schemas.openxmlformats.org/presentationml/2006/ole">
            <p:oleObj spid="_x0000_s27655" name="Точечный рисунок" r:id="rId7" imgW="4600000" imgH="4600000" progId="PBrush">
              <p:embed/>
            </p:oleObj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2771775" y="5157788"/>
          <a:ext cx="1871663" cy="649287"/>
        </p:xfrm>
        <a:graphic>
          <a:graphicData uri="http://schemas.openxmlformats.org/presentationml/2006/ole">
            <p:oleObj spid="_x0000_s27656" name="Точечный рисунок" r:id="rId8" imgW="2276793" imgH="504762" progId="PBrush">
              <p:embed/>
            </p:oleObj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5292725" y="3141663"/>
          <a:ext cx="3143250" cy="3168650"/>
        </p:xfrm>
        <a:graphic>
          <a:graphicData uri="http://schemas.openxmlformats.org/presentationml/2006/ole">
            <p:oleObj spid="_x0000_s27657" name="Точечный рисунок" r:id="rId9" imgW="4590476" imgH="4629796" progId="PBrush">
              <p:embed/>
            </p:oleObj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5292725" y="5661025"/>
          <a:ext cx="2493963" cy="638175"/>
        </p:xfrm>
        <a:graphic>
          <a:graphicData uri="http://schemas.openxmlformats.org/presentationml/2006/ole">
            <p:oleObj spid="_x0000_s27658" name="Точечный рисунок" r:id="rId10" imgW="2276793" imgH="638264" progId="PBrush">
              <p:embed/>
            </p:oleObj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4572000" y="549275"/>
          <a:ext cx="2339975" cy="576263"/>
        </p:xfrm>
        <a:graphic>
          <a:graphicData uri="http://schemas.openxmlformats.org/presentationml/2006/ole">
            <p:oleObj spid="_x0000_s27659" name="Точечный рисунок" r:id="rId11" imgW="2266667" imgH="400000" progId="PBrush">
              <p:embed/>
            </p:oleObj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>
            <p:ph sz="quarter" idx="4"/>
          </p:nvPr>
        </p:nvGraphicFramePr>
        <p:xfrm>
          <a:off x="3122613" y="3430588"/>
          <a:ext cx="2365375" cy="711200"/>
        </p:xfrm>
        <a:graphic>
          <a:graphicData uri="http://schemas.openxmlformats.org/presentationml/2006/ole">
            <p:oleObj spid="_x0000_s27660" name="Точечный рисунок" r:id="rId12" imgW="2238687" imgH="466543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50825" y="428604"/>
            <a:ext cx="8605838" cy="6096021"/>
            <a:chOff x="250825" y="836613"/>
            <a:chExt cx="8605838" cy="5688012"/>
          </a:xfrm>
        </p:grpSpPr>
        <p:sp>
          <p:nvSpPr>
            <p:cNvPr id="8" name="Rectangle 20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94088" y="1679575"/>
              <a:ext cx="4946650" cy="447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Line 207"/>
            <p:cNvSpPr>
              <a:spLocks noChangeShapeType="1"/>
            </p:cNvSpPr>
            <p:nvPr/>
          </p:nvSpPr>
          <p:spPr bwMode="auto">
            <a:xfrm>
              <a:off x="4325938" y="4019550"/>
              <a:ext cx="0" cy="27305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208"/>
            <p:cNvGrpSpPr>
              <a:grpSpLocks/>
            </p:cNvGrpSpPr>
            <p:nvPr/>
          </p:nvGrpSpPr>
          <p:grpSpPr bwMode="auto">
            <a:xfrm flipH="1">
              <a:off x="250825" y="1901825"/>
              <a:ext cx="2409825" cy="3194050"/>
              <a:chOff x="249" y="527"/>
              <a:chExt cx="2041" cy="2404"/>
            </a:xfrm>
          </p:grpSpPr>
          <p:sp>
            <p:nvSpPr>
              <p:cNvPr id="35" name="Freeform 209"/>
              <p:cNvSpPr>
                <a:spLocks/>
              </p:cNvSpPr>
              <p:nvPr/>
            </p:nvSpPr>
            <p:spPr bwMode="auto">
              <a:xfrm>
                <a:off x="249" y="527"/>
                <a:ext cx="2041" cy="2352"/>
              </a:xfrm>
              <a:custGeom>
                <a:avLst/>
                <a:gdLst/>
                <a:ahLst/>
                <a:cxnLst>
                  <a:cxn ang="0">
                    <a:pos x="1767" y="2668"/>
                  </a:cxn>
                  <a:cxn ang="0">
                    <a:pos x="1795" y="2541"/>
                  </a:cxn>
                  <a:cxn ang="0">
                    <a:pos x="1894" y="2470"/>
                  </a:cxn>
                  <a:cxn ang="0">
                    <a:pos x="2209" y="2404"/>
                  </a:cxn>
                  <a:cxn ang="0">
                    <a:pos x="2369" y="2334"/>
                  </a:cxn>
                  <a:cxn ang="0">
                    <a:pos x="2425" y="2263"/>
                  </a:cxn>
                  <a:cxn ang="0">
                    <a:pos x="2421" y="2094"/>
                  </a:cxn>
                  <a:cxn ang="0">
                    <a:pos x="2411" y="1858"/>
                  </a:cxn>
                  <a:cxn ang="0">
                    <a:pos x="2454" y="1698"/>
                  </a:cxn>
                  <a:cxn ang="0">
                    <a:pos x="2557" y="1628"/>
                  </a:cxn>
                  <a:cxn ang="0">
                    <a:pos x="2675" y="1571"/>
                  </a:cxn>
                  <a:cxn ang="0">
                    <a:pos x="2693" y="1501"/>
                  </a:cxn>
                  <a:cxn ang="0">
                    <a:pos x="2632" y="1425"/>
                  </a:cxn>
                  <a:cxn ang="0">
                    <a:pos x="2397" y="1129"/>
                  </a:cxn>
                  <a:cxn ang="0">
                    <a:pos x="2435" y="1046"/>
                  </a:cxn>
                  <a:cxn ang="0">
                    <a:pos x="2491" y="858"/>
                  </a:cxn>
                  <a:cxn ang="0">
                    <a:pos x="2440" y="583"/>
                  </a:cxn>
                  <a:cxn ang="0">
                    <a:pos x="2303" y="310"/>
                  </a:cxn>
                  <a:cxn ang="0">
                    <a:pos x="2134" y="131"/>
                  </a:cxn>
                  <a:cxn ang="0">
                    <a:pos x="1824" y="23"/>
                  </a:cxn>
                  <a:cxn ang="0">
                    <a:pos x="1462" y="0"/>
                  </a:cxn>
                  <a:cxn ang="0">
                    <a:pos x="1137" y="28"/>
                  </a:cxn>
                  <a:cxn ang="0">
                    <a:pos x="836" y="117"/>
                  </a:cxn>
                  <a:cxn ang="0">
                    <a:pos x="488" y="329"/>
                  </a:cxn>
                  <a:cxn ang="0">
                    <a:pos x="319" y="480"/>
                  </a:cxn>
                  <a:cxn ang="0">
                    <a:pos x="145" y="710"/>
                  </a:cxn>
                  <a:cxn ang="0">
                    <a:pos x="18" y="1008"/>
                  </a:cxn>
                  <a:cxn ang="0">
                    <a:pos x="9" y="1275"/>
                  </a:cxn>
                  <a:cxn ang="0">
                    <a:pos x="84" y="1516"/>
                  </a:cxn>
                  <a:cxn ang="0">
                    <a:pos x="432" y="2042"/>
                  </a:cxn>
                  <a:cxn ang="0">
                    <a:pos x="545" y="2272"/>
                  </a:cxn>
                  <a:cxn ang="0">
                    <a:pos x="573" y="2428"/>
                  </a:cxn>
                  <a:cxn ang="0">
                    <a:pos x="583" y="2639"/>
                  </a:cxn>
                  <a:cxn ang="0">
                    <a:pos x="1767" y="2937"/>
                  </a:cxn>
                </a:cxnLst>
                <a:rect l="0" t="0" r="r" b="b"/>
                <a:pathLst>
                  <a:path w="2693" h="2937">
                    <a:moveTo>
                      <a:pt x="1767" y="2937"/>
                    </a:moveTo>
                    <a:lnTo>
                      <a:pt x="1767" y="2668"/>
                    </a:lnTo>
                    <a:lnTo>
                      <a:pt x="1777" y="2606"/>
                    </a:lnTo>
                    <a:lnTo>
                      <a:pt x="1795" y="2541"/>
                    </a:lnTo>
                    <a:lnTo>
                      <a:pt x="1833" y="2494"/>
                    </a:lnTo>
                    <a:lnTo>
                      <a:pt x="1894" y="2470"/>
                    </a:lnTo>
                    <a:lnTo>
                      <a:pt x="2092" y="2428"/>
                    </a:lnTo>
                    <a:lnTo>
                      <a:pt x="2209" y="2404"/>
                    </a:lnTo>
                    <a:lnTo>
                      <a:pt x="2303" y="2366"/>
                    </a:lnTo>
                    <a:lnTo>
                      <a:pt x="2369" y="2334"/>
                    </a:lnTo>
                    <a:lnTo>
                      <a:pt x="2402" y="2305"/>
                    </a:lnTo>
                    <a:lnTo>
                      <a:pt x="2425" y="2263"/>
                    </a:lnTo>
                    <a:lnTo>
                      <a:pt x="2425" y="2188"/>
                    </a:lnTo>
                    <a:lnTo>
                      <a:pt x="2421" y="2094"/>
                    </a:lnTo>
                    <a:lnTo>
                      <a:pt x="2411" y="1967"/>
                    </a:lnTo>
                    <a:lnTo>
                      <a:pt x="2411" y="1858"/>
                    </a:lnTo>
                    <a:lnTo>
                      <a:pt x="2425" y="1759"/>
                    </a:lnTo>
                    <a:lnTo>
                      <a:pt x="2454" y="1698"/>
                    </a:lnTo>
                    <a:lnTo>
                      <a:pt x="2491" y="1656"/>
                    </a:lnTo>
                    <a:lnTo>
                      <a:pt x="2557" y="1628"/>
                    </a:lnTo>
                    <a:lnTo>
                      <a:pt x="2646" y="1595"/>
                    </a:lnTo>
                    <a:lnTo>
                      <a:pt x="2675" y="1571"/>
                    </a:lnTo>
                    <a:lnTo>
                      <a:pt x="2693" y="1543"/>
                    </a:lnTo>
                    <a:lnTo>
                      <a:pt x="2693" y="1501"/>
                    </a:lnTo>
                    <a:lnTo>
                      <a:pt x="2661" y="1458"/>
                    </a:lnTo>
                    <a:lnTo>
                      <a:pt x="2632" y="1425"/>
                    </a:lnTo>
                    <a:lnTo>
                      <a:pt x="2416" y="1152"/>
                    </a:lnTo>
                    <a:lnTo>
                      <a:pt x="2397" y="1129"/>
                    </a:lnTo>
                    <a:lnTo>
                      <a:pt x="2407" y="1087"/>
                    </a:lnTo>
                    <a:lnTo>
                      <a:pt x="2435" y="1046"/>
                    </a:lnTo>
                    <a:lnTo>
                      <a:pt x="2477" y="931"/>
                    </a:lnTo>
                    <a:lnTo>
                      <a:pt x="2491" y="858"/>
                    </a:lnTo>
                    <a:lnTo>
                      <a:pt x="2491" y="745"/>
                    </a:lnTo>
                    <a:lnTo>
                      <a:pt x="2440" y="583"/>
                    </a:lnTo>
                    <a:lnTo>
                      <a:pt x="2388" y="462"/>
                    </a:lnTo>
                    <a:lnTo>
                      <a:pt x="2303" y="310"/>
                    </a:lnTo>
                    <a:lnTo>
                      <a:pt x="2223" y="216"/>
                    </a:lnTo>
                    <a:lnTo>
                      <a:pt x="2134" y="131"/>
                    </a:lnTo>
                    <a:lnTo>
                      <a:pt x="2012" y="67"/>
                    </a:lnTo>
                    <a:lnTo>
                      <a:pt x="1824" y="23"/>
                    </a:lnTo>
                    <a:lnTo>
                      <a:pt x="1645" y="4"/>
                    </a:lnTo>
                    <a:lnTo>
                      <a:pt x="1462" y="0"/>
                    </a:lnTo>
                    <a:lnTo>
                      <a:pt x="1283" y="9"/>
                    </a:lnTo>
                    <a:lnTo>
                      <a:pt x="1137" y="28"/>
                    </a:lnTo>
                    <a:lnTo>
                      <a:pt x="996" y="56"/>
                    </a:lnTo>
                    <a:lnTo>
                      <a:pt x="836" y="117"/>
                    </a:lnTo>
                    <a:lnTo>
                      <a:pt x="681" y="197"/>
                    </a:lnTo>
                    <a:lnTo>
                      <a:pt x="488" y="329"/>
                    </a:lnTo>
                    <a:lnTo>
                      <a:pt x="399" y="400"/>
                    </a:lnTo>
                    <a:lnTo>
                      <a:pt x="319" y="480"/>
                    </a:lnTo>
                    <a:lnTo>
                      <a:pt x="230" y="583"/>
                    </a:lnTo>
                    <a:lnTo>
                      <a:pt x="145" y="710"/>
                    </a:lnTo>
                    <a:lnTo>
                      <a:pt x="61" y="870"/>
                    </a:lnTo>
                    <a:lnTo>
                      <a:pt x="18" y="1008"/>
                    </a:lnTo>
                    <a:lnTo>
                      <a:pt x="0" y="1159"/>
                    </a:lnTo>
                    <a:lnTo>
                      <a:pt x="9" y="1275"/>
                    </a:lnTo>
                    <a:lnTo>
                      <a:pt x="32" y="1392"/>
                    </a:lnTo>
                    <a:lnTo>
                      <a:pt x="84" y="1516"/>
                    </a:lnTo>
                    <a:lnTo>
                      <a:pt x="235" y="1752"/>
                    </a:lnTo>
                    <a:lnTo>
                      <a:pt x="432" y="2042"/>
                    </a:lnTo>
                    <a:lnTo>
                      <a:pt x="512" y="2188"/>
                    </a:lnTo>
                    <a:lnTo>
                      <a:pt x="545" y="2272"/>
                    </a:lnTo>
                    <a:lnTo>
                      <a:pt x="564" y="2354"/>
                    </a:lnTo>
                    <a:lnTo>
                      <a:pt x="573" y="2428"/>
                    </a:lnTo>
                    <a:lnTo>
                      <a:pt x="578" y="2498"/>
                    </a:lnTo>
                    <a:lnTo>
                      <a:pt x="583" y="2639"/>
                    </a:lnTo>
                    <a:lnTo>
                      <a:pt x="564" y="2937"/>
                    </a:lnTo>
                    <a:lnTo>
                      <a:pt x="1767" y="2937"/>
                    </a:lnTo>
                    <a:close/>
                  </a:path>
                </a:pathLst>
              </a:custGeom>
              <a:solidFill>
                <a:srgbClr val="FF8000"/>
              </a:solidFill>
              <a:ln w="25400">
                <a:solidFill>
                  <a:srgbClr val="FF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36" name="Picture 210" descr="BRAI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0960127" flipH="1">
                <a:off x="421" y="636"/>
                <a:ext cx="1684" cy="2185"/>
              </a:xfrm>
              <a:prstGeom prst="rect">
                <a:avLst/>
              </a:prstGeom>
              <a:noFill/>
            </p:spPr>
          </p:pic>
          <p:sp>
            <p:nvSpPr>
              <p:cNvPr id="37" name="Freeform 211"/>
              <p:cNvSpPr>
                <a:spLocks/>
              </p:cNvSpPr>
              <p:nvPr/>
            </p:nvSpPr>
            <p:spPr bwMode="auto">
              <a:xfrm>
                <a:off x="1108" y="1763"/>
                <a:ext cx="729" cy="1168"/>
              </a:xfrm>
              <a:custGeom>
                <a:avLst/>
                <a:gdLst/>
                <a:ahLst/>
                <a:cxnLst>
                  <a:cxn ang="0">
                    <a:pos x="907" y="0"/>
                  </a:cxn>
                  <a:cxn ang="0">
                    <a:pos x="688" y="64"/>
                  </a:cxn>
                  <a:cxn ang="0">
                    <a:pos x="276" y="73"/>
                  </a:cxn>
                  <a:cxn ang="0">
                    <a:pos x="148" y="110"/>
                  </a:cxn>
                  <a:cxn ang="0">
                    <a:pos x="112" y="156"/>
                  </a:cxn>
                  <a:cxn ang="0">
                    <a:pos x="66" y="339"/>
                  </a:cxn>
                  <a:cxn ang="0">
                    <a:pos x="84" y="1317"/>
                  </a:cxn>
                  <a:cxn ang="0">
                    <a:pos x="103" y="1335"/>
                  </a:cxn>
                  <a:cxn ang="0">
                    <a:pos x="112" y="1363"/>
                  </a:cxn>
                  <a:cxn ang="0">
                    <a:pos x="167" y="1381"/>
                  </a:cxn>
                  <a:cxn ang="0">
                    <a:pos x="505" y="1143"/>
                  </a:cxn>
                  <a:cxn ang="0">
                    <a:pos x="542" y="1097"/>
                  </a:cxn>
                  <a:cxn ang="0">
                    <a:pos x="551" y="1061"/>
                  </a:cxn>
                  <a:cxn ang="0">
                    <a:pos x="569" y="1006"/>
                  </a:cxn>
                  <a:cxn ang="0">
                    <a:pos x="615" y="814"/>
                  </a:cxn>
                  <a:cxn ang="0">
                    <a:pos x="633" y="741"/>
                  </a:cxn>
                  <a:cxn ang="0">
                    <a:pos x="651" y="622"/>
                  </a:cxn>
                  <a:cxn ang="0">
                    <a:pos x="670" y="604"/>
                  </a:cxn>
                  <a:cxn ang="0">
                    <a:pos x="706" y="512"/>
                  </a:cxn>
                  <a:cxn ang="0">
                    <a:pos x="752" y="348"/>
                  </a:cxn>
                  <a:cxn ang="0">
                    <a:pos x="788" y="302"/>
                  </a:cxn>
                  <a:cxn ang="0">
                    <a:pos x="798" y="275"/>
                  </a:cxn>
                  <a:cxn ang="0">
                    <a:pos x="816" y="256"/>
                  </a:cxn>
                  <a:cxn ang="0">
                    <a:pos x="880" y="192"/>
                  </a:cxn>
                  <a:cxn ang="0">
                    <a:pos x="907" y="0"/>
                  </a:cxn>
                </a:cxnLst>
                <a:rect l="0" t="0" r="r" b="b"/>
                <a:pathLst>
                  <a:path w="962" h="1459">
                    <a:moveTo>
                      <a:pt x="907" y="0"/>
                    </a:moveTo>
                    <a:cubicBezTo>
                      <a:pt x="836" y="12"/>
                      <a:pt x="759" y="41"/>
                      <a:pt x="688" y="64"/>
                    </a:cubicBezTo>
                    <a:cubicBezTo>
                      <a:pt x="557" y="107"/>
                      <a:pt x="413" y="70"/>
                      <a:pt x="276" y="73"/>
                    </a:cubicBezTo>
                    <a:cubicBezTo>
                      <a:pt x="218" y="81"/>
                      <a:pt x="194" y="81"/>
                      <a:pt x="148" y="110"/>
                    </a:cubicBezTo>
                    <a:cubicBezTo>
                      <a:pt x="137" y="126"/>
                      <a:pt x="116" y="137"/>
                      <a:pt x="112" y="156"/>
                    </a:cubicBezTo>
                    <a:cubicBezTo>
                      <a:pt x="97" y="226"/>
                      <a:pt x="116" y="286"/>
                      <a:pt x="66" y="339"/>
                    </a:cubicBezTo>
                    <a:cubicBezTo>
                      <a:pt x="28" y="566"/>
                      <a:pt x="0" y="1289"/>
                      <a:pt x="84" y="1317"/>
                    </a:cubicBezTo>
                    <a:cubicBezTo>
                      <a:pt x="90" y="1323"/>
                      <a:pt x="98" y="1328"/>
                      <a:pt x="103" y="1335"/>
                    </a:cubicBezTo>
                    <a:cubicBezTo>
                      <a:pt x="108" y="1343"/>
                      <a:pt x="104" y="1357"/>
                      <a:pt x="112" y="1363"/>
                    </a:cubicBezTo>
                    <a:cubicBezTo>
                      <a:pt x="128" y="1374"/>
                      <a:pt x="167" y="1381"/>
                      <a:pt x="167" y="1381"/>
                    </a:cubicBezTo>
                    <a:cubicBezTo>
                      <a:pt x="587" y="1369"/>
                      <a:pt x="468" y="1459"/>
                      <a:pt x="505" y="1143"/>
                    </a:cubicBezTo>
                    <a:cubicBezTo>
                      <a:pt x="507" y="1130"/>
                      <a:pt x="533" y="1106"/>
                      <a:pt x="542" y="1097"/>
                    </a:cubicBezTo>
                    <a:cubicBezTo>
                      <a:pt x="545" y="1085"/>
                      <a:pt x="547" y="1073"/>
                      <a:pt x="551" y="1061"/>
                    </a:cubicBezTo>
                    <a:cubicBezTo>
                      <a:pt x="556" y="1043"/>
                      <a:pt x="569" y="1006"/>
                      <a:pt x="569" y="1006"/>
                    </a:cubicBezTo>
                    <a:cubicBezTo>
                      <a:pt x="577" y="939"/>
                      <a:pt x="584" y="874"/>
                      <a:pt x="615" y="814"/>
                    </a:cubicBezTo>
                    <a:cubicBezTo>
                      <a:pt x="620" y="789"/>
                      <a:pt x="629" y="766"/>
                      <a:pt x="633" y="741"/>
                    </a:cubicBezTo>
                    <a:cubicBezTo>
                      <a:pt x="634" y="738"/>
                      <a:pt x="640" y="644"/>
                      <a:pt x="651" y="622"/>
                    </a:cubicBezTo>
                    <a:cubicBezTo>
                      <a:pt x="655" y="614"/>
                      <a:pt x="665" y="611"/>
                      <a:pt x="670" y="604"/>
                    </a:cubicBezTo>
                    <a:cubicBezTo>
                      <a:pt x="692" y="576"/>
                      <a:pt x="698" y="546"/>
                      <a:pt x="706" y="512"/>
                    </a:cubicBezTo>
                    <a:cubicBezTo>
                      <a:pt x="713" y="448"/>
                      <a:pt x="717" y="400"/>
                      <a:pt x="752" y="348"/>
                    </a:cubicBezTo>
                    <a:cubicBezTo>
                      <a:pt x="774" y="281"/>
                      <a:pt x="743" y="357"/>
                      <a:pt x="788" y="302"/>
                    </a:cubicBezTo>
                    <a:cubicBezTo>
                      <a:pt x="794" y="295"/>
                      <a:pt x="793" y="283"/>
                      <a:pt x="798" y="275"/>
                    </a:cubicBezTo>
                    <a:cubicBezTo>
                      <a:pt x="803" y="268"/>
                      <a:pt x="811" y="263"/>
                      <a:pt x="816" y="256"/>
                    </a:cubicBezTo>
                    <a:cubicBezTo>
                      <a:pt x="864" y="191"/>
                      <a:pt x="828" y="209"/>
                      <a:pt x="880" y="192"/>
                    </a:cubicBezTo>
                    <a:cubicBezTo>
                      <a:pt x="962" y="137"/>
                      <a:pt x="877" y="63"/>
                      <a:pt x="907" y="0"/>
                    </a:cubicBezTo>
                    <a:close/>
                  </a:path>
                </a:pathLst>
              </a:custGeom>
              <a:solidFill>
                <a:srgbClr val="FF8000"/>
              </a:solidFill>
              <a:ln w="9525">
                <a:solidFill>
                  <a:srgbClr val="FF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Rectangle 215"/>
            <p:cNvSpPr>
              <a:spLocks noChangeArrowheads="1"/>
            </p:cNvSpPr>
            <p:nvPr/>
          </p:nvSpPr>
          <p:spPr bwMode="auto">
            <a:xfrm>
              <a:off x="2994025" y="2700338"/>
              <a:ext cx="2662238" cy="1319212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216"/>
            <p:cNvSpPr>
              <a:spLocks noChangeArrowheads="1"/>
            </p:cNvSpPr>
            <p:nvPr/>
          </p:nvSpPr>
          <p:spPr bwMode="auto">
            <a:xfrm>
              <a:off x="6194425" y="2708275"/>
              <a:ext cx="2662238" cy="129698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Line 217"/>
            <p:cNvSpPr>
              <a:spLocks noChangeShapeType="1"/>
            </p:cNvSpPr>
            <p:nvPr/>
          </p:nvSpPr>
          <p:spPr bwMode="auto">
            <a:xfrm>
              <a:off x="4325938" y="2001838"/>
              <a:ext cx="0" cy="69850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218"/>
            <p:cNvSpPr>
              <a:spLocks noChangeShapeType="1"/>
            </p:cNvSpPr>
            <p:nvPr/>
          </p:nvSpPr>
          <p:spPr bwMode="auto">
            <a:xfrm>
              <a:off x="7483475" y="1536700"/>
              <a:ext cx="0" cy="1171575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AutoShape 219"/>
            <p:cNvSpPr>
              <a:spLocks noChangeArrowheads="1"/>
            </p:cNvSpPr>
            <p:nvPr/>
          </p:nvSpPr>
          <p:spPr bwMode="auto">
            <a:xfrm>
              <a:off x="2122488" y="836613"/>
              <a:ext cx="6524625" cy="1398587"/>
            </a:xfrm>
            <a:prstGeom prst="cloudCallout">
              <a:avLst>
                <a:gd name="adj1" fmla="val -59384"/>
                <a:gd name="adj2" fmla="val 61051"/>
              </a:avLst>
            </a:prstGeom>
            <a:solidFill>
              <a:srgbClr val="FFFFCC"/>
            </a:solidFill>
            <a:ln w="9525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ru-RU" sz="1800">
                <a:latin typeface="Arial" charset="0"/>
              </a:endParaRPr>
            </a:p>
          </p:txBody>
        </p:sp>
        <p:sp>
          <p:nvSpPr>
            <p:cNvPr id="16" name="WordArt 220"/>
            <p:cNvSpPr>
              <a:spLocks noChangeArrowheads="1" noChangeShapeType="1" noTextEdit="1"/>
            </p:cNvSpPr>
            <p:nvPr/>
          </p:nvSpPr>
          <p:spPr bwMode="auto">
            <a:xfrm>
              <a:off x="3036888" y="1379538"/>
              <a:ext cx="3698875" cy="5651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latin typeface="Arial"/>
                  <a:cs typeface="Arial"/>
                </a:rPr>
                <a:t>Информация</a:t>
              </a:r>
            </a:p>
          </p:txBody>
        </p:sp>
        <p:sp>
          <p:nvSpPr>
            <p:cNvPr id="17" name="WordArt 221"/>
            <p:cNvSpPr>
              <a:spLocks noChangeArrowheads="1" noChangeShapeType="1" noTextEdit="1"/>
            </p:cNvSpPr>
            <p:nvPr/>
          </p:nvSpPr>
          <p:spPr bwMode="auto">
            <a:xfrm>
              <a:off x="6484938" y="2903538"/>
              <a:ext cx="2078037" cy="3095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FFFF99"/>
                    </a:solidFill>
                    <a:round/>
                    <a:headEnd/>
                    <a:tailEnd/>
                  </a:ln>
                  <a:solidFill>
                    <a:srgbClr val="C0C0C0">
                      <a:alpha val="92000"/>
                    </a:srgbClr>
                  </a:solidFill>
                  <a:latin typeface="Impact"/>
                </a:rPr>
                <a:t>ОБРАЗНАЯ</a:t>
              </a:r>
            </a:p>
          </p:txBody>
        </p:sp>
        <p:sp>
          <p:nvSpPr>
            <p:cNvPr id="18" name="Line 222"/>
            <p:cNvSpPr>
              <a:spLocks noChangeShapeType="1"/>
            </p:cNvSpPr>
            <p:nvPr/>
          </p:nvSpPr>
          <p:spPr bwMode="auto">
            <a:xfrm>
              <a:off x="7524750" y="4005263"/>
              <a:ext cx="0" cy="358775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Rectangle 223"/>
            <p:cNvSpPr>
              <a:spLocks noChangeArrowheads="1"/>
            </p:cNvSpPr>
            <p:nvPr/>
          </p:nvSpPr>
          <p:spPr bwMode="auto">
            <a:xfrm>
              <a:off x="6443663" y="4321175"/>
              <a:ext cx="2411412" cy="619125"/>
            </a:xfrm>
            <a:prstGeom prst="rect">
              <a:avLst/>
            </a:prstGeom>
            <a:solidFill>
              <a:srgbClr val="FFFFCC"/>
            </a:solidFill>
            <a:ln w="76200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charset="0"/>
                </a:rPr>
                <a:t>ОБРАЗЫ</a:t>
              </a:r>
            </a:p>
          </p:txBody>
        </p:sp>
        <p:sp>
          <p:nvSpPr>
            <p:cNvPr id="20" name="Rectangle 22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994025" y="4321175"/>
              <a:ext cx="2082800" cy="619125"/>
            </a:xfrm>
            <a:prstGeom prst="rect">
              <a:avLst/>
            </a:prstGeom>
            <a:solidFill>
              <a:srgbClr val="FFFFCC"/>
            </a:solidFill>
            <a:ln w="76200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charset="0"/>
                </a:rPr>
                <a:t>ЯЗЫКИ</a:t>
              </a:r>
            </a:p>
          </p:txBody>
        </p:sp>
        <p:pic>
          <p:nvPicPr>
            <p:cNvPr id="21" name="Picture 225" descr="0103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7500" y="4292600"/>
              <a:ext cx="830263" cy="700088"/>
            </a:xfrm>
            <a:prstGeom prst="rect">
              <a:avLst/>
            </a:prstGeom>
            <a:noFill/>
          </p:spPr>
        </p:pic>
        <p:sp>
          <p:nvSpPr>
            <p:cNvPr id="22" name="Rectangle 227"/>
            <p:cNvSpPr>
              <a:spLocks noChangeArrowheads="1"/>
            </p:cNvSpPr>
            <p:nvPr/>
          </p:nvSpPr>
          <p:spPr bwMode="auto">
            <a:xfrm>
              <a:off x="6445250" y="5157788"/>
              <a:ext cx="2409825" cy="136683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FontTx/>
                <a:buChar char="•"/>
              </a:pPr>
              <a:r>
                <a:rPr lang="ru-RU" sz="1600">
                  <a:latin typeface="Arial" charset="0"/>
                </a:rPr>
                <a:t>  </a:t>
              </a:r>
              <a:r>
                <a:rPr lang="ru-RU" sz="1600">
                  <a:solidFill>
                    <a:srgbClr val="FF3300"/>
                  </a:solidFill>
                  <a:latin typeface="Arial" charset="0"/>
                </a:rPr>
                <a:t>зрительные</a:t>
              </a:r>
            </a:p>
            <a:p>
              <a:pPr eaLnBrk="1" hangingPunct="1">
                <a:buFontTx/>
                <a:buChar char="•"/>
              </a:pPr>
              <a:r>
                <a:rPr lang="ru-RU" sz="1600">
                  <a:latin typeface="Arial" charset="0"/>
                </a:rPr>
                <a:t>  </a:t>
              </a:r>
              <a:r>
                <a:rPr lang="ru-RU" sz="1600">
                  <a:solidFill>
                    <a:srgbClr val="FF3300"/>
                  </a:solidFill>
                  <a:latin typeface="Arial" charset="0"/>
                </a:rPr>
                <a:t>звуковые</a:t>
              </a:r>
            </a:p>
            <a:p>
              <a:pPr eaLnBrk="1" hangingPunct="1">
                <a:buFontTx/>
                <a:buChar char="•"/>
              </a:pPr>
              <a:r>
                <a:rPr lang="ru-RU" sz="1600">
                  <a:latin typeface="Arial" charset="0"/>
                </a:rPr>
                <a:t>  вкусовые</a:t>
              </a:r>
            </a:p>
            <a:p>
              <a:pPr eaLnBrk="1" hangingPunct="1">
                <a:buFontTx/>
                <a:buChar char="•"/>
              </a:pPr>
              <a:r>
                <a:rPr lang="ru-RU" sz="1600">
                  <a:latin typeface="Arial" charset="0"/>
                </a:rPr>
                <a:t>  обонятельные</a:t>
              </a:r>
            </a:p>
            <a:p>
              <a:pPr eaLnBrk="1" hangingPunct="1">
                <a:buFontTx/>
                <a:buChar char="•"/>
              </a:pPr>
              <a:r>
                <a:rPr lang="ru-RU" sz="1600">
                  <a:latin typeface="Arial" charset="0"/>
                </a:rPr>
                <a:t>  осязательные</a:t>
              </a:r>
            </a:p>
          </p:txBody>
        </p:sp>
        <p:sp>
          <p:nvSpPr>
            <p:cNvPr id="23" name="Rectangle 228"/>
            <p:cNvSpPr>
              <a:spLocks noChangeArrowheads="1"/>
            </p:cNvSpPr>
            <p:nvPr/>
          </p:nvSpPr>
          <p:spPr bwMode="auto">
            <a:xfrm>
              <a:off x="3494088" y="5173663"/>
              <a:ext cx="2576512" cy="546100"/>
            </a:xfrm>
            <a:prstGeom prst="rect">
              <a:avLst/>
            </a:prstGeom>
            <a:solidFill>
              <a:srgbClr val="CCFFCC"/>
            </a:solidFill>
            <a:ln w="57150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1800" b="1">
                  <a:solidFill>
                    <a:srgbClr val="FF3300"/>
                  </a:solidFill>
                  <a:latin typeface="Arial" charset="0"/>
                </a:rPr>
                <a:t>ЕСТЕСТВЕННЫЕ</a:t>
              </a:r>
            </a:p>
          </p:txBody>
        </p:sp>
        <p:sp>
          <p:nvSpPr>
            <p:cNvPr id="24" name="Rectangle 229"/>
            <p:cNvSpPr>
              <a:spLocks noChangeArrowheads="1"/>
            </p:cNvSpPr>
            <p:nvPr/>
          </p:nvSpPr>
          <p:spPr bwMode="auto">
            <a:xfrm>
              <a:off x="3494088" y="5908675"/>
              <a:ext cx="2576512" cy="544513"/>
            </a:xfrm>
            <a:prstGeom prst="rect">
              <a:avLst/>
            </a:prstGeom>
            <a:solidFill>
              <a:srgbClr val="CCFFCC"/>
            </a:solidFill>
            <a:ln w="57150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1800" b="1">
                  <a:solidFill>
                    <a:srgbClr val="FF3300"/>
                  </a:solidFill>
                  <a:latin typeface="Arial" charset="0"/>
                </a:rPr>
                <a:t>ФОРМАЛЬНЫЕ</a:t>
              </a:r>
            </a:p>
          </p:txBody>
        </p:sp>
        <p:sp>
          <p:nvSpPr>
            <p:cNvPr id="25" name="Line 230"/>
            <p:cNvSpPr>
              <a:spLocks noChangeShapeType="1"/>
            </p:cNvSpPr>
            <p:nvPr/>
          </p:nvSpPr>
          <p:spPr bwMode="auto">
            <a:xfrm>
              <a:off x="3162300" y="4940300"/>
              <a:ext cx="0" cy="1163638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31"/>
            <p:cNvSpPr>
              <a:spLocks noChangeShapeType="1"/>
            </p:cNvSpPr>
            <p:nvPr/>
          </p:nvSpPr>
          <p:spPr bwMode="auto">
            <a:xfrm>
              <a:off x="3162300" y="6103938"/>
              <a:ext cx="331788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32"/>
            <p:cNvSpPr>
              <a:spLocks noChangeShapeType="1"/>
            </p:cNvSpPr>
            <p:nvPr/>
          </p:nvSpPr>
          <p:spPr bwMode="auto">
            <a:xfrm>
              <a:off x="3162300" y="5486400"/>
              <a:ext cx="331788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WordArt 266"/>
            <p:cNvSpPr>
              <a:spLocks noChangeArrowheads="1" noChangeShapeType="1" noTextEdit="1"/>
            </p:cNvSpPr>
            <p:nvPr/>
          </p:nvSpPr>
          <p:spPr bwMode="auto">
            <a:xfrm>
              <a:off x="3244850" y="2878138"/>
              <a:ext cx="2254250" cy="3476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ЗНАКОВАЯ</a:t>
              </a:r>
            </a:p>
          </p:txBody>
        </p:sp>
        <p:sp>
          <p:nvSpPr>
            <p:cNvPr id="29" name="Rectangle 267">
              <a:hlinkClick r:id="rId6" action="ppaction://hlinksldjump" tooltip="Информация, воспринимаемая  человеком  в  речевой  или  письменной  форме, называется  ЗНАКОВОЙ (символьной)  информацией"/>
            </p:cNvPr>
            <p:cNvSpPr>
              <a:spLocks noChangeArrowheads="1"/>
            </p:cNvSpPr>
            <p:nvPr/>
          </p:nvSpPr>
          <p:spPr bwMode="auto">
            <a:xfrm>
              <a:off x="3244850" y="2833688"/>
              <a:ext cx="2244725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268">
              <a:hlinkClick r:id="rId7" action="ppaction://hlinksldjump" tooltip="Информация, полученная  человеком  через  органы  чувств  в  форме  ощущений, которые  не  могут  быть переданы  с  помощью  знаков."/>
            </p:cNvPr>
            <p:cNvSpPr>
              <a:spLocks noChangeArrowheads="1"/>
            </p:cNvSpPr>
            <p:nvPr/>
          </p:nvSpPr>
          <p:spPr bwMode="auto">
            <a:xfrm>
              <a:off x="6486525" y="2787650"/>
              <a:ext cx="2160588" cy="38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Rectangle 270">
              <a:hlinkClick r:id="rId8" action="ppaction://hlinksldjump" tooltip="ОБРАЗЫ - это  ощущения, свчязанные  с  разными органами  чувств. Эти  ощущения   не  могут  быть  переданы  с  помощью знаков."/>
            </p:cNvPr>
            <p:cNvSpPr>
              <a:spLocks noChangeArrowheads="1"/>
            </p:cNvSpPr>
            <p:nvPr/>
          </p:nvSpPr>
          <p:spPr bwMode="auto">
            <a:xfrm>
              <a:off x="6611938" y="4075113"/>
              <a:ext cx="1995487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Rectangle 274">
              <a:hlinkClick r:id="rId9" action="ppaction://hlinksldjump" tooltip="образная  информация, воспринимаемая  человеком  с  помощью  органов  слуха (шум  ветра, пение  птиц . . . )"/>
            </p:cNvPr>
            <p:cNvSpPr>
              <a:spLocks noChangeArrowheads="1"/>
            </p:cNvSpPr>
            <p:nvPr/>
          </p:nvSpPr>
          <p:spPr bwMode="auto">
            <a:xfrm>
              <a:off x="6778625" y="5183188"/>
              <a:ext cx="998538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Rectangle 27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44850" y="2878138"/>
              <a:ext cx="2286000" cy="35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Rectangle 27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486525" y="2833688"/>
              <a:ext cx="2078038" cy="35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87338" y="285728"/>
            <a:ext cx="8605837" cy="139543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tIns="118800"/>
          <a:lstStyle/>
          <a:p>
            <a:pPr algn="ctr" eaLnBrk="1" hangingPunct="1"/>
            <a:r>
              <a:rPr lang="ru-RU" sz="2400" b="1" dirty="0">
                <a:solidFill>
                  <a:srgbClr val="FF3300"/>
                </a:solidFill>
                <a:latin typeface="Arial" charset="0"/>
              </a:rPr>
              <a:t>ЯЗЫК</a:t>
            </a:r>
            <a:r>
              <a:rPr lang="ru-RU" sz="2400" dirty="0">
                <a:latin typeface="Arial" charset="0"/>
              </a:rPr>
              <a:t> – это знаковый  способ  представления  информации. Общение  на  языках  - это  процесс  передачи  информации  в  знаковой  форме.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23850" y="1933574"/>
            <a:ext cx="8569325" cy="1209673"/>
            <a:chOff x="323850" y="1933575"/>
            <a:chExt cx="8569325" cy="839788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23850" y="1933575"/>
              <a:ext cx="2735263" cy="58896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2400" b="1" dirty="0">
                  <a:solidFill>
                    <a:srgbClr val="FF3300"/>
                  </a:solidFill>
                  <a:latin typeface="Arial" charset="0"/>
                </a:rPr>
                <a:t>ЕСТЕСТВЕННЫЕ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480175" y="1933575"/>
              <a:ext cx="2413000" cy="58896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2400" b="1" dirty="0">
                  <a:solidFill>
                    <a:srgbClr val="FF3300"/>
                  </a:solidFill>
                  <a:latin typeface="Arial" charset="0"/>
                </a:rPr>
                <a:t>ФОРМАЛЬНЫЕ</a:t>
              </a:r>
            </a:p>
          </p:txBody>
        </p:sp>
        <p:sp>
          <p:nvSpPr>
            <p:cNvPr id="1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527425" y="1933575"/>
              <a:ext cx="2449513" cy="5889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Impact"/>
                </a:rPr>
                <a:t>ЯЗЫКИ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223963" y="2522538"/>
              <a:ext cx="0" cy="2508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735263" y="2522538"/>
              <a:ext cx="0" cy="2508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>
              <a:off x="6767513" y="2522538"/>
              <a:ext cx="0" cy="2508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57158" y="3143248"/>
            <a:ext cx="6063203" cy="3432175"/>
            <a:chOff x="323850" y="2773363"/>
            <a:chExt cx="6661150" cy="3432175"/>
          </a:xfrm>
        </p:grpSpPr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23850" y="2773363"/>
              <a:ext cx="1800225" cy="503237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1800" b="1">
                  <a:solidFill>
                    <a:srgbClr val="FF3300"/>
                  </a:solidFill>
                  <a:latin typeface="Arial" charset="0"/>
                </a:rPr>
                <a:t>Устная  речь</a:t>
              </a: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376488" y="2773363"/>
              <a:ext cx="4608512" cy="503237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1800" b="1">
                  <a:solidFill>
                    <a:srgbClr val="FF3300"/>
                  </a:solidFill>
                  <a:latin typeface="Arial" charset="0"/>
                </a:rPr>
                <a:t>Письменность</a:t>
              </a: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647700" y="3486150"/>
              <a:ext cx="936625" cy="4191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1400">
                  <a:solidFill>
                    <a:schemeClr val="bg1"/>
                  </a:solidFill>
                  <a:latin typeface="Arial" charset="0"/>
                </a:rPr>
                <a:t>фонемы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792163" y="3654425"/>
              <a:ext cx="936625" cy="4191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1400">
                  <a:solidFill>
                    <a:schemeClr val="bg1"/>
                  </a:solidFill>
                  <a:latin typeface="Arial" charset="0"/>
                </a:rPr>
                <a:t>фонемы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935038" y="3822700"/>
              <a:ext cx="936625" cy="4206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1400">
                  <a:solidFill>
                    <a:schemeClr val="bg1"/>
                  </a:solidFill>
                  <a:latin typeface="Arial" charset="0"/>
                </a:rPr>
                <a:t>фонемы</a:t>
              </a: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079500" y="3989388"/>
              <a:ext cx="936625" cy="4191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1400">
                  <a:latin typeface="Arial" charset="0"/>
                </a:rPr>
                <a:t>фонемы</a:t>
              </a: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391025" y="3486150"/>
              <a:ext cx="936625" cy="4191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 sz="1400">
                <a:latin typeface="Arial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4248150" y="3654425"/>
              <a:ext cx="936625" cy="4191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 sz="1400">
                <a:latin typeface="Arial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4103688" y="3821113"/>
              <a:ext cx="936625" cy="4191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 sz="1400">
                <a:latin typeface="Arial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3959225" y="3989388"/>
              <a:ext cx="936625" cy="4191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1400">
                  <a:latin typeface="Arial" charset="0"/>
                </a:rPr>
                <a:t>символы</a:t>
              </a: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1223963" y="3276600"/>
              <a:ext cx="0" cy="20955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4895850" y="3276600"/>
              <a:ext cx="0" cy="20955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2016125" y="4200525"/>
              <a:ext cx="46831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2484438" y="3989388"/>
              <a:ext cx="1008062" cy="5461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1800" b="1" dirty="0">
                  <a:latin typeface="Arial" charset="0"/>
                </a:rPr>
                <a:t>слова</a:t>
              </a: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H="1">
              <a:off x="3490913" y="4200525"/>
              <a:ext cx="46831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2484438" y="3065463"/>
              <a:ext cx="1008062" cy="5461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1800" b="1" dirty="0">
                  <a:latin typeface="Arial" charset="0"/>
                </a:rPr>
                <a:t>фразы</a:t>
              </a: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V="1">
              <a:off x="2987675" y="3611563"/>
              <a:ext cx="0" cy="3778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323850" y="5013325"/>
              <a:ext cx="5572303" cy="119221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en-US" sz="1400" dirty="0">
                  <a:latin typeface="Arial" charset="0"/>
                </a:rPr>
                <a:t>       </a:t>
              </a:r>
              <a:r>
                <a:rPr lang="ru-RU" sz="1600" dirty="0">
                  <a:solidFill>
                    <a:schemeClr val="hlink"/>
                  </a:solidFill>
                  <a:latin typeface="Arial" charset="0"/>
                </a:rPr>
                <a:t>Естественные</a:t>
              </a:r>
              <a:r>
                <a:rPr lang="ru-RU" sz="1600" dirty="0">
                  <a:latin typeface="Arial" charset="0"/>
                </a:rPr>
                <a:t> (разговорные) </a:t>
              </a:r>
              <a:r>
                <a:rPr lang="ru-RU" sz="1600" dirty="0">
                  <a:solidFill>
                    <a:schemeClr val="hlink"/>
                  </a:solidFill>
                  <a:latin typeface="Arial" charset="0"/>
                </a:rPr>
                <a:t>языки</a:t>
              </a:r>
              <a:r>
                <a:rPr lang="ru-RU" sz="1600" dirty="0">
                  <a:latin typeface="Arial" charset="0"/>
                </a:rPr>
                <a:t> имеют  национальную принадлежность. </a:t>
              </a:r>
            </a:p>
            <a:p>
              <a:pPr algn="just" eaLnBrk="1" hangingPunct="1">
                <a:spcBef>
                  <a:spcPct val="50000"/>
                </a:spcBef>
              </a:pPr>
              <a:r>
                <a:rPr lang="ru-RU" sz="1600" dirty="0">
                  <a:latin typeface="Arial" charset="0"/>
                </a:rPr>
                <a:t>       </a:t>
              </a:r>
              <a:r>
                <a:rPr lang="ru-RU" sz="1600" i="1" dirty="0">
                  <a:latin typeface="Arial" charset="0"/>
                </a:rPr>
                <a:t>Примеры естественных языков: </a:t>
              </a:r>
              <a:r>
                <a:rPr lang="ru-RU" sz="1600" dirty="0">
                  <a:latin typeface="Arial" charset="0"/>
                </a:rPr>
                <a:t>русский, английский, китайский, французский и пр.   . . . </a:t>
              </a:r>
            </a:p>
          </p:txBody>
        </p:sp>
      </p:grp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6154737" y="3143248"/>
            <a:ext cx="2989263" cy="1069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1400" dirty="0">
                <a:latin typeface="Arial" charset="0"/>
              </a:rPr>
              <a:t>       </a:t>
            </a:r>
            <a:r>
              <a:rPr lang="ru-RU" sz="1600" dirty="0">
                <a:solidFill>
                  <a:schemeClr val="hlink"/>
                </a:solidFill>
                <a:latin typeface="Arial" charset="0"/>
              </a:rPr>
              <a:t>Формальный язык</a:t>
            </a:r>
            <a:r>
              <a:rPr lang="ru-RU" sz="1600" dirty="0">
                <a:latin typeface="Arial" charset="0"/>
              </a:rPr>
              <a:t> – это язык профессионального  общения или определенной области знаний. </a:t>
            </a:r>
            <a:endParaRPr lang="ru-RU" sz="1600" i="1" dirty="0">
              <a:latin typeface="Century Gothic" pitchFamily="34" charset="0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6161087" y="5286388"/>
            <a:ext cx="298291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1400" dirty="0"/>
              <a:t> </a:t>
            </a:r>
            <a:r>
              <a:rPr lang="ru-RU" sz="1400" dirty="0">
                <a:latin typeface="Arial" charset="0"/>
              </a:rPr>
              <a:t>математическая символика</a:t>
            </a:r>
          </a:p>
          <a:p>
            <a:pPr>
              <a:buFontTx/>
              <a:buChar char="•"/>
            </a:pPr>
            <a:r>
              <a:rPr lang="ru-RU" sz="1400" dirty="0">
                <a:latin typeface="Arial" charset="0"/>
              </a:rPr>
              <a:t> нотная грамота  (язык музыки) </a:t>
            </a:r>
          </a:p>
          <a:p>
            <a:pPr>
              <a:buFontTx/>
              <a:buChar char="•"/>
            </a:pPr>
            <a:r>
              <a:rPr lang="ru-RU" sz="1400" dirty="0">
                <a:latin typeface="Arial" charset="0"/>
              </a:rPr>
              <a:t> шахматная нотация </a:t>
            </a:r>
          </a:p>
          <a:p>
            <a:pPr>
              <a:buFontTx/>
              <a:buChar char="•"/>
            </a:pPr>
            <a:r>
              <a:rPr lang="ru-RU" sz="1400" dirty="0">
                <a:latin typeface="Arial" charset="0"/>
              </a:rPr>
              <a:t> языки программирования</a:t>
            </a:r>
            <a:endParaRPr lang="ru-RU" sz="1400" dirty="0"/>
          </a:p>
          <a:p>
            <a:pPr>
              <a:buFontTx/>
              <a:buChar char="•"/>
            </a:pPr>
            <a:r>
              <a:rPr lang="ru-RU" sz="1400" dirty="0"/>
              <a:t> . . . . . . . . . . . . . . . . . . . . . . . . . 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Формы представления информации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/>
              <a:t>Текстовая</a:t>
            </a:r>
          </a:p>
          <a:p>
            <a:r>
              <a:rPr lang="ru-RU" sz="4400"/>
              <a:t>Графическая</a:t>
            </a:r>
          </a:p>
          <a:p>
            <a:r>
              <a:rPr lang="ru-RU" sz="4400"/>
              <a:t>Числовая</a:t>
            </a:r>
          </a:p>
          <a:p>
            <a:endParaRPr lang="ru-RU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981075"/>
            <a:ext cx="7067550" cy="5327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 </a:t>
            </a:r>
            <a:r>
              <a:rPr lang="ru-RU" sz="4800" b="1" i="1">
                <a:solidFill>
                  <a:srgbClr val="FF0000"/>
                </a:solidFill>
              </a:rPr>
              <a:t>Информатика –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</a:t>
            </a:r>
            <a:r>
              <a:rPr lang="ru-RU" sz="4400"/>
              <a:t>наука, изучающая все аспекты получения, хранения, преобразования, передачи и использования информации.</a:t>
            </a:r>
          </a:p>
        </p:txBody>
      </p:sp>
      <p:pic>
        <p:nvPicPr>
          <p:cNvPr id="8196" name="Picture 4" descr="компьюте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33375"/>
            <a:ext cx="1524000" cy="16954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5338763" cy="57213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Знаешь, сколько звезд сияет</a:t>
            </a:r>
          </a:p>
          <a:p>
            <a:pPr>
              <a:buFontTx/>
              <a:buNone/>
            </a:pPr>
            <a:r>
              <a:rPr lang="ru-RU" sz="2800"/>
              <a:t>Над тобой во тьме ночной?</a:t>
            </a:r>
          </a:p>
          <a:p>
            <a:pPr>
              <a:buFontTx/>
              <a:buNone/>
            </a:pPr>
            <a:r>
              <a:rPr lang="ru-RU" sz="2800"/>
              <a:t>Знаешь, сколько тучек тает</a:t>
            </a:r>
          </a:p>
          <a:p>
            <a:pPr>
              <a:buFontTx/>
              <a:buNone/>
            </a:pPr>
            <a:r>
              <a:rPr lang="ru-RU" sz="2800"/>
              <a:t>В чаще неба голубой?</a:t>
            </a:r>
          </a:p>
          <a:p>
            <a:pPr>
              <a:buFontTx/>
              <a:buNone/>
            </a:pPr>
            <a:r>
              <a:rPr lang="ru-RU" sz="2800"/>
              <a:t>Только бог про это знает,</a:t>
            </a:r>
          </a:p>
          <a:p>
            <a:pPr>
              <a:buFontTx/>
              <a:buNone/>
            </a:pPr>
            <a:r>
              <a:rPr lang="ru-RU" sz="2800"/>
              <a:t>До единой он считает</a:t>
            </a:r>
          </a:p>
          <a:p>
            <a:pPr>
              <a:buFontTx/>
              <a:buNone/>
            </a:pPr>
            <a:r>
              <a:rPr lang="ru-RU" sz="2800"/>
              <a:t>Их огромное число.</a:t>
            </a:r>
          </a:p>
          <a:p>
            <a:pPr algn="r">
              <a:buFontTx/>
              <a:buNone/>
            </a:pPr>
            <a:r>
              <a:rPr lang="ru-RU" sz="2400" i="1"/>
              <a:t>Норберт Винер</a:t>
            </a:r>
          </a:p>
        </p:txBody>
      </p:sp>
      <p:pic>
        <p:nvPicPr>
          <p:cNvPr id="3076" name="Picture 4" descr="J0283809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1501775"/>
            <a:ext cx="2232025" cy="2133600"/>
          </a:xfrm>
          <a:noFill/>
          <a:ln/>
        </p:spPr>
      </p:pic>
      <p:pic>
        <p:nvPicPr>
          <p:cNvPr id="3079" name="Picture 7" descr="J0283805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4437063"/>
            <a:ext cx="2160588" cy="206533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Домашнее задание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§</a:t>
            </a:r>
            <a:r>
              <a:rPr lang="ru-RU" dirty="0">
                <a:cs typeface="Arial" charset="0"/>
              </a:rPr>
              <a:t> 1,2; ответить на вопросы устно</a:t>
            </a:r>
          </a:p>
          <a:p>
            <a:r>
              <a:rPr lang="ru-RU" dirty="0">
                <a:cs typeface="Arial" charset="0"/>
              </a:rPr>
              <a:t>Письменно </a:t>
            </a:r>
            <a:r>
              <a:rPr lang="ru-RU" dirty="0" smtClean="0">
                <a:cs typeface="Arial" charset="0"/>
              </a:rPr>
              <a:t>д.з.2</a:t>
            </a:r>
          </a:p>
          <a:p>
            <a:r>
              <a:rPr lang="ru-RU" smtClean="0">
                <a:cs typeface="Arial" charset="0"/>
              </a:rPr>
              <a:t>Подготовиться к тесту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612775" y="1268413"/>
            <a:ext cx="8229600" cy="1143000"/>
          </a:xfrm>
        </p:spPr>
        <p:txBody>
          <a:bodyPr/>
          <a:lstStyle/>
          <a:p>
            <a:r>
              <a:rPr lang="ru-RU"/>
              <a:t>Вещество</a:t>
            </a:r>
          </a:p>
        </p:txBody>
      </p:sp>
      <p:pic>
        <p:nvPicPr>
          <p:cNvPr id="5126" name="Picture 6" descr="70r6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3284538"/>
            <a:ext cx="1416050" cy="1770062"/>
          </a:xfrm>
          <a:noFill/>
          <a:ln/>
        </p:spPr>
      </p:pic>
      <p:pic>
        <p:nvPicPr>
          <p:cNvPr id="5128" name="Picture 8" descr="2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53175" y="620713"/>
            <a:ext cx="2228850" cy="2808287"/>
          </a:xfrm>
          <a:noFill/>
          <a:ln/>
        </p:spPr>
      </p:pic>
      <p:pic>
        <p:nvPicPr>
          <p:cNvPr id="5130" name="Picture 10" descr="8r6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27088" y="549275"/>
            <a:ext cx="1089025" cy="2016125"/>
          </a:xfrm>
          <a:noFill/>
          <a:ln/>
        </p:spPr>
      </p:pic>
      <p:pic>
        <p:nvPicPr>
          <p:cNvPr id="5134" name="Picture 14" descr="200311052320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2636838"/>
            <a:ext cx="2305050" cy="1782762"/>
          </a:xfrm>
          <a:prstGeom prst="rect">
            <a:avLst/>
          </a:prstGeom>
          <a:noFill/>
        </p:spPr>
      </p:pic>
      <p:pic>
        <p:nvPicPr>
          <p:cNvPr id="5135" name="Picture 15" descr="redros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452938"/>
            <a:ext cx="2160588" cy="2160587"/>
          </a:xfrm>
          <a:prstGeom prst="rect">
            <a:avLst/>
          </a:prstGeom>
          <a:noFill/>
        </p:spPr>
      </p:pic>
      <p:pic>
        <p:nvPicPr>
          <p:cNvPr id="5136" name="Picture 16" descr="007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1412875"/>
            <a:ext cx="1385888" cy="1584325"/>
          </a:xfrm>
          <a:prstGeom prst="rect">
            <a:avLst/>
          </a:prstGeom>
          <a:noFill/>
        </p:spPr>
      </p:pic>
      <p:pic>
        <p:nvPicPr>
          <p:cNvPr id="5138" name="Picture 18" descr="J022378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4941888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 descr="J0223788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5445125"/>
            <a:ext cx="2159000" cy="8810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1773238"/>
            <a:ext cx="8229600" cy="1143000"/>
          </a:xfrm>
        </p:spPr>
        <p:txBody>
          <a:bodyPr/>
          <a:lstStyle/>
          <a:p>
            <a:r>
              <a:rPr lang="ru-RU"/>
              <a:t>Энергия</a:t>
            </a:r>
          </a:p>
        </p:txBody>
      </p:sp>
      <p:pic>
        <p:nvPicPr>
          <p:cNvPr id="6148" name="Picture 4" descr="VOL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76250"/>
            <a:ext cx="1655763" cy="2185988"/>
          </a:xfrm>
          <a:noFill/>
          <a:ln/>
        </p:spPr>
      </p:pic>
      <p:pic>
        <p:nvPicPr>
          <p:cNvPr id="6150" name="Picture 6" descr="VOL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92950" y="333375"/>
            <a:ext cx="1649413" cy="2185988"/>
          </a:xfrm>
          <a:noFill/>
          <a:ln/>
        </p:spPr>
      </p:pic>
      <p:pic>
        <p:nvPicPr>
          <p:cNvPr id="6154" name="Picture 10" descr="40867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0"/>
            <a:ext cx="1933575" cy="1933575"/>
          </a:xfrm>
          <a:noFill/>
          <a:ln/>
        </p:spPr>
      </p:pic>
      <p:pic>
        <p:nvPicPr>
          <p:cNvPr id="6156" name="Picture 12" descr="J022376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4292600"/>
            <a:ext cx="895350" cy="1371600"/>
          </a:xfrm>
          <a:prstGeom prst="rect">
            <a:avLst/>
          </a:prstGeom>
          <a:noFill/>
        </p:spPr>
      </p:pic>
      <p:pic>
        <p:nvPicPr>
          <p:cNvPr id="6157" name="Picture 13" descr="J023648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933825"/>
            <a:ext cx="1774825" cy="2366963"/>
          </a:xfrm>
          <a:prstGeom prst="rect">
            <a:avLst/>
          </a:prstGeom>
          <a:noFill/>
        </p:spPr>
      </p:pic>
      <p:pic>
        <p:nvPicPr>
          <p:cNvPr id="6158" name="Picture 14" descr="J028322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4511675"/>
            <a:ext cx="2066925" cy="1830388"/>
          </a:xfrm>
          <a:prstGeom prst="rect">
            <a:avLst/>
          </a:prstGeom>
          <a:noFill/>
        </p:spPr>
      </p:pic>
      <p:pic>
        <p:nvPicPr>
          <p:cNvPr id="6160" name="Picture 16" descr="J028372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2924175"/>
            <a:ext cx="1047750" cy="1368425"/>
          </a:xfrm>
          <a:prstGeom prst="rect">
            <a:avLst/>
          </a:prstGeom>
          <a:noFill/>
        </p:spPr>
      </p:pic>
      <p:pic>
        <p:nvPicPr>
          <p:cNvPr id="6162" name="Picture 18" descr="J028405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275" y="2781300"/>
            <a:ext cx="1943100" cy="18748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11188" y="2781300"/>
            <a:ext cx="8229600" cy="1143000"/>
          </a:xfrm>
        </p:spPr>
        <p:txBody>
          <a:bodyPr/>
          <a:lstStyle/>
          <a:p>
            <a:r>
              <a:rPr lang="ru-RU"/>
              <a:t>Информация</a:t>
            </a:r>
          </a:p>
        </p:txBody>
      </p:sp>
      <p:pic>
        <p:nvPicPr>
          <p:cNvPr id="7172" name="Picture 4" descr="book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549275"/>
            <a:ext cx="1536700" cy="903288"/>
          </a:xfrm>
          <a:noFill/>
          <a:ln/>
        </p:spPr>
      </p:pic>
      <p:pic>
        <p:nvPicPr>
          <p:cNvPr id="7174" name="Picture 6" descr="J0174003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1863" y="260350"/>
            <a:ext cx="1697037" cy="2160588"/>
          </a:xfrm>
          <a:noFill/>
          <a:ln/>
        </p:spPr>
      </p:pic>
      <p:pic>
        <p:nvPicPr>
          <p:cNvPr id="7176" name="Picture 8" descr="J0178109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96050" y="3644900"/>
            <a:ext cx="2085975" cy="2693988"/>
          </a:xfrm>
          <a:noFill/>
          <a:ln/>
        </p:spPr>
      </p:pic>
      <p:pic>
        <p:nvPicPr>
          <p:cNvPr id="7181" name="Picture 13" descr="J0283740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2565400"/>
            <a:ext cx="2024063" cy="2176463"/>
          </a:xfrm>
          <a:noFill/>
          <a:ln/>
        </p:spPr>
      </p:pic>
      <p:pic>
        <p:nvPicPr>
          <p:cNvPr id="7183" name="Picture 15" descr="J030347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5084763"/>
            <a:ext cx="1917700" cy="1330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800" b="1" i="1">
                <a:solidFill>
                  <a:srgbClr val="FF0000"/>
                </a:solidFill>
              </a:rPr>
              <a:t>Информация </a:t>
            </a:r>
            <a:r>
              <a:rPr lang="ru-RU" sz="4400">
                <a:solidFill>
                  <a:srgbClr val="FF0000"/>
                </a:solidFill>
              </a:rPr>
              <a:t>–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FF0000"/>
                </a:solidFill>
              </a:rPr>
              <a:t>  </a:t>
            </a:r>
            <a:r>
              <a:rPr lang="ru-RU" sz="4400"/>
              <a:t>это знания, сведения, которыми обладает человек, которые он получает из окружающего мира.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800" b="1" i="1">
                <a:solidFill>
                  <a:srgbClr val="FF0000"/>
                </a:solidFill>
              </a:rPr>
              <a:t>Информация </a:t>
            </a:r>
            <a:r>
              <a:rPr lang="ru-RU" sz="4400">
                <a:solidFill>
                  <a:srgbClr val="FF0000"/>
                </a:solidFill>
              </a:rPr>
              <a:t>–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FF0000"/>
                </a:solidFill>
              </a:rPr>
              <a:t>  </a:t>
            </a:r>
            <a:r>
              <a:rPr lang="ru-RU" sz="4400"/>
              <a:t>это содержание последовательностей символов (сигналов) из некоторого алфавита.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Ответьте на вопросы: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i="1"/>
              <a:t>Откуда вы получаете информацию?</a:t>
            </a:r>
          </a:p>
          <a:p>
            <a:r>
              <a:rPr lang="ru-RU" sz="4400" i="1"/>
              <a:t>Приведите примеры какой-нибудь информации, которую вы получили сегодня?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J02837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202406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J030347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17700" cy="1330325"/>
          </a:xfrm>
          <a:prstGeom prst="rect">
            <a:avLst/>
          </a:prstGeom>
          <a:noFill/>
        </p:spPr>
      </p:pic>
      <p:pic>
        <p:nvPicPr>
          <p:cNvPr id="49158" name="Picture 6" descr="J01740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963" y="0"/>
            <a:ext cx="16970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dirty="0"/>
              <a:t>    Информация для человека – это знания, которые он получает от различных источников.</a:t>
            </a:r>
          </a:p>
          <a:p>
            <a:pPr algn="ctr">
              <a:buFontTx/>
              <a:buNone/>
            </a:pPr>
            <a:endParaRPr lang="ru-RU" b="1" i="1" dirty="0"/>
          </a:p>
          <a:p>
            <a:pPr algn="ctr">
              <a:buFontTx/>
              <a:buNone/>
            </a:pPr>
            <a:endParaRPr lang="ru-RU" i="1" dirty="0"/>
          </a:p>
          <a:p>
            <a:pPr algn="ctr">
              <a:buFontTx/>
              <a:buNone/>
            </a:pPr>
            <a:endParaRPr lang="ru-RU" i="1" dirty="0"/>
          </a:p>
          <a:p>
            <a:pPr algn="ctr">
              <a:buFontTx/>
              <a:buNone/>
            </a:pPr>
            <a:r>
              <a:rPr lang="ru-RU" i="1" dirty="0"/>
              <a:t>Сформулируйте какие-нибудь свои конкретные знания.</a:t>
            </a:r>
          </a:p>
        </p:txBody>
      </p:sp>
      <p:pic>
        <p:nvPicPr>
          <p:cNvPr id="49159" name="Picture 7" descr="book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2205038"/>
            <a:ext cx="15367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521</Words>
  <Application>Microsoft Office PowerPoint</Application>
  <PresentationFormat>Экран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Оформление по умолчанию</vt:lpstr>
      <vt:lpstr>Точечный рисунок</vt:lpstr>
      <vt:lpstr>Информация и знания </vt:lpstr>
      <vt:lpstr>Слайд 2</vt:lpstr>
      <vt:lpstr>Вещество</vt:lpstr>
      <vt:lpstr>Энергия</vt:lpstr>
      <vt:lpstr>Информация</vt:lpstr>
      <vt:lpstr>Слайд 6</vt:lpstr>
      <vt:lpstr>Слайд 7</vt:lpstr>
      <vt:lpstr>Ответьте на вопросы:</vt:lpstr>
      <vt:lpstr>Слайд 9</vt:lpstr>
      <vt:lpstr>Слайд 10</vt:lpstr>
      <vt:lpstr>Определите количество информации(«много» или «мало») в следующих сообщениях?</vt:lpstr>
      <vt:lpstr>Слайд 12</vt:lpstr>
      <vt:lpstr>СООБЩЕНИЯ</vt:lpstr>
      <vt:lpstr>Слайд 14</vt:lpstr>
      <vt:lpstr>Слайд 15</vt:lpstr>
      <vt:lpstr>Слайд 16</vt:lpstr>
      <vt:lpstr>Слайд 17</vt:lpstr>
      <vt:lpstr>Формы представления информации</vt:lpstr>
      <vt:lpstr>Слайд 19</vt:lpstr>
      <vt:lpstr>Домашнее задание</vt:lpstr>
    </vt:vector>
  </TitlesOfParts>
  <Company>дом оксика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оксик</dc:creator>
  <cp:lastModifiedBy>Microsoft</cp:lastModifiedBy>
  <cp:revision>16</cp:revision>
  <dcterms:created xsi:type="dcterms:W3CDTF">2005-09-20T12:45:17Z</dcterms:created>
  <dcterms:modified xsi:type="dcterms:W3CDTF">2014-11-11T04:13:57Z</dcterms:modified>
</cp:coreProperties>
</file>