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</p:sldMasterIdLst>
  <p:sldIdLst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-2820" y="-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E02E6E-EBD9-4932-87FA-5CC569BBB318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75F774-4B98-4F29-95ED-34A2CE29B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Тренажёр по формулам</a:t>
            </a:r>
            <a:br>
              <a:rPr lang="ru-RU" dirty="0" smtClean="0"/>
            </a:br>
            <a:r>
              <a:rPr lang="ru-RU" dirty="0" smtClean="0"/>
              <a:t>физика 8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31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Блок-схема: перфолента 25"/>
          <p:cNvSpPr/>
          <p:nvPr/>
        </p:nvSpPr>
        <p:spPr>
          <a:xfrm>
            <a:off x="281112" y="728700"/>
            <a:ext cx="2808312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подумай!</a:t>
            </a:r>
            <a:endParaRPr lang="ru-RU" dirty="0"/>
          </a:p>
        </p:txBody>
      </p:sp>
      <p:sp>
        <p:nvSpPr>
          <p:cNvPr id="25" name="Блок-схема: перфолента 24"/>
          <p:cNvSpPr/>
          <p:nvPr/>
        </p:nvSpPr>
        <p:spPr>
          <a:xfrm>
            <a:off x="449064" y="3753036"/>
            <a:ext cx="2808312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подумай!</a:t>
            </a:r>
            <a:endParaRPr lang="ru-RU" dirty="0"/>
          </a:p>
        </p:txBody>
      </p:sp>
      <p:sp>
        <p:nvSpPr>
          <p:cNvPr id="23" name="Блок-схема: перфолента 22"/>
          <p:cNvSpPr/>
          <p:nvPr/>
        </p:nvSpPr>
        <p:spPr>
          <a:xfrm>
            <a:off x="5878016" y="619200"/>
            <a:ext cx="2808312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подумай!</a:t>
            </a:r>
            <a:endParaRPr lang="ru-RU" dirty="0"/>
          </a:p>
        </p:txBody>
      </p:sp>
      <p:sp>
        <p:nvSpPr>
          <p:cNvPr id="24" name="Блок-схема: перфолента 23"/>
          <p:cNvSpPr/>
          <p:nvPr/>
        </p:nvSpPr>
        <p:spPr>
          <a:xfrm>
            <a:off x="4680012" y="4149080"/>
            <a:ext cx="2808312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подумай!</a:t>
            </a:r>
            <a:endParaRPr lang="ru-RU" dirty="0"/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3089424" y="2047032"/>
            <a:ext cx="2605112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Молодец!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849" y="5373216"/>
            <a:ext cx="8964487" cy="1143000"/>
          </a:xfrm>
        </p:spPr>
        <p:txBody>
          <a:bodyPr/>
          <a:lstStyle/>
          <a:p>
            <a:r>
              <a:rPr lang="ru-RU" dirty="0" smtClean="0"/>
              <a:t>Формула для определения силы тока</a:t>
            </a:r>
            <a:endParaRPr lang="ru-RU" dirty="0"/>
          </a:p>
        </p:txBody>
      </p:sp>
      <p:sp>
        <p:nvSpPr>
          <p:cNvPr id="9" name="Выноска-облако 8"/>
          <p:cNvSpPr/>
          <p:nvPr/>
        </p:nvSpPr>
        <p:spPr>
          <a:xfrm>
            <a:off x="2843808" y="1650988"/>
            <a:ext cx="3330370" cy="16561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I=q/t</a:t>
            </a:r>
            <a:endParaRPr lang="ru-RU" sz="4000" dirty="0"/>
          </a:p>
        </p:txBody>
      </p:sp>
      <p:sp>
        <p:nvSpPr>
          <p:cNvPr id="16" name="Выноска-облако 15"/>
          <p:cNvSpPr/>
          <p:nvPr/>
        </p:nvSpPr>
        <p:spPr>
          <a:xfrm>
            <a:off x="5664944" y="332656"/>
            <a:ext cx="3479056" cy="16561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I=q</a:t>
            </a:r>
            <a:r>
              <a:rPr lang="ru-RU" sz="4000" dirty="0" smtClean="0"/>
              <a:t>-</a:t>
            </a:r>
            <a:r>
              <a:rPr lang="en-US" sz="4000" dirty="0" smtClean="0"/>
              <a:t>t</a:t>
            </a:r>
            <a:endParaRPr lang="ru-RU" sz="4000" dirty="0"/>
          </a:p>
        </p:txBody>
      </p:sp>
      <p:sp>
        <p:nvSpPr>
          <p:cNvPr id="18" name="Выноска-облако 17"/>
          <p:cNvSpPr/>
          <p:nvPr/>
        </p:nvSpPr>
        <p:spPr>
          <a:xfrm>
            <a:off x="161032" y="3356992"/>
            <a:ext cx="3474864" cy="16561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I=</a:t>
            </a:r>
            <a:r>
              <a:rPr lang="en-US" sz="4000" dirty="0" err="1" smtClean="0"/>
              <a:t>q</a:t>
            </a:r>
            <a:r>
              <a:rPr lang="en-US" sz="4000" dirty="0" err="1"/>
              <a:t>+</a:t>
            </a:r>
            <a:r>
              <a:rPr lang="en-US" sz="4000" dirty="0" err="1" smtClean="0"/>
              <a:t>t</a:t>
            </a:r>
            <a:endParaRPr lang="ru-RU" sz="4000" dirty="0"/>
          </a:p>
        </p:txBody>
      </p:sp>
      <p:sp>
        <p:nvSpPr>
          <p:cNvPr id="20" name="Выноска-облако 19"/>
          <p:cNvSpPr/>
          <p:nvPr/>
        </p:nvSpPr>
        <p:spPr>
          <a:xfrm>
            <a:off x="4391980" y="3789040"/>
            <a:ext cx="3564396" cy="16561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I=</a:t>
            </a:r>
            <a:r>
              <a:rPr lang="en-US" sz="4000" dirty="0" err="1" smtClean="0"/>
              <a:t>q</a:t>
            </a:r>
            <a:r>
              <a:rPr lang="en-US" sz="4000" baseline="30000" dirty="0" err="1" smtClean="0"/>
              <a:t>t</a:t>
            </a:r>
            <a:endParaRPr lang="ru-RU" sz="4000" baseline="30000" dirty="0"/>
          </a:p>
        </p:txBody>
      </p:sp>
      <p:sp>
        <p:nvSpPr>
          <p:cNvPr id="21" name="Выноска-облако 20"/>
          <p:cNvSpPr/>
          <p:nvPr/>
        </p:nvSpPr>
        <p:spPr>
          <a:xfrm>
            <a:off x="164728" y="332656"/>
            <a:ext cx="3471168" cy="16561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I=q*t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11817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8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перфолента 14"/>
          <p:cNvSpPr/>
          <p:nvPr/>
        </p:nvSpPr>
        <p:spPr>
          <a:xfrm>
            <a:off x="6474272" y="993419"/>
            <a:ext cx="1452264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ОЙ!</a:t>
            </a:r>
            <a:endParaRPr lang="ru-RU" dirty="0"/>
          </a:p>
        </p:txBody>
      </p:sp>
      <p:sp>
        <p:nvSpPr>
          <p:cNvPr id="26" name="Блок-схема: перфолента 25"/>
          <p:cNvSpPr/>
          <p:nvPr/>
        </p:nvSpPr>
        <p:spPr>
          <a:xfrm>
            <a:off x="449064" y="688619"/>
            <a:ext cx="1452264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ОЙ!</a:t>
            </a:r>
            <a:endParaRPr lang="ru-RU" dirty="0"/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7380312" y="3776712"/>
            <a:ext cx="1092448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ОК!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849" y="5373216"/>
            <a:ext cx="8964487" cy="1143000"/>
          </a:xfrm>
        </p:spPr>
        <p:txBody>
          <a:bodyPr/>
          <a:lstStyle/>
          <a:p>
            <a:r>
              <a:rPr lang="ru-RU" dirty="0" smtClean="0"/>
              <a:t>Формула для определения  напряжения</a:t>
            </a:r>
            <a:endParaRPr lang="ru-RU" dirty="0"/>
          </a:p>
        </p:txBody>
      </p:sp>
      <p:sp>
        <p:nvSpPr>
          <p:cNvPr id="3" name="Солнце 2"/>
          <p:cNvSpPr/>
          <p:nvPr/>
        </p:nvSpPr>
        <p:spPr>
          <a:xfrm>
            <a:off x="5349428" y="-145017"/>
            <a:ext cx="3881288" cy="314096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U=A*q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3732560" y="2479080"/>
            <a:ext cx="1452264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ОЙ!</a:t>
            </a:r>
            <a:endParaRPr lang="ru-RU" dirty="0"/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856928" y="3776712"/>
            <a:ext cx="1452264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ОЙ!</a:t>
            </a:r>
            <a:endParaRPr lang="ru-RU" dirty="0"/>
          </a:p>
        </p:txBody>
      </p:sp>
      <p:sp>
        <p:nvSpPr>
          <p:cNvPr id="19" name="Солнце 18"/>
          <p:cNvSpPr/>
          <p:nvPr/>
        </p:nvSpPr>
        <p:spPr>
          <a:xfrm>
            <a:off x="5985892" y="2479080"/>
            <a:ext cx="3881288" cy="314096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U=A/q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Солнце 26"/>
          <p:cNvSpPr/>
          <p:nvPr/>
        </p:nvSpPr>
        <p:spPr>
          <a:xfrm>
            <a:off x="2518048" y="1340644"/>
            <a:ext cx="3881288" cy="314096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U=A-q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" name="Солнце 27"/>
          <p:cNvSpPr/>
          <p:nvPr/>
        </p:nvSpPr>
        <p:spPr>
          <a:xfrm>
            <a:off x="-667520" y="2344688"/>
            <a:ext cx="4090144" cy="338301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U=</a:t>
            </a:r>
            <a:r>
              <a:rPr lang="en-US" sz="3200" b="1" dirty="0" err="1" smtClean="0">
                <a:solidFill>
                  <a:srgbClr val="FF0000"/>
                </a:solidFill>
              </a:rPr>
              <a:t>A+q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9" name="Солнце 28"/>
          <p:cNvSpPr/>
          <p:nvPr/>
        </p:nvSpPr>
        <p:spPr>
          <a:xfrm>
            <a:off x="-765448" y="-449817"/>
            <a:ext cx="3881288" cy="314096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U=A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q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25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7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перфолента 14"/>
          <p:cNvSpPr/>
          <p:nvPr/>
        </p:nvSpPr>
        <p:spPr>
          <a:xfrm>
            <a:off x="6474272" y="993419"/>
            <a:ext cx="1452264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ОЙ!</a:t>
            </a:r>
            <a:endParaRPr lang="ru-RU" dirty="0"/>
          </a:p>
        </p:txBody>
      </p:sp>
      <p:sp>
        <p:nvSpPr>
          <p:cNvPr id="26" name="Блок-схема: перфолента 25"/>
          <p:cNvSpPr/>
          <p:nvPr/>
        </p:nvSpPr>
        <p:spPr>
          <a:xfrm>
            <a:off x="449064" y="688619"/>
            <a:ext cx="1452264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ОЙ!</a:t>
            </a:r>
            <a:endParaRPr lang="ru-RU" dirty="0"/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3779912" y="2344192"/>
            <a:ext cx="1092448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ОК!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849" y="5373216"/>
            <a:ext cx="8964487" cy="1143000"/>
          </a:xfrm>
        </p:spPr>
        <p:txBody>
          <a:bodyPr/>
          <a:lstStyle/>
          <a:p>
            <a:r>
              <a:rPr lang="ru-RU" dirty="0" smtClean="0"/>
              <a:t>Формула для определения сопротивления  </a:t>
            </a:r>
            <a:endParaRPr lang="ru-RU" dirty="0"/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7200404" y="3810000"/>
            <a:ext cx="1452264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ОЙ!</a:t>
            </a:r>
            <a:endParaRPr lang="ru-RU" dirty="0"/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856928" y="3776712"/>
            <a:ext cx="1452264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ОЙ!</a:t>
            </a:r>
            <a:endParaRPr lang="ru-RU" dirty="0"/>
          </a:p>
        </p:txBody>
      </p:sp>
      <p:sp>
        <p:nvSpPr>
          <p:cNvPr id="3" name="Загнутый угол 2"/>
          <p:cNvSpPr/>
          <p:nvPr/>
        </p:nvSpPr>
        <p:spPr>
          <a:xfrm>
            <a:off x="3203848" y="1857515"/>
            <a:ext cx="2952328" cy="1643493"/>
          </a:xfrm>
          <a:prstGeom prst="foldedCorne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R=l*</a:t>
            </a:r>
            <a:r>
              <a:rPr lang="el-GR" sz="4000" dirty="0" smtClean="0"/>
              <a:t>ρ</a:t>
            </a:r>
            <a:r>
              <a:rPr lang="en-US" sz="4000" dirty="0" smtClean="0"/>
              <a:t>/S</a:t>
            </a:r>
            <a:endParaRPr lang="ru-RU" sz="4000" dirty="0"/>
          </a:p>
        </p:txBody>
      </p:sp>
      <p:sp>
        <p:nvSpPr>
          <p:cNvPr id="9" name="Загнутый угол 8"/>
          <p:cNvSpPr/>
          <p:nvPr/>
        </p:nvSpPr>
        <p:spPr>
          <a:xfrm>
            <a:off x="82240" y="3420301"/>
            <a:ext cx="2952328" cy="1643493"/>
          </a:xfrm>
          <a:prstGeom prst="foldedCorne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R=l*S/</a:t>
            </a:r>
            <a:r>
              <a:rPr lang="el-GR" sz="4000" dirty="0" smtClean="0"/>
              <a:t>ρ</a:t>
            </a:r>
            <a:endParaRPr lang="ru-RU" sz="4000" dirty="0"/>
          </a:p>
        </p:txBody>
      </p:sp>
      <p:sp>
        <p:nvSpPr>
          <p:cNvPr id="10" name="Загнутый угол 9"/>
          <p:cNvSpPr/>
          <p:nvPr/>
        </p:nvSpPr>
        <p:spPr>
          <a:xfrm>
            <a:off x="5869408" y="3580523"/>
            <a:ext cx="2952328" cy="1643493"/>
          </a:xfrm>
          <a:prstGeom prst="foldedCorne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R=S*</a:t>
            </a:r>
            <a:r>
              <a:rPr lang="el-GR" sz="4000" dirty="0" smtClean="0"/>
              <a:t>ρ</a:t>
            </a:r>
            <a:r>
              <a:rPr lang="en-US" sz="4000" dirty="0" smtClean="0"/>
              <a:t>/</a:t>
            </a:r>
            <a:r>
              <a:rPr lang="en-US" sz="4000" dirty="0"/>
              <a:t>l</a:t>
            </a:r>
            <a:endParaRPr lang="ru-RU" sz="4000" dirty="0"/>
          </a:p>
        </p:txBody>
      </p:sp>
      <p:sp>
        <p:nvSpPr>
          <p:cNvPr id="11" name="Загнутый угол 10"/>
          <p:cNvSpPr/>
          <p:nvPr/>
        </p:nvSpPr>
        <p:spPr>
          <a:xfrm>
            <a:off x="6156176" y="301986"/>
            <a:ext cx="2952328" cy="1643493"/>
          </a:xfrm>
          <a:prstGeom prst="foldedCorne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R=</a:t>
            </a:r>
            <a:r>
              <a:rPr lang="el-GR" sz="4000" dirty="0" smtClean="0"/>
              <a:t>ρ</a:t>
            </a:r>
            <a:r>
              <a:rPr lang="en-US" sz="4000" dirty="0" smtClean="0"/>
              <a:t>/</a:t>
            </a:r>
            <a:r>
              <a:rPr lang="en-US" sz="4000" dirty="0"/>
              <a:t>l*</a:t>
            </a:r>
            <a:r>
              <a:rPr lang="en-US" sz="4000" dirty="0" smtClean="0"/>
              <a:t>S</a:t>
            </a:r>
            <a:endParaRPr lang="ru-RU" sz="4000" dirty="0"/>
          </a:p>
        </p:txBody>
      </p:sp>
      <p:sp>
        <p:nvSpPr>
          <p:cNvPr id="12" name="Загнутый угол 11"/>
          <p:cNvSpPr/>
          <p:nvPr/>
        </p:nvSpPr>
        <p:spPr>
          <a:xfrm>
            <a:off x="123328" y="298920"/>
            <a:ext cx="2952328" cy="1643493"/>
          </a:xfrm>
          <a:prstGeom prst="foldedCorne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R=l+</a:t>
            </a:r>
            <a:r>
              <a:rPr lang="el-GR" sz="4000" dirty="0" smtClean="0"/>
              <a:t>ρ</a:t>
            </a:r>
            <a:r>
              <a:rPr lang="en-US" sz="4000" dirty="0" smtClean="0"/>
              <a:t>/S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92647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перфолента 14"/>
          <p:cNvSpPr/>
          <p:nvPr/>
        </p:nvSpPr>
        <p:spPr>
          <a:xfrm>
            <a:off x="6474272" y="993419"/>
            <a:ext cx="1452264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ОЙ!</a:t>
            </a:r>
            <a:endParaRPr lang="ru-RU" dirty="0"/>
          </a:p>
        </p:txBody>
      </p:sp>
      <p:sp>
        <p:nvSpPr>
          <p:cNvPr id="26" name="Блок-схема: перфолента 25"/>
          <p:cNvSpPr/>
          <p:nvPr/>
        </p:nvSpPr>
        <p:spPr>
          <a:xfrm>
            <a:off x="449064" y="688619"/>
            <a:ext cx="1452264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ОЙ!</a:t>
            </a:r>
            <a:endParaRPr lang="ru-RU" dirty="0"/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1012180" y="4130824"/>
            <a:ext cx="1092448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ОК!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849" y="5373216"/>
            <a:ext cx="8964487" cy="1143000"/>
          </a:xfrm>
        </p:spPr>
        <p:txBody>
          <a:bodyPr/>
          <a:lstStyle/>
          <a:p>
            <a:r>
              <a:rPr lang="ru-RU" dirty="0" smtClean="0"/>
              <a:t>Математическая запись закона Ома  </a:t>
            </a:r>
            <a:endParaRPr lang="ru-RU" dirty="0"/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7200404" y="3810000"/>
            <a:ext cx="1452264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ОЙ!</a:t>
            </a:r>
            <a:endParaRPr lang="ru-RU" dirty="0"/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3635896" y="2242344"/>
            <a:ext cx="1452264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ОЙ!</a:t>
            </a:r>
            <a:endParaRPr lang="ru-RU" dirty="0"/>
          </a:p>
        </p:txBody>
      </p:sp>
      <p:sp>
        <p:nvSpPr>
          <p:cNvPr id="3" name="Загнутый угол 2"/>
          <p:cNvSpPr/>
          <p:nvPr/>
        </p:nvSpPr>
        <p:spPr>
          <a:xfrm>
            <a:off x="3075656" y="1911133"/>
            <a:ext cx="2952328" cy="1643493"/>
          </a:xfrm>
          <a:prstGeom prst="foldedCorne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R=U*I</a:t>
            </a:r>
            <a:endParaRPr lang="ru-RU" sz="4000" dirty="0"/>
          </a:p>
        </p:txBody>
      </p:sp>
      <p:sp>
        <p:nvSpPr>
          <p:cNvPr id="9" name="Загнутый угол 8"/>
          <p:cNvSpPr/>
          <p:nvPr/>
        </p:nvSpPr>
        <p:spPr>
          <a:xfrm>
            <a:off x="82240" y="3783045"/>
            <a:ext cx="2952328" cy="1643493"/>
          </a:xfrm>
          <a:prstGeom prst="foldedCorne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I=U/R</a:t>
            </a:r>
            <a:endParaRPr lang="ru-RU" sz="4000" dirty="0"/>
          </a:p>
        </p:txBody>
      </p:sp>
      <p:sp>
        <p:nvSpPr>
          <p:cNvPr id="10" name="Загнутый угол 9"/>
          <p:cNvSpPr/>
          <p:nvPr/>
        </p:nvSpPr>
        <p:spPr>
          <a:xfrm>
            <a:off x="5869408" y="3580523"/>
            <a:ext cx="2952328" cy="1643493"/>
          </a:xfrm>
          <a:prstGeom prst="foldedCorne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U=I/R</a:t>
            </a:r>
            <a:endParaRPr lang="ru-RU" sz="4000" dirty="0"/>
          </a:p>
        </p:txBody>
      </p:sp>
      <p:sp>
        <p:nvSpPr>
          <p:cNvPr id="11" name="Загнутый угол 10"/>
          <p:cNvSpPr/>
          <p:nvPr/>
        </p:nvSpPr>
        <p:spPr>
          <a:xfrm>
            <a:off x="6084168" y="267640"/>
            <a:ext cx="2952328" cy="1643493"/>
          </a:xfrm>
          <a:prstGeom prst="foldedCorne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I=U*R</a:t>
            </a:r>
            <a:endParaRPr lang="ru-RU" sz="4000" dirty="0"/>
          </a:p>
        </p:txBody>
      </p:sp>
      <p:sp>
        <p:nvSpPr>
          <p:cNvPr id="12" name="Загнутый угол 11"/>
          <p:cNvSpPr/>
          <p:nvPr/>
        </p:nvSpPr>
        <p:spPr>
          <a:xfrm>
            <a:off x="123328" y="298920"/>
            <a:ext cx="2952328" cy="1643493"/>
          </a:xfrm>
          <a:prstGeom prst="foldedCorne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R=I/U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49026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перфолента 14"/>
          <p:cNvSpPr/>
          <p:nvPr/>
        </p:nvSpPr>
        <p:spPr>
          <a:xfrm>
            <a:off x="818888" y="4102926"/>
            <a:ext cx="1452264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ОЙ!</a:t>
            </a:r>
            <a:endParaRPr lang="ru-RU" dirty="0"/>
          </a:p>
        </p:txBody>
      </p:sp>
      <p:sp>
        <p:nvSpPr>
          <p:cNvPr id="26" name="Блок-схема: перфолента 25"/>
          <p:cNvSpPr/>
          <p:nvPr/>
        </p:nvSpPr>
        <p:spPr>
          <a:xfrm>
            <a:off x="449064" y="688619"/>
            <a:ext cx="1452264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ОЙ!</a:t>
            </a:r>
            <a:endParaRPr lang="ru-RU" dirty="0"/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6654180" y="555739"/>
            <a:ext cx="1092448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ОК!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33" y="5373216"/>
            <a:ext cx="8964487" cy="1143000"/>
          </a:xfrm>
        </p:spPr>
        <p:txBody>
          <a:bodyPr/>
          <a:lstStyle/>
          <a:p>
            <a:r>
              <a:rPr lang="ru-RU" dirty="0" smtClean="0"/>
              <a:t>Математическая запись закона Джоуля-Ленца </a:t>
            </a:r>
            <a:r>
              <a:rPr lang="en-US" dirty="0" smtClean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7200404" y="3810000"/>
            <a:ext cx="1452264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ОЙ!</a:t>
            </a:r>
            <a:endParaRPr lang="ru-RU" dirty="0"/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3635896" y="2242344"/>
            <a:ext cx="1452264" cy="86409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ОЙ!</a:t>
            </a:r>
            <a:endParaRPr lang="ru-RU" dirty="0"/>
          </a:p>
        </p:txBody>
      </p:sp>
      <p:sp>
        <p:nvSpPr>
          <p:cNvPr id="3" name="Загнутый угол 2"/>
          <p:cNvSpPr/>
          <p:nvPr/>
        </p:nvSpPr>
        <p:spPr>
          <a:xfrm>
            <a:off x="3075656" y="1911133"/>
            <a:ext cx="2952328" cy="1643493"/>
          </a:xfrm>
          <a:prstGeom prst="foldedCorne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A=P/t</a:t>
            </a:r>
            <a:endParaRPr lang="ru-RU" sz="4000" dirty="0"/>
          </a:p>
        </p:txBody>
      </p:sp>
      <p:sp>
        <p:nvSpPr>
          <p:cNvPr id="9" name="Загнутый угол 8"/>
          <p:cNvSpPr/>
          <p:nvPr/>
        </p:nvSpPr>
        <p:spPr>
          <a:xfrm>
            <a:off x="123328" y="3586655"/>
            <a:ext cx="2952328" cy="1643493"/>
          </a:xfrm>
          <a:prstGeom prst="foldedCorne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I=U/R</a:t>
            </a:r>
            <a:endParaRPr lang="ru-RU" sz="4000" dirty="0"/>
          </a:p>
        </p:txBody>
      </p:sp>
      <p:sp>
        <p:nvSpPr>
          <p:cNvPr id="10" name="Загнутый угол 9"/>
          <p:cNvSpPr/>
          <p:nvPr/>
        </p:nvSpPr>
        <p:spPr>
          <a:xfrm>
            <a:off x="6027984" y="555739"/>
            <a:ext cx="2952328" cy="1643493"/>
          </a:xfrm>
          <a:prstGeom prst="foldedCorne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Q=I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*R*t</a:t>
            </a:r>
            <a:endParaRPr lang="ru-RU" sz="4000" dirty="0"/>
          </a:p>
        </p:txBody>
      </p:sp>
      <p:sp>
        <p:nvSpPr>
          <p:cNvPr id="11" name="Загнутый угол 10"/>
          <p:cNvSpPr/>
          <p:nvPr/>
        </p:nvSpPr>
        <p:spPr>
          <a:xfrm>
            <a:off x="6191672" y="3560759"/>
            <a:ext cx="2952328" cy="1643493"/>
          </a:xfrm>
          <a:prstGeom prst="foldedCorne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Q=U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*R*t</a:t>
            </a:r>
            <a:endParaRPr lang="ru-RU" sz="4000" dirty="0"/>
          </a:p>
        </p:txBody>
      </p:sp>
      <p:sp>
        <p:nvSpPr>
          <p:cNvPr id="12" name="Загнутый угол 11"/>
          <p:cNvSpPr/>
          <p:nvPr/>
        </p:nvSpPr>
        <p:spPr>
          <a:xfrm>
            <a:off x="123328" y="298920"/>
            <a:ext cx="2952328" cy="1643493"/>
          </a:xfrm>
          <a:prstGeom prst="foldedCorne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P=I*U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55706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6-конечная звезда 17"/>
          <p:cNvSpPr/>
          <p:nvPr/>
        </p:nvSpPr>
        <p:spPr>
          <a:xfrm>
            <a:off x="1428728" y="5000636"/>
            <a:ext cx="1571636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7" name="6-конечная звезда 16"/>
          <p:cNvSpPr/>
          <p:nvPr/>
        </p:nvSpPr>
        <p:spPr>
          <a:xfrm>
            <a:off x="6357950" y="5000636"/>
            <a:ext cx="1500198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500530" y="5000636"/>
            <a:ext cx="4214874" cy="1571636"/>
            <a:chOff x="2357422" y="3429000"/>
            <a:chExt cx="4643470" cy="1571636"/>
          </a:xfrm>
        </p:grpSpPr>
        <p:sp>
          <p:nvSpPr>
            <p:cNvPr id="5" name="Прямоугольник с двумя вырезанными противолежащими углами 4"/>
            <p:cNvSpPr/>
            <p:nvPr/>
          </p:nvSpPr>
          <p:spPr>
            <a:xfrm>
              <a:off x="2357422" y="3429000"/>
              <a:ext cx="4643470" cy="1571636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3143240" y="3714752"/>
            <a:ext cx="3275016" cy="917575"/>
          </p:xfrm>
          <a:graphic>
            <a:graphicData uri="http://schemas.openxmlformats.org/presentationml/2006/ole">
              <p:oleObj spid="_x0000_s1044" name="Формула" r:id="rId3" imgW="507780" imgH="203112" progId="Equation.3">
                <p:embed/>
              </p:oleObj>
            </a:graphicData>
          </a:graphic>
        </p:graphicFrame>
      </p:grpSp>
      <p:sp>
        <p:nvSpPr>
          <p:cNvPr id="19" name="6-конечная звезда 18"/>
          <p:cNvSpPr/>
          <p:nvPr/>
        </p:nvSpPr>
        <p:spPr>
          <a:xfrm>
            <a:off x="4500562" y="3500438"/>
            <a:ext cx="1643074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" name="6-конечная звезда 15"/>
          <p:cNvSpPr/>
          <p:nvPr/>
        </p:nvSpPr>
        <p:spPr>
          <a:xfrm>
            <a:off x="6286512" y="2071678"/>
            <a:ext cx="1714512" cy="142876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5" name="6-конечная звезда 14"/>
          <p:cNvSpPr/>
          <p:nvPr/>
        </p:nvSpPr>
        <p:spPr>
          <a:xfrm>
            <a:off x="1785918" y="2071678"/>
            <a:ext cx="1643074" cy="142876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FF0000"/>
                </a:solidFill>
              </a:rPr>
              <a:t>ок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100010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Выбери формулу для расчёта количества теплоты, выделяемого при охлаждении </a:t>
            </a:r>
            <a:endParaRPr lang="ru-RU" b="1" i="1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57158" y="207167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Q=cm(t</a:t>
            </a:r>
            <a:r>
              <a:rPr lang="en-US" sz="4400" b="1" i="1" baseline="-25000" dirty="0" smtClean="0"/>
              <a:t>2</a:t>
            </a:r>
            <a:r>
              <a:rPr lang="en-US" sz="4400" b="1" i="1" dirty="0" smtClean="0"/>
              <a:t>-t</a:t>
            </a:r>
            <a:r>
              <a:rPr lang="en-US" sz="4400" b="1" i="1" baseline="-25000" dirty="0" smtClean="0"/>
              <a:t>1</a:t>
            </a:r>
            <a:r>
              <a:rPr lang="en-US" sz="4400" b="1" i="1" dirty="0" smtClean="0"/>
              <a:t>)</a:t>
            </a:r>
            <a:endParaRPr lang="ru-RU" sz="4400" b="1" i="1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786050" y="350043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Q=Lm</a:t>
            </a:r>
            <a:endParaRPr lang="ru-RU" sz="4400" b="1" i="1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4786282" y="207167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</a:t>
            </a:r>
            <a:r>
              <a:rPr lang="en-US" sz="4400" b="1" i="1" dirty="0" err="1" smtClean="0"/>
              <a:t>qm</a:t>
            </a:r>
            <a:endParaRPr lang="ru-RU" sz="4400" b="1" i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57158" y="5000636"/>
            <a:ext cx="4000560" cy="1571636"/>
            <a:chOff x="357158" y="5000636"/>
            <a:chExt cx="4000560" cy="1571636"/>
          </a:xfrm>
        </p:grpSpPr>
        <p:sp>
          <p:nvSpPr>
            <p:cNvPr id="11" name="Прямоугольник с двумя вырезанными противолежащими углами 10"/>
            <p:cNvSpPr/>
            <p:nvPr/>
          </p:nvSpPr>
          <p:spPr>
            <a:xfrm>
              <a:off x="357158" y="5000636"/>
              <a:ext cx="4000560" cy="1571636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graphicFrame>
          <p:nvGraphicFramePr>
            <p:cNvPr id="12" name="Объект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204959361"/>
                </p:ext>
              </p:extLst>
            </p:nvPr>
          </p:nvGraphicFramePr>
          <p:xfrm>
            <a:off x="500034" y="5072074"/>
            <a:ext cx="3429024" cy="1214446"/>
          </p:xfrm>
          <a:graphic>
            <a:graphicData uri="http://schemas.openxmlformats.org/presentationml/2006/ole">
              <p:oleObj spid="_x0000_s1045" name="Формула" r:id="rId4" imgW="837836" imgH="431613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6-конечная звезда 14"/>
          <p:cNvSpPr/>
          <p:nvPr/>
        </p:nvSpPr>
        <p:spPr>
          <a:xfrm>
            <a:off x="5237154" y="5143512"/>
            <a:ext cx="1643074" cy="142876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FF0000"/>
                </a:solidFill>
              </a:rPr>
              <a:t>ок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6-конечная звезда 17"/>
          <p:cNvSpPr/>
          <p:nvPr/>
        </p:nvSpPr>
        <p:spPr>
          <a:xfrm>
            <a:off x="1428728" y="5000636"/>
            <a:ext cx="1571636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7" name="6-конечная звезда 16"/>
          <p:cNvSpPr/>
          <p:nvPr/>
        </p:nvSpPr>
        <p:spPr>
          <a:xfrm>
            <a:off x="1285852" y="2071678"/>
            <a:ext cx="1500198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508512" y="5072074"/>
            <a:ext cx="4214874" cy="1571636"/>
            <a:chOff x="2357422" y="3429000"/>
            <a:chExt cx="4643470" cy="1571636"/>
          </a:xfrm>
        </p:grpSpPr>
        <p:sp>
          <p:nvSpPr>
            <p:cNvPr id="5" name="Прямоугольник с двумя вырезанными противолежащими углами 4"/>
            <p:cNvSpPr/>
            <p:nvPr/>
          </p:nvSpPr>
          <p:spPr>
            <a:xfrm>
              <a:off x="2357422" y="3429000"/>
              <a:ext cx="4643470" cy="1571636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017819759"/>
                </p:ext>
              </p:extLst>
            </p:nvPr>
          </p:nvGraphicFramePr>
          <p:xfrm>
            <a:off x="2857602" y="3714739"/>
            <a:ext cx="3847640" cy="917575"/>
          </p:xfrm>
          <a:graphic>
            <a:graphicData uri="http://schemas.openxmlformats.org/presentationml/2006/ole">
              <p:oleObj spid="_x0000_s2068" name="Формула" r:id="rId3" imgW="596880" imgH="203040" progId="Equation.3">
                <p:embed/>
              </p:oleObj>
            </a:graphicData>
          </a:graphic>
        </p:graphicFrame>
      </p:grpSp>
      <p:sp>
        <p:nvSpPr>
          <p:cNvPr id="19" name="6-конечная звезда 18"/>
          <p:cNvSpPr/>
          <p:nvPr/>
        </p:nvSpPr>
        <p:spPr>
          <a:xfrm>
            <a:off x="4500562" y="3500438"/>
            <a:ext cx="1643074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" name="6-конечная звезда 15"/>
          <p:cNvSpPr/>
          <p:nvPr/>
        </p:nvSpPr>
        <p:spPr>
          <a:xfrm>
            <a:off x="6286512" y="2071678"/>
            <a:ext cx="1714512" cy="142876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100010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Выбери формулу для расчёта количества теплоты, выделяемого при кристаллизации</a:t>
            </a:r>
            <a:endParaRPr lang="ru-RU" b="1" i="1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78579" y="2000240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Q=cm(t</a:t>
            </a:r>
            <a:r>
              <a:rPr lang="en-US" sz="4400" b="1" i="1" baseline="-25000" dirty="0" smtClean="0"/>
              <a:t>2</a:t>
            </a:r>
            <a:r>
              <a:rPr lang="en-US" sz="4400" b="1" i="1" dirty="0" smtClean="0"/>
              <a:t>-t</a:t>
            </a:r>
            <a:r>
              <a:rPr lang="en-US" sz="4400" b="1" i="1" baseline="-25000" dirty="0" smtClean="0"/>
              <a:t>1</a:t>
            </a:r>
            <a:r>
              <a:rPr lang="en-US" sz="4400" b="1" i="1" dirty="0" smtClean="0"/>
              <a:t>)</a:t>
            </a:r>
            <a:endParaRPr lang="ru-RU" sz="4400" b="1" i="1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786050" y="350043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Q=Lm</a:t>
            </a:r>
            <a:endParaRPr lang="ru-RU" sz="4400" b="1" i="1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4786282" y="207167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</a:t>
            </a:r>
            <a:r>
              <a:rPr lang="en-US" sz="4400" b="1" i="1" dirty="0" err="1" smtClean="0"/>
              <a:t>qm</a:t>
            </a:r>
            <a:endParaRPr lang="ru-RU" sz="4400" b="1" i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57158" y="5000636"/>
            <a:ext cx="4000560" cy="1571636"/>
            <a:chOff x="357158" y="5000636"/>
            <a:chExt cx="4000560" cy="1571636"/>
          </a:xfrm>
        </p:grpSpPr>
        <p:sp>
          <p:nvSpPr>
            <p:cNvPr id="11" name="Прямоугольник с двумя вырезанными противолежащими углами 10"/>
            <p:cNvSpPr/>
            <p:nvPr/>
          </p:nvSpPr>
          <p:spPr>
            <a:xfrm>
              <a:off x="357158" y="5000636"/>
              <a:ext cx="4000560" cy="1571636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graphicFrame>
          <p:nvGraphicFramePr>
            <p:cNvPr id="12" name="Объект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924043515"/>
                </p:ext>
              </p:extLst>
            </p:nvPr>
          </p:nvGraphicFramePr>
          <p:xfrm>
            <a:off x="500034" y="5072074"/>
            <a:ext cx="3429024" cy="1214446"/>
          </p:xfrm>
          <a:graphic>
            <a:graphicData uri="http://schemas.openxmlformats.org/presentationml/2006/ole">
              <p:oleObj spid="_x0000_s2069" name="Формула" r:id="rId4" imgW="837836" imgH="431613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299154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6-конечная звезда 17"/>
          <p:cNvSpPr/>
          <p:nvPr/>
        </p:nvSpPr>
        <p:spPr>
          <a:xfrm>
            <a:off x="1428728" y="5000636"/>
            <a:ext cx="1571636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7" name="6-конечная звезда 16"/>
          <p:cNvSpPr/>
          <p:nvPr/>
        </p:nvSpPr>
        <p:spPr>
          <a:xfrm>
            <a:off x="6357950" y="5000636"/>
            <a:ext cx="1500198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500530" y="5000636"/>
            <a:ext cx="4214874" cy="1571636"/>
            <a:chOff x="2357422" y="3429000"/>
            <a:chExt cx="4643470" cy="1571636"/>
          </a:xfrm>
        </p:grpSpPr>
        <p:sp>
          <p:nvSpPr>
            <p:cNvPr id="5" name="Прямоугольник с двумя вырезанными противолежащими углами 4"/>
            <p:cNvSpPr/>
            <p:nvPr/>
          </p:nvSpPr>
          <p:spPr>
            <a:xfrm>
              <a:off x="2357422" y="3429000"/>
              <a:ext cx="4643470" cy="1571636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3143240" y="3714752"/>
            <a:ext cx="3275016" cy="917575"/>
          </p:xfrm>
          <a:graphic>
            <a:graphicData uri="http://schemas.openxmlformats.org/presentationml/2006/ole">
              <p:oleObj spid="_x0000_s3090" name="Формула" r:id="rId3" imgW="507780" imgH="203112" progId="Equation.3">
                <p:embed/>
              </p:oleObj>
            </a:graphicData>
          </a:graphic>
        </p:graphicFrame>
      </p:grpSp>
      <p:sp>
        <p:nvSpPr>
          <p:cNvPr id="19" name="6-конечная звезда 18"/>
          <p:cNvSpPr/>
          <p:nvPr/>
        </p:nvSpPr>
        <p:spPr>
          <a:xfrm>
            <a:off x="4500562" y="3500438"/>
            <a:ext cx="1643074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" name="6-конечная звезда 15"/>
          <p:cNvSpPr/>
          <p:nvPr/>
        </p:nvSpPr>
        <p:spPr>
          <a:xfrm>
            <a:off x="1285852" y="2071678"/>
            <a:ext cx="1714512" cy="142876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5" name="6-конечная звезда 14"/>
          <p:cNvSpPr/>
          <p:nvPr/>
        </p:nvSpPr>
        <p:spPr>
          <a:xfrm>
            <a:off x="6607967" y="2045782"/>
            <a:ext cx="1643074" cy="142876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FF0000"/>
                </a:solidFill>
              </a:rPr>
              <a:t>ок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100010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Выбери формулу для расчёта количества теплоты, выделяемого при сгорании топлива</a:t>
            </a:r>
            <a:endParaRPr lang="ru-RU" b="1" i="1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42812" y="2114536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Q=cm(t</a:t>
            </a:r>
            <a:r>
              <a:rPr lang="en-US" sz="4400" b="1" i="1" baseline="-25000" dirty="0" smtClean="0"/>
              <a:t>2</a:t>
            </a:r>
            <a:r>
              <a:rPr lang="en-US" sz="4400" b="1" i="1" dirty="0" smtClean="0"/>
              <a:t>-t</a:t>
            </a:r>
            <a:r>
              <a:rPr lang="en-US" sz="4400" b="1" i="1" baseline="-25000" dirty="0" smtClean="0"/>
              <a:t>1</a:t>
            </a:r>
            <a:r>
              <a:rPr lang="en-US" sz="4400" b="1" i="1" dirty="0" smtClean="0"/>
              <a:t>)</a:t>
            </a:r>
            <a:endParaRPr lang="ru-RU" sz="4400" b="1" i="1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786050" y="350043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Q=Lm</a:t>
            </a:r>
            <a:endParaRPr lang="ru-RU" sz="4400" b="1" i="1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4964909" y="2040102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</a:t>
            </a:r>
            <a:r>
              <a:rPr lang="en-US" sz="4400" b="1" i="1" dirty="0" err="1" smtClean="0"/>
              <a:t>qm</a:t>
            </a:r>
            <a:endParaRPr lang="ru-RU" sz="4400" b="1" i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57158" y="5000636"/>
            <a:ext cx="4000560" cy="1571636"/>
            <a:chOff x="357158" y="5000636"/>
            <a:chExt cx="4000560" cy="1571636"/>
          </a:xfrm>
        </p:grpSpPr>
        <p:sp>
          <p:nvSpPr>
            <p:cNvPr id="11" name="Прямоугольник с двумя вырезанными противолежащими углами 10"/>
            <p:cNvSpPr/>
            <p:nvPr/>
          </p:nvSpPr>
          <p:spPr>
            <a:xfrm>
              <a:off x="357158" y="5000636"/>
              <a:ext cx="4000560" cy="1571636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graphicFrame>
          <p:nvGraphicFramePr>
            <p:cNvPr id="12" name="Объект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79814877"/>
                </p:ext>
              </p:extLst>
            </p:nvPr>
          </p:nvGraphicFramePr>
          <p:xfrm>
            <a:off x="500034" y="5072074"/>
            <a:ext cx="3429024" cy="1214446"/>
          </p:xfrm>
          <a:graphic>
            <a:graphicData uri="http://schemas.openxmlformats.org/presentationml/2006/ole">
              <p:oleObj spid="_x0000_s3091" name="Формула" r:id="rId4" imgW="837836" imgH="431613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149658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6-конечная звезда 17"/>
          <p:cNvSpPr/>
          <p:nvPr/>
        </p:nvSpPr>
        <p:spPr>
          <a:xfrm>
            <a:off x="1428728" y="5000636"/>
            <a:ext cx="1571636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7" name="6-конечная звезда 16"/>
          <p:cNvSpPr/>
          <p:nvPr/>
        </p:nvSpPr>
        <p:spPr>
          <a:xfrm>
            <a:off x="6357950" y="5000636"/>
            <a:ext cx="1500198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500530" y="5000636"/>
            <a:ext cx="4214874" cy="1571636"/>
            <a:chOff x="2357422" y="3429000"/>
            <a:chExt cx="4643470" cy="1571636"/>
          </a:xfrm>
        </p:grpSpPr>
        <p:sp>
          <p:nvSpPr>
            <p:cNvPr id="5" name="Прямоугольник с двумя вырезанными противолежащими углами 4"/>
            <p:cNvSpPr/>
            <p:nvPr/>
          </p:nvSpPr>
          <p:spPr>
            <a:xfrm>
              <a:off x="2357422" y="3429000"/>
              <a:ext cx="4643470" cy="1571636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3143240" y="3714752"/>
            <a:ext cx="3275016" cy="917575"/>
          </p:xfrm>
          <a:graphic>
            <a:graphicData uri="http://schemas.openxmlformats.org/presentationml/2006/ole">
              <p:oleObj spid="_x0000_s4116" name="Формула" r:id="rId3" imgW="507780" imgH="203112" progId="Equation.3">
                <p:embed/>
              </p:oleObj>
            </a:graphicData>
          </a:graphic>
        </p:graphicFrame>
      </p:grpSp>
      <p:sp>
        <p:nvSpPr>
          <p:cNvPr id="19" name="6-конечная звезда 18"/>
          <p:cNvSpPr/>
          <p:nvPr/>
        </p:nvSpPr>
        <p:spPr>
          <a:xfrm>
            <a:off x="571472" y="2072869"/>
            <a:ext cx="1643074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" name="6-конечная звезда 15"/>
          <p:cNvSpPr/>
          <p:nvPr/>
        </p:nvSpPr>
        <p:spPr>
          <a:xfrm>
            <a:off x="6286512" y="2071678"/>
            <a:ext cx="1714512" cy="142876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5" name="6-конечная звезда 14"/>
          <p:cNvSpPr/>
          <p:nvPr/>
        </p:nvSpPr>
        <p:spPr>
          <a:xfrm>
            <a:off x="3428992" y="3500190"/>
            <a:ext cx="1643074" cy="142876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FF0000"/>
                </a:solidFill>
              </a:rPr>
              <a:t>ок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100010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Выбери формулу для расчёта количества теплоты, выделяемого при конденсации</a:t>
            </a:r>
            <a:endParaRPr lang="ru-RU" b="1" i="1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78579" y="2001431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Q=cm(t</a:t>
            </a:r>
            <a:r>
              <a:rPr lang="en-US" sz="4400" b="1" i="1" baseline="-25000" dirty="0" smtClean="0"/>
              <a:t>2</a:t>
            </a:r>
            <a:r>
              <a:rPr lang="en-US" sz="4400" b="1" i="1" dirty="0" smtClean="0"/>
              <a:t>-t</a:t>
            </a:r>
            <a:r>
              <a:rPr lang="en-US" sz="4400" b="1" i="1" baseline="-25000" dirty="0" smtClean="0"/>
              <a:t>1</a:t>
            </a:r>
            <a:r>
              <a:rPr lang="en-US" sz="4400" b="1" i="1" dirty="0" smtClean="0"/>
              <a:t>)</a:t>
            </a:r>
            <a:endParaRPr lang="ru-RU" sz="4400" b="1" i="1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178859" y="350043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</a:t>
            </a:r>
            <a:r>
              <a:rPr lang="ru-RU" sz="4400" b="1" i="1" dirty="0" smtClean="0"/>
              <a:t>-</a:t>
            </a:r>
            <a:r>
              <a:rPr lang="en-US" sz="4400" b="1" i="1" dirty="0" smtClean="0"/>
              <a:t>Lm</a:t>
            </a:r>
            <a:endParaRPr lang="ru-RU" sz="4400" b="1" i="1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4786282" y="207167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</a:t>
            </a:r>
            <a:r>
              <a:rPr lang="en-US" sz="4400" b="1" i="1" dirty="0" err="1" smtClean="0"/>
              <a:t>qm</a:t>
            </a:r>
            <a:endParaRPr lang="ru-RU" sz="4400" b="1" i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57158" y="5000636"/>
            <a:ext cx="4000560" cy="1571636"/>
            <a:chOff x="357158" y="5000636"/>
            <a:chExt cx="4000560" cy="1571636"/>
          </a:xfrm>
        </p:grpSpPr>
        <p:sp>
          <p:nvSpPr>
            <p:cNvPr id="11" name="Прямоугольник с двумя вырезанными противолежащими углами 10"/>
            <p:cNvSpPr/>
            <p:nvPr/>
          </p:nvSpPr>
          <p:spPr>
            <a:xfrm>
              <a:off x="357158" y="5000636"/>
              <a:ext cx="4000560" cy="1571636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graphicFrame>
          <p:nvGraphicFramePr>
            <p:cNvPr id="12" name="Объект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79814877"/>
                </p:ext>
              </p:extLst>
            </p:nvPr>
          </p:nvGraphicFramePr>
          <p:xfrm>
            <a:off x="500034" y="5072074"/>
            <a:ext cx="3429024" cy="1214446"/>
          </p:xfrm>
          <a:graphic>
            <a:graphicData uri="http://schemas.openxmlformats.org/presentationml/2006/ole">
              <p:oleObj spid="_x0000_s4117" name="Формула" r:id="rId4" imgW="837836" imgH="431613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149658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6-конечная звезда 17"/>
          <p:cNvSpPr/>
          <p:nvPr/>
        </p:nvSpPr>
        <p:spPr>
          <a:xfrm>
            <a:off x="1428728" y="5000636"/>
            <a:ext cx="1571636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7" name="6-конечная звезда 16"/>
          <p:cNvSpPr/>
          <p:nvPr/>
        </p:nvSpPr>
        <p:spPr>
          <a:xfrm>
            <a:off x="6357950" y="5000636"/>
            <a:ext cx="1500198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500530" y="5000636"/>
            <a:ext cx="4214874" cy="1571636"/>
            <a:chOff x="2357422" y="3429000"/>
            <a:chExt cx="4643470" cy="1571636"/>
          </a:xfrm>
        </p:grpSpPr>
        <p:sp>
          <p:nvSpPr>
            <p:cNvPr id="5" name="Прямоугольник с двумя вырезанными противолежащими углами 4"/>
            <p:cNvSpPr/>
            <p:nvPr/>
          </p:nvSpPr>
          <p:spPr>
            <a:xfrm>
              <a:off x="2357422" y="3429000"/>
              <a:ext cx="4643470" cy="1571636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3143240" y="3714752"/>
            <a:ext cx="3275016" cy="917575"/>
          </p:xfrm>
          <a:graphic>
            <a:graphicData uri="http://schemas.openxmlformats.org/presentationml/2006/ole">
              <p:oleObj spid="_x0000_s5138" name="Формула" r:id="rId3" imgW="507780" imgH="203112" progId="Equation.3">
                <p:embed/>
              </p:oleObj>
            </a:graphicData>
          </a:graphic>
        </p:graphicFrame>
      </p:grpSp>
      <p:sp>
        <p:nvSpPr>
          <p:cNvPr id="19" name="6-конечная звезда 18"/>
          <p:cNvSpPr/>
          <p:nvPr/>
        </p:nvSpPr>
        <p:spPr>
          <a:xfrm>
            <a:off x="4500562" y="3500438"/>
            <a:ext cx="1643074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" name="6-конечная звезда 15"/>
          <p:cNvSpPr/>
          <p:nvPr/>
        </p:nvSpPr>
        <p:spPr>
          <a:xfrm>
            <a:off x="6286512" y="2071678"/>
            <a:ext cx="1714512" cy="142876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5" name="6-конечная звезда 14"/>
          <p:cNvSpPr/>
          <p:nvPr/>
        </p:nvSpPr>
        <p:spPr>
          <a:xfrm>
            <a:off x="1785918" y="2071678"/>
            <a:ext cx="1643074" cy="142876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FF0000"/>
                </a:solidFill>
              </a:rPr>
              <a:t>ок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100010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Выбери формулу для расчёта количества теплоты, необходимого для нагревания тела</a:t>
            </a:r>
            <a:endParaRPr lang="ru-RU" b="1" i="1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57158" y="207167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Q=cm(t</a:t>
            </a:r>
            <a:r>
              <a:rPr lang="en-US" sz="4400" b="1" i="1" baseline="-25000" dirty="0" smtClean="0"/>
              <a:t>2</a:t>
            </a:r>
            <a:r>
              <a:rPr lang="en-US" sz="4400" b="1" i="1" dirty="0" smtClean="0"/>
              <a:t>-t</a:t>
            </a:r>
            <a:r>
              <a:rPr lang="en-US" sz="4400" b="1" i="1" baseline="-25000" dirty="0" smtClean="0"/>
              <a:t>1</a:t>
            </a:r>
            <a:r>
              <a:rPr lang="en-US" sz="4400" b="1" i="1" dirty="0" smtClean="0"/>
              <a:t>)</a:t>
            </a:r>
            <a:endParaRPr lang="ru-RU" sz="4400" b="1" i="1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786050" y="350043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Q=Lm</a:t>
            </a:r>
            <a:endParaRPr lang="ru-RU" sz="4400" b="1" i="1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4786282" y="207167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</a:t>
            </a:r>
            <a:r>
              <a:rPr lang="en-US" sz="4400" b="1" i="1" dirty="0" err="1" smtClean="0"/>
              <a:t>qm</a:t>
            </a:r>
            <a:endParaRPr lang="ru-RU" sz="4400" b="1" i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57158" y="5000636"/>
            <a:ext cx="4000560" cy="1571636"/>
            <a:chOff x="357158" y="5000636"/>
            <a:chExt cx="4000560" cy="1571636"/>
          </a:xfrm>
        </p:grpSpPr>
        <p:sp>
          <p:nvSpPr>
            <p:cNvPr id="11" name="Прямоугольник с двумя вырезанными противолежащими углами 10"/>
            <p:cNvSpPr/>
            <p:nvPr/>
          </p:nvSpPr>
          <p:spPr>
            <a:xfrm>
              <a:off x="357158" y="5000636"/>
              <a:ext cx="4000560" cy="1571636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graphicFrame>
          <p:nvGraphicFramePr>
            <p:cNvPr id="12" name="Объект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79814877"/>
                </p:ext>
              </p:extLst>
            </p:nvPr>
          </p:nvGraphicFramePr>
          <p:xfrm>
            <a:off x="500034" y="5072074"/>
            <a:ext cx="3429024" cy="1214446"/>
          </p:xfrm>
          <a:graphic>
            <a:graphicData uri="http://schemas.openxmlformats.org/presentationml/2006/ole">
              <p:oleObj spid="_x0000_s5139" name="Формула" r:id="rId4" imgW="837836" imgH="431613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149658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6-конечная звезда 14"/>
          <p:cNvSpPr/>
          <p:nvPr/>
        </p:nvSpPr>
        <p:spPr>
          <a:xfrm>
            <a:off x="5503174" y="5143512"/>
            <a:ext cx="1643074" cy="142876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FF0000"/>
                </a:solidFill>
              </a:rPr>
              <a:t>ок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6-конечная звезда 17"/>
          <p:cNvSpPr/>
          <p:nvPr/>
        </p:nvSpPr>
        <p:spPr>
          <a:xfrm>
            <a:off x="1428728" y="5000636"/>
            <a:ext cx="1571636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7" name="6-конечная звезда 16"/>
          <p:cNvSpPr/>
          <p:nvPr/>
        </p:nvSpPr>
        <p:spPr>
          <a:xfrm>
            <a:off x="1285852" y="2065318"/>
            <a:ext cx="1500198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500562" y="5143512"/>
            <a:ext cx="4214874" cy="1571636"/>
            <a:chOff x="2357422" y="3429000"/>
            <a:chExt cx="4643470" cy="1571636"/>
          </a:xfrm>
        </p:grpSpPr>
        <p:sp>
          <p:nvSpPr>
            <p:cNvPr id="5" name="Прямоугольник с двумя вырезанными противолежащими углами 4"/>
            <p:cNvSpPr/>
            <p:nvPr/>
          </p:nvSpPr>
          <p:spPr>
            <a:xfrm>
              <a:off x="2357422" y="3429000"/>
              <a:ext cx="4643470" cy="1571636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3143240" y="3714752"/>
            <a:ext cx="3275015" cy="917575"/>
          </p:xfrm>
          <a:graphic>
            <a:graphicData uri="http://schemas.openxmlformats.org/presentationml/2006/ole">
              <p:oleObj spid="_x0000_s6164" name="Формула" r:id="rId3" imgW="507780" imgH="203112" progId="Equation.3">
                <p:embed/>
              </p:oleObj>
            </a:graphicData>
          </a:graphic>
        </p:graphicFrame>
      </p:grpSp>
      <p:sp>
        <p:nvSpPr>
          <p:cNvPr id="19" name="6-конечная звезда 18"/>
          <p:cNvSpPr/>
          <p:nvPr/>
        </p:nvSpPr>
        <p:spPr>
          <a:xfrm>
            <a:off x="4500562" y="3500438"/>
            <a:ext cx="1643074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" name="6-конечная звезда 15"/>
          <p:cNvSpPr/>
          <p:nvPr/>
        </p:nvSpPr>
        <p:spPr>
          <a:xfrm>
            <a:off x="6286512" y="2071678"/>
            <a:ext cx="1714512" cy="142876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100010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Выбери формулу для расчёта количества теплоты, необходимого для плавления тела</a:t>
            </a:r>
            <a:endParaRPr lang="ru-RU" b="1" i="1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48395" y="206531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Q=cm(t</a:t>
            </a:r>
            <a:r>
              <a:rPr lang="en-US" sz="4400" b="1" i="1" baseline="-25000" dirty="0" smtClean="0"/>
              <a:t>2</a:t>
            </a:r>
            <a:r>
              <a:rPr lang="en-US" sz="4400" b="1" i="1" dirty="0" smtClean="0"/>
              <a:t>-t</a:t>
            </a:r>
            <a:r>
              <a:rPr lang="en-US" sz="4400" b="1" i="1" baseline="-25000" dirty="0" smtClean="0"/>
              <a:t>1</a:t>
            </a:r>
            <a:r>
              <a:rPr lang="en-US" sz="4400" b="1" i="1" dirty="0" smtClean="0"/>
              <a:t>)</a:t>
            </a:r>
            <a:endParaRPr lang="ru-RU" sz="4400" b="1" i="1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786050" y="350043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Q=Lm</a:t>
            </a:r>
            <a:endParaRPr lang="ru-RU" sz="4400" b="1" i="1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4786282" y="207167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</a:t>
            </a:r>
            <a:r>
              <a:rPr lang="en-US" sz="4400" b="1" i="1" dirty="0" err="1" smtClean="0"/>
              <a:t>qm</a:t>
            </a:r>
            <a:endParaRPr lang="ru-RU" sz="4400" b="1" i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57158" y="5000636"/>
            <a:ext cx="4000560" cy="1571636"/>
            <a:chOff x="357158" y="5000636"/>
            <a:chExt cx="4000560" cy="1571636"/>
          </a:xfrm>
        </p:grpSpPr>
        <p:sp>
          <p:nvSpPr>
            <p:cNvPr id="11" name="Прямоугольник с двумя вырезанными противолежащими углами 10"/>
            <p:cNvSpPr/>
            <p:nvPr/>
          </p:nvSpPr>
          <p:spPr>
            <a:xfrm>
              <a:off x="357158" y="5000636"/>
              <a:ext cx="4000560" cy="1571636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graphicFrame>
          <p:nvGraphicFramePr>
            <p:cNvPr id="12" name="Объект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79814877"/>
                </p:ext>
              </p:extLst>
            </p:nvPr>
          </p:nvGraphicFramePr>
          <p:xfrm>
            <a:off x="500034" y="5072074"/>
            <a:ext cx="3429024" cy="1214446"/>
          </p:xfrm>
          <a:graphic>
            <a:graphicData uri="http://schemas.openxmlformats.org/presentationml/2006/ole">
              <p:oleObj spid="_x0000_s6165" name="Формула" r:id="rId4" imgW="837836" imgH="431613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149658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6-конечная звезда 17"/>
          <p:cNvSpPr/>
          <p:nvPr/>
        </p:nvSpPr>
        <p:spPr>
          <a:xfrm>
            <a:off x="1428728" y="5000636"/>
            <a:ext cx="1571636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7" name="6-конечная звезда 16"/>
          <p:cNvSpPr/>
          <p:nvPr/>
        </p:nvSpPr>
        <p:spPr>
          <a:xfrm>
            <a:off x="6357950" y="5000636"/>
            <a:ext cx="1500198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500530" y="5000636"/>
            <a:ext cx="4214874" cy="1571636"/>
            <a:chOff x="2357422" y="3429000"/>
            <a:chExt cx="4643470" cy="1571636"/>
          </a:xfrm>
        </p:grpSpPr>
        <p:sp>
          <p:nvSpPr>
            <p:cNvPr id="5" name="Прямоугольник с двумя вырезанными противолежащими углами 4"/>
            <p:cNvSpPr/>
            <p:nvPr/>
          </p:nvSpPr>
          <p:spPr>
            <a:xfrm>
              <a:off x="2357422" y="3429000"/>
              <a:ext cx="4643470" cy="1571636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3143240" y="3714752"/>
            <a:ext cx="3275016" cy="917575"/>
          </p:xfrm>
          <a:graphic>
            <a:graphicData uri="http://schemas.openxmlformats.org/presentationml/2006/ole">
              <p:oleObj spid="_x0000_s7188" name="Формула" r:id="rId3" imgW="507780" imgH="203112" progId="Equation.3">
                <p:embed/>
              </p:oleObj>
            </a:graphicData>
          </a:graphic>
        </p:graphicFrame>
      </p:grpSp>
      <p:sp>
        <p:nvSpPr>
          <p:cNvPr id="19" name="6-конечная звезда 18"/>
          <p:cNvSpPr/>
          <p:nvPr/>
        </p:nvSpPr>
        <p:spPr>
          <a:xfrm>
            <a:off x="357158" y="2143116"/>
            <a:ext cx="1643074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" name="6-конечная звезда 15"/>
          <p:cNvSpPr/>
          <p:nvPr/>
        </p:nvSpPr>
        <p:spPr>
          <a:xfrm>
            <a:off x="6286512" y="2071678"/>
            <a:ext cx="1714512" cy="142876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5" name="6-конечная звезда 14"/>
          <p:cNvSpPr/>
          <p:nvPr/>
        </p:nvSpPr>
        <p:spPr>
          <a:xfrm>
            <a:off x="3536181" y="3500438"/>
            <a:ext cx="1643074" cy="142876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FF0000"/>
                </a:solidFill>
              </a:rPr>
              <a:t>ок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100010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Выбери формулу для расчёта количества теплоты, необходимого для парообразования</a:t>
            </a:r>
            <a:endParaRPr lang="ru-RU" b="1" i="1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42812" y="2074382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Q=cm(t</a:t>
            </a:r>
            <a:r>
              <a:rPr lang="en-US" sz="4400" b="1" i="1" baseline="-25000" dirty="0" smtClean="0"/>
              <a:t>2</a:t>
            </a:r>
            <a:r>
              <a:rPr lang="en-US" sz="4400" b="1" i="1" dirty="0" smtClean="0"/>
              <a:t>-t</a:t>
            </a:r>
            <a:r>
              <a:rPr lang="en-US" sz="4400" b="1" i="1" baseline="-25000" dirty="0" smtClean="0"/>
              <a:t>1</a:t>
            </a:r>
            <a:r>
              <a:rPr lang="en-US" sz="4400" b="1" i="1" dirty="0" smtClean="0"/>
              <a:t>)</a:t>
            </a:r>
            <a:endParaRPr lang="ru-RU" sz="4400" b="1" i="1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750331" y="3494559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Q=Lm</a:t>
            </a:r>
            <a:endParaRPr lang="ru-RU" sz="4400" b="1" i="1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4786282" y="207167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</a:t>
            </a:r>
            <a:r>
              <a:rPr lang="en-US" sz="4400" b="1" i="1" dirty="0" err="1" smtClean="0"/>
              <a:t>qm</a:t>
            </a:r>
            <a:endParaRPr lang="ru-RU" sz="4400" b="1" i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57158" y="5000636"/>
            <a:ext cx="4000560" cy="1571636"/>
            <a:chOff x="357158" y="5000636"/>
            <a:chExt cx="4000560" cy="1571636"/>
          </a:xfrm>
        </p:grpSpPr>
        <p:sp>
          <p:nvSpPr>
            <p:cNvPr id="11" name="Прямоугольник с двумя вырезанными противолежащими углами 10"/>
            <p:cNvSpPr/>
            <p:nvPr/>
          </p:nvSpPr>
          <p:spPr>
            <a:xfrm>
              <a:off x="357158" y="5000636"/>
              <a:ext cx="4000560" cy="1571636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graphicFrame>
          <p:nvGraphicFramePr>
            <p:cNvPr id="12" name="Объект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79814877"/>
                </p:ext>
              </p:extLst>
            </p:nvPr>
          </p:nvGraphicFramePr>
          <p:xfrm>
            <a:off x="500034" y="5072074"/>
            <a:ext cx="3429024" cy="1214446"/>
          </p:xfrm>
          <a:graphic>
            <a:graphicData uri="http://schemas.openxmlformats.org/presentationml/2006/ole">
              <p:oleObj spid="_x0000_s7189" name="Формула" r:id="rId4" imgW="837836" imgH="431613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149658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6-конечная звезда 17"/>
          <p:cNvSpPr/>
          <p:nvPr/>
        </p:nvSpPr>
        <p:spPr>
          <a:xfrm>
            <a:off x="357158" y="2165316"/>
            <a:ext cx="1571636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7" name="6-конечная звезда 16"/>
          <p:cNvSpPr/>
          <p:nvPr/>
        </p:nvSpPr>
        <p:spPr>
          <a:xfrm>
            <a:off x="6357950" y="5000636"/>
            <a:ext cx="1500198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500530" y="5000636"/>
            <a:ext cx="4214874" cy="1571636"/>
            <a:chOff x="2357422" y="3429000"/>
            <a:chExt cx="4643470" cy="1571636"/>
          </a:xfrm>
        </p:grpSpPr>
        <p:sp>
          <p:nvSpPr>
            <p:cNvPr id="5" name="Прямоугольник с двумя вырезанными противолежащими углами 4"/>
            <p:cNvSpPr/>
            <p:nvPr/>
          </p:nvSpPr>
          <p:spPr>
            <a:xfrm>
              <a:off x="2357422" y="3429000"/>
              <a:ext cx="4643470" cy="1571636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3143240" y="3714752"/>
            <a:ext cx="3275016" cy="917575"/>
          </p:xfrm>
          <a:graphic>
            <a:graphicData uri="http://schemas.openxmlformats.org/presentationml/2006/ole">
              <p:oleObj spid="_x0000_s8212" name="Формула" r:id="rId3" imgW="507780" imgH="203112" progId="Equation.3">
                <p:embed/>
              </p:oleObj>
            </a:graphicData>
          </a:graphic>
        </p:graphicFrame>
      </p:grpSp>
      <p:sp>
        <p:nvSpPr>
          <p:cNvPr id="19" name="6-конечная звезда 18"/>
          <p:cNvSpPr/>
          <p:nvPr/>
        </p:nvSpPr>
        <p:spPr>
          <a:xfrm>
            <a:off x="4500562" y="3500438"/>
            <a:ext cx="1643074" cy="1357322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" name="6-конечная звезда 15"/>
          <p:cNvSpPr/>
          <p:nvPr/>
        </p:nvSpPr>
        <p:spPr>
          <a:xfrm>
            <a:off x="6286512" y="2071678"/>
            <a:ext cx="1714512" cy="142876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5" name="6-конечная звезда 14"/>
          <p:cNvSpPr/>
          <p:nvPr/>
        </p:nvSpPr>
        <p:spPr>
          <a:xfrm>
            <a:off x="1150616" y="5000636"/>
            <a:ext cx="1643074" cy="1428760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FF0000"/>
                </a:solidFill>
              </a:rPr>
              <a:t>ок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100010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Выбери формулу для расчёта коэффициента полезного действия</a:t>
            </a:r>
            <a:endParaRPr lang="ru-RU" b="1" i="1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65711" y="209387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Q=cm(t</a:t>
            </a:r>
            <a:r>
              <a:rPr lang="en-US" sz="4400" b="1" i="1" baseline="-25000" dirty="0" smtClean="0"/>
              <a:t>2</a:t>
            </a:r>
            <a:r>
              <a:rPr lang="en-US" sz="4400" b="1" i="1" dirty="0" smtClean="0"/>
              <a:t>-t</a:t>
            </a:r>
            <a:r>
              <a:rPr lang="en-US" sz="4400" b="1" i="1" baseline="-25000" dirty="0" smtClean="0"/>
              <a:t>1</a:t>
            </a:r>
            <a:r>
              <a:rPr lang="en-US" sz="4400" b="1" i="1" dirty="0" smtClean="0"/>
              <a:t>)</a:t>
            </a:r>
            <a:endParaRPr lang="ru-RU" sz="4400" b="1" i="1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786050" y="350043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Q=Lm</a:t>
            </a:r>
            <a:endParaRPr lang="ru-RU" sz="4400" b="1" i="1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4786282" y="2071678"/>
            <a:ext cx="4357718" cy="14287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/>
              <a:t>Q=</a:t>
            </a:r>
            <a:r>
              <a:rPr lang="en-US" sz="4400" b="1" i="1" dirty="0" err="1" smtClean="0"/>
              <a:t>qm</a:t>
            </a:r>
            <a:endParaRPr lang="ru-RU" sz="4400" b="1" i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266570" y="5000636"/>
            <a:ext cx="4000560" cy="1571636"/>
            <a:chOff x="357158" y="5000636"/>
            <a:chExt cx="4000560" cy="1571636"/>
          </a:xfrm>
        </p:grpSpPr>
        <p:sp>
          <p:nvSpPr>
            <p:cNvPr id="11" name="Прямоугольник с двумя вырезанными противолежащими углами 10"/>
            <p:cNvSpPr/>
            <p:nvPr/>
          </p:nvSpPr>
          <p:spPr>
            <a:xfrm>
              <a:off x="357158" y="5000636"/>
              <a:ext cx="4000560" cy="1571636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b="1" i="1" dirty="0"/>
            </a:p>
          </p:txBody>
        </p:sp>
        <p:graphicFrame>
          <p:nvGraphicFramePr>
            <p:cNvPr id="12" name="Объект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79814877"/>
                </p:ext>
              </p:extLst>
            </p:nvPr>
          </p:nvGraphicFramePr>
          <p:xfrm>
            <a:off x="500034" y="5072074"/>
            <a:ext cx="3429024" cy="1214446"/>
          </p:xfrm>
          <a:graphic>
            <a:graphicData uri="http://schemas.openxmlformats.org/presentationml/2006/ole">
              <p:oleObj spid="_x0000_s8213" name="Формула" r:id="rId4" imgW="837836" imgH="431613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149658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269</Words>
  <Application>Microsoft Office PowerPoint</Application>
  <PresentationFormat>Экран (4:3)</PresentationFormat>
  <Paragraphs>128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Воздушный поток</vt:lpstr>
      <vt:lpstr>Справедливость</vt:lpstr>
      <vt:lpstr>Формула</vt:lpstr>
      <vt:lpstr>Тренажёр по формулам физика 8 класс</vt:lpstr>
      <vt:lpstr>Выбери формулу для расчёта количества теплоты, выделяемого при охлаждении </vt:lpstr>
      <vt:lpstr>Выбери формулу для расчёта количества теплоты, выделяемого при кристаллизации</vt:lpstr>
      <vt:lpstr>Выбери формулу для расчёта количества теплоты, выделяемого при сгорании топлива</vt:lpstr>
      <vt:lpstr>Выбери формулу для расчёта количества теплоты, выделяемого при конденсации</vt:lpstr>
      <vt:lpstr>Выбери формулу для расчёта количества теплоты, необходимого для нагревания тела</vt:lpstr>
      <vt:lpstr>Выбери формулу для расчёта количества теплоты, необходимого для плавления тела</vt:lpstr>
      <vt:lpstr>Выбери формулу для расчёта количества теплоты, необходимого для парообразования</vt:lpstr>
      <vt:lpstr>Выбери формулу для расчёта коэффициента полезного действия</vt:lpstr>
      <vt:lpstr>Формула для определения силы тока</vt:lpstr>
      <vt:lpstr>Формула для определения  напряжения</vt:lpstr>
      <vt:lpstr>Формула для определения сопротивления  </vt:lpstr>
      <vt:lpstr>Математическая запись закона Ома  </vt:lpstr>
      <vt:lpstr>Математическая запись закона Джоуля-Ленца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Иринка</dc:creator>
  <cp:lastModifiedBy>Microsoft</cp:lastModifiedBy>
  <cp:revision>20</cp:revision>
  <dcterms:created xsi:type="dcterms:W3CDTF">2014-01-21T15:27:56Z</dcterms:created>
  <dcterms:modified xsi:type="dcterms:W3CDTF">2014-11-11T03:42:01Z</dcterms:modified>
</cp:coreProperties>
</file>