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7" d="100"/>
          <a:sy n="77" d="100"/>
        </p:scale>
        <p:origin x="-117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557B9D-12B2-49F1-B811-E4A70C2E2EFB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EA5854-CC37-4C2A-A38A-C0C927A71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ИНТЕРНЕТ - Мошенничество</a:t>
            </a:r>
            <a:endParaRPr lang="ru-RU" dirty="0"/>
          </a:p>
        </p:txBody>
      </p:sp>
      <p:pic>
        <p:nvPicPr>
          <p:cNvPr id="1027" name="Picture 3" descr="C:\Users\Vladimir\Documents\Скачанное с интернета\view_imag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140968"/>
            <a:ext cx="3079244" cy="2752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Мошенничество – 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Мошенничество - хищение чужого имущества или приобретение права на чужое имущество путем обмана или злоупотребления доверием.</a:t>
            </a:r>
          </a:p>
          <a:p>
            <a:r>
              <a:rPr lang="ru-RU" dirty="0" smtClean="0"/>
              <a:t>При этом под обманом понимается как сознательное искажение истины (активный обман), так и умолчание об истине (пассивный обман). В обоих случаях обманутая жертва сама передает свое имущество мошеннику. </a:t>
            </a:r>
            <a:endParaRPr lang="ru-RU" dirty="0"/>
          </a:p>
        </p:txBody>
      </p:sp>
      <p:pic>
        <p:nvPicPr>
          <p:cNvPr id="9218" name="Picture 2" descr="C:\Users\Vladimir\Documents\Скачанное с интернета\s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50" y="5072050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мошенничества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целом, все те же старые схемы махинаций, преследовавшие потребителей и инвесторов в течение многих лет до создания Интернета, сейчас появляются в виртуальном пространстве (иногда им присуща определенная тонкость, вызванная Интернет-технологиями). При стремительном росте Интернета, в особенности электронной коммерции, виртуальные преступники стараются представить свои преступные схемы таким образом, чтобы они как можно более походили на товары и услуги, предлагаемые большинством добросовестных электронных торговцев. При этом они не только наносят ущерб потребителям и инвесторам, но и подрывают доверие потребителя к законной электронной коммерции и Интернету.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ru-RU" sz="2400" i="1" dirty="0" smtClean="0"/>
              <a:t>1) </a:t>
            </a:r>
            <a:r>
              <a:rPr lang="ru-RU" sz="2400" b="1" i="1" dirty="0" smtClean="0"/>
              <a:t>Схемы проведения аукционов и розничной торговли в режиме он-лайн.</a:t>
            </a:r>
            <a:r>
              <a:rPr lang="ru-RU" sz="2400" i="1" dirty="0" smtClean="0"/>
              <a:t> По данным Федеральной торговой комиссии и Общества по предотвращению мошенничества в Интернете, наиболее распространенным видом мошенничества в Интернете являются мошеннические предложения, фигурирующие на сайтах онлайновых аукционов.</a:t>
            </a:r>
          </a:p>
          <a:p>
            <a:r>
              <a:rPr lang="ru-RU" sz="2400" i="1" dirty="0" smtClean="0"/>
              <a:t>2) </a:t>
            </a:r>
            <a:r>
              <a:rPr lang="ru-RU" sz="2400" b="1" dirty="0" smtClean="0"/>
              <a:t>Деловые возможности / «надомная работа».</a:t>
            </a:r>
            <a:r>
              <a:rPr lang="ru-RU" sz="2400" dirty="0" smtClean="0"/>
              <a:t> Мошенники часто используют Интернет для рекламы предполагаемых деловых возможностей, которые якобы позволят людям зарабатывать тысячи долларов в месяц при помощи «надомной работы»</a:t>
            </a:r>
          </a:p>
          <a:p>
            <a:r>
              <a:rPr lang="ru-RU" sz="2400" i="1" dirty="0" smtClean="0"/>
              <a:t>3) </a:t>
            </a:r>
            <a:r>
              <a:rPr lang="ru-RU" sz="2400" b="1" dirty="0" smtClean="0"/>
              <a:t>Кража личных данных и мошенничество</a:t>
            </a:r>
            <a:r>
              <a:rPr lang="ru-RU" sz="2400" dirty="0" smtClean="0"/>
              <a:t>. Некоторые махинации в Интернете также связаны с кражей личных данных – незаконным получением и мошенническим использованием чьих-то личных данных, обычно в экономических целях.</a:t>
            </a:r>
            <a:endParaRPr lang="ru-RU" sz="2400" i="1" dirty="0" smtClean="0"/>
          </a:p>
          <a:p>
            <a:endParaRPr lang="ru-RU" dirty="0"/>
          </a:p>
        </p:txBody>
      </p:sp>
      <p:pic>
        <p:nvPicPr>
          <p:cNvPr id="4" name="Picture 2" descr="C:\Users\Vladimir\Documents\Скачанное с интернета\mor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572140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7091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Термин «мошенничество в Интернете» применим в целом к мошенническим махинациям любого вида, где используются один или несколько элементов Интернета – такие как комнаты в чатах, электронная почта, доски объявлений или веб-сайты – для привлечения потенциальных жертв, проведения мошеннических сделок или для передачи поступлений от мошенничества в финансовые учреждения или иным лицам, участвующим в таких махинациях.</a:t>
            </a:r>
          </a:p>
          <a:p>
            <a:r>
              <a:rPr lang="ru-RU" dirty="0" smtClean="0"/>
              <a:t>Если вы достаточно часто пользуетесь Интернетом, вы вскоре заметите, что события и операции в виртуальном мире обычно совершаются «в режиме Интернет-времени». Для большинства людей это выражение означает только, что в Интернете все, как представляется, совершается быстрее – деловые решения, поиск информации, личное взаимодействие и многое другое – и происходит до, в течение или после обычного рабочего времени в реальном мире.</a:t>
            </a:r>
          </a:p>
          <a:p>
            <a:r>
              <a:rPr lang="ru-RU" dirty="0" smtClean="0"/>
              <a:t>К сожалению, мошенники в Интернете тоже действуют «в режиме Интернет-времени». Они стремятся максимально использовать уникальные возможности Интернета – такие как рассылка электронных сообщений за несколько секунд по всему миру или размещение информации на </a:t>
            </a:r>
            <a:r>
              <a:rPr lang="ru-RU" dirty="0" err="1" smtClean="0"/>
              <a:t>веб-сайте</a:t>
            </a:r>
            <a:r>
              <a:rPr lang="ru-RU" dirty="0" smtClean="0"/>
              <a:t>, так что она становится доступна всему миру, -- для проведения различного рода махинаций намного быстрее, чем раньше.</a:t>
            </a:r>
          </a:p>
          <a:p>
            <a:endParaRPr lang="ru-RU" dirty="0"/>
          </a:p>
        </p:txBody>
      </p:sp>
      <p:pic>
        <p:nvPicPr>
          <p:cNvPr id="6146" name="Picture 2" descr="C:\Users\Vladimir\Documents\Скачанное с интернета\_obshestvo_1198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43512"/>
            <a:ext cx="2285984" cy="1714488"/>
          </a:xfrm>
          <a:prstGeom prst="rect">
            <a:avLst/>
          </a:prstGeom>
          <a:noFill/>
        </p:spPr>
      </p:pic>
      <p:pic>
        <p:nvPicPr>
          <p:cNvPr id="6147" name="Picture 3" descr="C:\Users\Vladimir\Documents\Скачанное с интернета\internet_explor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4897138"/>
            <a:ext cx="1857356" cy="1960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СОВЕТЫ ПО ОПРЕДЕЛЕННЫМ СХЕМАМ МОШЕННИЧЕСТВА В ИНТЕРНЕТЕ</a:t>
            </a:r>
            <a:br>
              <a:rPr lang="ru-RU" sz="2700" dirty="0" smtClean="0"/>
            </a:br>
            <a:r>
              <a:rPr lang="ru-RU" sz="2700" i="1" dirty="0" smtClean="0"/>
              <a:t>- АУКЦИОНЫ И РОЗНИЧНАЯ ТОРГОВЛЯ В РЕЖИМЕ ОНЛАЙН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709160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· </a:t>
            </a:r>
            <a:r>
              <a:rPr lang="ru-RU" sz="2000" b="1" dirty="0" smtClean="0"/>
              <a:t>Тщательно изучите потенциального продавца.</a:t>
            </a:r>
            <a:r>
              <a:rPr lang="ru-RU" sz="2000" dirty="0" smtClean="0"/>
              <a:t> Если у вас нет личного (притом положительного) опыта взаимодействия с продавцом, предлагающим определенные товары с аукциона или в розницу в режиме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, ищите источники информации на </a:t>
            </a:r>
            <a:r>
              <a:rPr lang="ru-RU" sz="2000" dirty="0" err="1" smtClean="0"/>
              <a:t>веб-сайте</a:t>
            </a:r>
            <a:r>
              <a:rPr lang="ru-RU" sz="2000" dirty="0" smtClean="0"/>
              <a:t>, где размещено предложение продавца, и на других сайтах. Некоторые сайты онлайновых аукционов предоставляют своим участникам возможность «обратной связи», то есть обмена информацией о результатах взаимодействия с определенными продавцами (хотя некоторые продавцы пытаются манипулировать «обратной связью», размещая позитивные, но заведомо ложные сообщения о себе).</a:t>
            </a:r>
          </a:p>
          <a:p>
            <a:r>
              <a:rPr lang="ru-RU" sz="2000" dirty="0" smtClean="0"/>
              <a:t>· </a:t>
            </a:r>
            <a:r>
              <a:rPr lang="ru-RU" sz="2000" b="1" dirty="0" smtClean="0"/>
              <a:t>Если возможно, платите кредитной картой или через доверительный счет.</a:t>
            </a:r>
            <a:r>
              <a:rPr lang="ru-RU" sz="2000" dirty="0" smtClean="0"/>
              <a:t> Если вы оплачиваете свою виртуальную покупку кредитной картой, эмитированной одним из крупных банков США, ваша ответственность может быть ограничена суммой в 50 долларов США при любых обстоятельствах, притом что уже один эмитент кредитных карт недавно указал, что откажется от права вычета 50 долларов. Альтернативным вариантом могут быть доверительные услуги, оказываемые некоторыми сайтами </a:t>
            </a:r>
            <a:r>
              <a:rPr lang="ru-RU" sz="2000" dirty="0" err="1" smtClean="0"/>
              <a:t>интернет-аукционов</a:t>
            </a:r>
            <a:r>
              <a:rPr lang="ru-RU" sz="2000" dirty="0" smtClean="0"/>
              <a:t> (за небольшой процент) и гарантирующие доставку заказанного товара до того, как ваш платеж будет перечислен продавцу.</a:t>
            </a:r>
          </a:p>
          <a:p>
            <a:endParaRPr lang="ru-RU" sz="2000" dirty="0"/>
          </a:p>
        </p:txBody>
      </p:sp>
      <p:pic>
        <p:nvPicPr>
          <p:cNvPr id="5122" name="Picture 2" descr="C:\Users\Vladimir\Documents\Скачанное с интернета\internet_criminal-1024x8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065357" cy="857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Как поступать, чтобы не пострадать от мошенничества в Интернете?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Судя по количеству настойчивых предложений и требований «не упустить возможность», которые вы каждый день находите в своем электронном почтовом ящике, на досках объявлений или веб-сайтах, Интернет-надувательство может казаться неизбежным. И хотя вы не можете полностью избежать настойчивых предложений по Интернету, которые могут оказаться мошенническими, ниже приводится несколько советов о том, как обезопасить себя от них.</a:t>
            </a:r>
            <a:endParaRPr lang="ru-RU" sz="2000" i="1" dirty="0"/>
          </a:p>
        </p:txBody>
      </p:sp>
      <p:pic>
        <p:nvPicPr>
          <p:cNvPr id="7170" name="Picture 2" descr="C:\Users\Vladimir\Documents\Скачанное с интернета\nanex-there-will-be-another-flash-crash-because-someone-will-cause-it-on-purp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143380"/>
            <a:ext cx="3281375" cy="2461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ОБЩИЕ СОВЕТЫ ОТНОСИТЕЛЬНО ВОЗМОЖНОГО МОШЕННИЧЕСТВА В ИНТЕРНЕТЕ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824536"/>
          </a:xfrm>
        </p:spPr>
        <p:txBody>
          <a:bodyPr>
            <a:noAutofit/>
          </a:bodyPr>
          <a:lstStyle/>
          <a:p>
            <a:r>
              <a:rPr lang="ru-RU" sz="1700" dirty="0" smtClean="0"/>
              <a:t>· </a:t>
            </a:r>
            <a:r>
              <a:rPr lang="ru-RU" sz="1700" b="1" dirty="0" smtClean="0"/>
              <a:t>Не судите по внешнему виду.</a:t>
            </a:r>
            <a:r>
              <a:rPr lang="ru-RU" sz="1700" dirty="0" smtClean="0"/>
              <a:t> Это может представляться само собой разумеющимся, но потребителям необходимо помнить о том, что информация в Интернете – независимо от того, насколько впечатляюще и профессионально выглядит </a:t>
            </a:r>
            <a:r>
              <a:rPr lang="ru-RU" sz="1700" dirty="0" err="1" smtClean="0"/>
              <a:t>веб-сайт</a:t>
            </a:r>
            <a:r>
              <a:rPr lang="ru-RU" sz="1700" dirty="0" smtClean="0"/>
              <a:t> – не обязательно является достоверной. Наличие программного обеспечения, которое дает возможность каждому, при минимальных затратах, создать профессионально оформленный сайт в Интернете, означает, что преступники могут придать своему сайту впечатляющий внешний вид с тем же успехом, что и добросовестные электронные торговцы.</a:t>
            </a:r>
          </a:p>
          <a:p>
            <a:r>
              <a:rPr lang="ru-RU" sz="1700" dirty="0" smtClean="0"/>
              <a:t>· </a:t>
            </a:r>
            <a:r>
              <a:rPr lang="ru-RU" sz="1700" b="1" dirty="0" smtClean="0"/>
              <a:t>Будьте осторожны, сообщая свои личные данные по Интернету.</a:t>
            </a:r>
            <a:r>
              <a:rPr lang="ru-RU" sz="1700" dirty="0" smtClean="0"/>
              <a:t> Если в каком-либо электронном сообщении от не известного вам лица запрашиваются ваши личные данные – такие как номер удостоверения личности, номер кредитной карты или пароль – не высылайте такие данные, не наведя справки об авторе такого сообщения. Известно, что преступники высылают сообщения под видом, например, системных администраторов или представителей Интернет-провайдера, чтобы убедить людей сообщить свои личные данные. Хотя операции с известными сайтами электронной торговли надежны, особенно если вы используете кредитную карту, этого нельзя сказать о предложениях неизвестных адресатов.</a:t>
            </a:r>
          </a:p>
          <a:p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62500" lnSpcReduction="20000"/>
          </a:bodyPr>
          <a:lstStyle/>
          <a:p>
            <a:r>
              <a:rPr lang="ru-RU" sz="3000" dirty="0" smtClean="0"/>
              <a:t>· </a:t>
            </a:r>
            <a:r>
              <a:rPr lang="ru-RU" sz="3000" b="1" dirty="0" smtClean="0"/>
              <a:t>Будьте особенно осторожны в общении по Интернету с теми, кто скрывает свою личность.</a:t>
            </a:r>
            <a:r>
              <a:rPr lang="ru-RU" sz="3000" dirty="0" smtClean="0"/>
              <a:t> Если кто-либо присылает вам сообщение, где отказывается назвать свое полное имя и принадлежность к определенной компании или использует электронный адрес, в котором не содержится полезной идентификационной информации (например, W6T7S8@provider.com), это может означать, что такое лицо не желает оставить о себе никакой информации, которая позволила бы вам связаться с ним впоследствии, если у вас возникнет спор о непоставке товара, за который вы уплатили. Следовательно, советы таких лиц должны вас сразу настораживать, если они попытаются убедить вас доверить им ваши деньги.</a:t>
            </a:r>
          </a:p>
          <a:p>
            <a:r>
              <a:rPr lang="ru-RU" sz="3000" dirty="0" smtClean="0"/>
              <a:t>· </a:t>
            </a:r>
            <a:r>
              <a:rPr lang="ru-RU" sz="3000" b="1" dirty="0" smtClean="0"/>
              <a:t>Вас должно настораживать требование предоплаты.</a:t>
            </a:r>
            <a:r>
              <a:rPr lang="ru-RU" sz="3000" dirty="0" smtClean="0"/>
              <a:t> В целом вы должны настороженно относиться ко всем продавцам товаров или услуг в Интернете, которые требуют, чтобы вы немедленно выслали чеки или денежные переводы на адрес абонентского ящика, до того, как вы получите товары или услуги, которые вам обещают. Конечно, добросовестные начинающие "</a:t>
            </a:r>
            <a:r>
              <a:rPr lang="ru-RU" sz="3000" dirty="0" err="1" smtClean="0"/>
              <a:t>dot.com</a:t>
            </a:r>
            <a:r>
              <a:rPr lang="ru-RU" sz="3000" dirty="0" smtClean="0"/>
              <a:t>” компании могут не иметь такой солидной репутации как компании, давно существующие на этом рынке, но при этом могут доставить вам все необходимое по справедливой цене. Но даже и в этом случае было бы осмотрительно с вашей стороны, используя Интернет, собрать информацию о неизвестных вам компаниях, до того, как вы доверите им значительную денежную сумму.</a:t>
            </a:r>
          </a:p>
          <a:p>
            <a:endParaRPr lang="ru-RU" dirty="0"/>
          </a:p>
        </p:txBody>
      </p:sp>
      <p:pic>
        <p:nvPicPr>
          <p:cNvPr id="4" name="Picture 2" descr="C:\Users\Vladimir\Documents\Скачанное с интернета\atten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5578980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452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ИНТЕРНЕТ - Мошенничество</vt:lpstr>
      <vt:lpstr>Мошенничество – это…</vt:lpstr>
      <vt:lpstr>Виды мошенничества</vt:lpstr>
      <vt:lpstr>Презентация PowerPoint</vt:lpstr>
      <vt:lpstr>Презентация PowerPoint</vt:lpstr>
      <vt:lpstr>СОВЕТЫ ПО ОПРЕДЕЛЕННЫМ СХЕМАМ МОШЕННИЧЕСТВА В ИНТЕРНЕТЕ - АУКЦИОНЫ И РОЗНИЧНАЯ ТОРГОВЛЯ В РЕЖИМЕ ОНЛАЙН </vt:lpstr>
      <vt:lpstr>Как поступать, чтобы не пострадать от мошенничества в Интернете? </vt:lpstr>
      <vt:lpstr>ОБЩИЕ СОВЕТЫ ОТНОСИТЕЛЬНО ВОЗМОЖНОГО МОШЕННИЧЕСТВА В ИНТЕРНЕТЕ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Vladimir</dc:creator>
  <cp:lastModifiedBy>Hewlett-Packard Company</cp:lastModifiedBy>
  <cp:revision>13</cp:revision>
  <dcterms:created xsi:type="dcterms:W3CDTF">2012-02-24T15:44:25Z</dcterms:created>
  <dcterms:modified xsi:type="dcterms:W3CDTF">2021-12-02T05:32:55Z</dcterms:modified>
</cp:coreProperties>
</file>