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90" r:id="rId3"/>
    <p:sldId id="292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4" r:id="rId18"/>
    <p:sldId id="271" r:id="rId19"/>
    <p:sldId id="272" r:id="rId20"/>
    <p:sldId id="273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994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21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3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Возраст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/>
              <a:t>Наносит ли </a:t>
            </a:r>
            <a:r>
              <a:rPr lang="ru-RU" sz="2000" dirty="0" err="1"/>
              <a:t>вейп</a:t>
            </a:r>
            <a:r>
              <a:rPr lang="ru-RU" sz="2000" baseline="0" dirty="0"/>
              <a:t> вред здоровью?</a:t>
            </a:r>
            <a:endParaRPr lang="ru-RU" sz="2000" dirty="0"/>
          </a:p>
        </c:rich>
      </c:tx>
      <c:layout>
        <c:manualLayout>
          <c:xMode val="edge"/>
          <c:yMode val="edge"/>
          <c:x val="0.26825116732399473"/>
          <c:y val="2.9738906451235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 пробовали парить вейп?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E02-4A1A-B3A7-A8DA2E0BE8A7}"/>
              </c:ext>
            </c:extLst>
          </c:dPt>
          <c:dPt>
            <c:idx val="1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E02-4A1A-B3A7-A8DA2E0BE8A7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>
                          <a:shade val="76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CE02-4A1A-B3A7-A8DA2E0BE8A7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>
                          <a:tint val="77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E02-4A1A-B3A7-A8DA2E0BE8A7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B01513"/>
                </a:solidFill>
                <a:round/>
              </a:ln>
              <a:effectLst>
                <a:outerShdw blurRad="50800" dist="38100" dir="2700000" algn="tl" rotWithShape="0">
                  <a:srgbClr val="B01513">
                    <a:lumMod val="75000"/>
                    <a:alpha val="40000"/>
                  </a:srgbClr>
                </a:outerShdw>
              </a:effectLst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61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E02-4A1A-B3A7-A8DA2E0BE8A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/>
              <a:t>Есть ли в </a:t>
            </a:r>
            <a:r>
              <a:rPr lang="ru-RU" sz="2000" dirty="0" err="1"/>
              <a:t>россии</a:t>
            </a:r>
            <a:r>
              <a:rPr lang="ru-RU" sz="2000" dirty="0"/>
              <a:t> закон,</a:t>
            </a:r>
            <a:br>
              <a:rPr lang="ru-RU" sz="2000" dirty="0"/>
            </a:br>
            <a:r>
              <a:rPr lang="ru-RU" sz="2000" dirty="0"/>
              <a:t>запрещающий </a:t>
            </a:r>
            <a:r>
              <a:rPr lang="ru-RU" sz="2000" dirty="0" err="1"/>
              <a:t>вейп</a:t>
            </a:r>
            <a:r>
              <a:rPr lang="ru-RU" sz="2000" dirty="0"/>
              <a:t>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Как вы относитесь к вейпам?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D71-4422-8595-02317A63794B}"/>
              </c:ext>
            </c:extLst>
          </c:dPt>
          <c:dPt>
            <c:idx val="1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D71-4422-8595-02317A63794B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D71-4422-8595-02317A63794B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D71-4422-8595-02317A63794B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EA6312"/>
                </a:solidFill>
                <a:round/>
              </a:ln>
              <a:effectLst>
                <a:outerShdw blurRad="50800" dist="38100" dir="2700000" algn="tl" rotWithShape="0">
                  <a:srgbClr val="EA6312">
                    <a:lumMod val="75000"/>
                    <a:alpha val="40000"/>
                  </a:srgbClr>
                </a:outerShdw>
              </a:effectLst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</c:v>
                </c:pt>
                <c:pt idx="1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D71-4422-8595-02317A63794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/>
              <a:t>Если вам предложат </a:t>
            </a:r>
            <a:r>
              <a:rPr lang="ru-RU" sz="2000" dirty="0" err="1"/>
              <a:t>вейп</a:t>
            </a:r>
            <a:r>
              <a:rPr lang="ru-RU" sz="2000" dirty="0"/>
              <a:t>, </a:t>
            </a:r>
            <a:br>
              <a:rPr lang="ru-RU" sz="2000" dirty="0"/>
            </a:br>
            <a:r>
              <a:rPr lang="ru-RU" sz="2000" dirty="0"/>
              <a:t>попробуете?</a:t>
            </a:r>
          </a:p>
        </c:rich>
      </c:tx>
      <c:layout>
        <c:manualLayout>
          <c:xMode val="edge"/>
          <c:yMode val="edge"/>
          <c:x val="0.29128031642413527"/>
          <c:y val="2.64367807126267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 пробовали парить вейп?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E02-4A1A-B3A7-A8DA2E0BE8A7}"/>
              </c:ext>
            </c:extLst>
          </c:dPt>
          <c:dPt>
            <c:idx val="1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E02-4A1A-B3A7-A8DA2E0BE8A7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>
                          <a:shade val="76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CE02-4A1A-B3A7-A8DA2E0BE8A7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>
                          <a:tint val="77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CE02-4A1A-B3A7-A8DA2E0BE8A7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B01513"/>
                </a:solidFill>
                <a:round/>
              </a:ln>
              <a:effectLst>
                <a:outerShdw blurRad="50800" dist="38100" dir="2700000" algn="tl" rotWithShape="0">
                  <a:srgbClr val="B01513">
                    <a:lumMod val="75000"/>
                    <a:alpha val="40000"/>
                  </a:srgbClr>
                </a:outerShdw>
              </a:effectLst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</c:v>
                </c:pt>
                <c:pt idx="1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E02-4A1A-B3A7-A8DA2E0BE8A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Знаете, где можно приобрести </a:t>
            </a:r>
            <a:r>
              <a:rPr lang="ru-RU" dirty="0" err="1"/>
              <a:t>вейп</a:t>
            </a:r>
            <a:r>
              <a:rPr lang="ru-RU" dirty="0"/>
              <a:t>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D71-4422-8595-02317A63794B}"/>
              </c:ext>
            </c:extLst>
          </c:dPt>
          <c:dPt>
            <c:idx val="1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D71-4422-8595-02317A63794B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D71-4422-8595-02317A63794B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D71-4422-8595-02317A63794B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EA6312"/>
                </a:solidFill>
                <a:round/>
              </a:ln>
              <a:effectLst>
                <a:outerShdw blurRad="50800" dist="38100" dir="2700000" algn="tl" rotWithShape="0">
                  <a:srgbClr val="EA6312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57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D71-4422-8595-02317A63794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/>
              <a:t>Пол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/>
              <a:t>Возраст</a:t>
            </a:r>
          </a:p>
        </c:rich>
      </c:tx>
      <c:layout>
        <c:manualLayout>
          <c:xMode val="edge"/>
          <c:yMode val="edge"/>
          <c:x val="0.43070690895196362"/>
          <c:y val="3.34572490706319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 курите? 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AC0-47FF-91BD-7800BBD73802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AC0-47FF-91BD-7800BBD73802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AC0-47FF-91BD-7800BBD73802}"/>
              </c:ext>
            </c:extLst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BAC0-47FF-91BD-7800BBD73802}"/>
              </c:ext>
            </c:extLst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AC0-47FF-91BD-7800BBD73802}"/>
              </c:ext>
            </c:extLst>
          </c:dPt>
          <c:dLbls>
            <c:dLbl>
              <c:idx val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B01513"/>
                  </a:solidFill>
                  <a:round/>
                </a:ln>
                <a:effectLst>
                  <a:outerShdw blurRad="50800" dist="38100" dir="2700000" algn="tl" rotWithShape="0">
                    <a:srgbClr val="B01513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BAC0-47FF-91BD-7800BBD73802}"/>
                </c:ext>
              </c:extLst>
            </c:dLbl>
            <c:dLbl>
              <c:idx val="1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B01513"/>
                  </a:solidFill>
                  <a:round/>
                </a:ln>
                <a:effectLst>
                  <a:outerShdw blurRad="50800" dist="38100" dir="2700000" algn="tl" rotWithShape="0">
                    <a:srgbClr val="B01513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BAC0-47FF-91BD-7800BBD73802}"/>
                </c:ext>
              </c:extLst>
            </c:dLbl>
            <c:dLbl>
              <c:idx val="2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B01513"/>
                  </a:solidFill>
                  <a:round/>
                </a:ln>
                <a:effectLst>
                  <a:outerShdw blurRad="50800" dist="38100" dir="2700000" algn="tl" rotWithShape="0">
                    <a:srgbClr val="B01513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BAC0-47FF-91BD-7800BBD73802}"/>
                </c:ext>
              </c:extLst>
            </c:dLbl>
            <c:dLbl>
              <c:idx val="3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B01513"/>
                  </a:solidFill>
                  <a:round/>
                </a:ln>
                <a:effectLst>
                  <a:outerShdw blurRad="50800" dist="38100" dir="2700000" algn="tl" rotWithShape="0">
                    <a:srgbClr val="B01513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4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BAC0-47FF-91BD-7800BBD73802}"/>
                </c:ext>
              </c:extLst>
            </c:dLbl>
            <c:dLbl>
              <c:idx val="4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B01513"/>
                  </a:solidFill>
                  <a:round/>
                </a:ln>
                <a:effectLst>
                  <a:outerShdw blurRad="50800" dist="38100" dir="2700000" algn="tl" rotWithShape="0">
                    <a:srgbClr val="B01513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BAC0-47FF-91BD-7800BBD73802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B01513"/>
                </a:solidFill>
                <a:round/>
              </a:ln>
              <a:effectLst>
                <a:outerShdw blurRad="50800" dist="38100" dir="2700000" algn="tl" rotWithShape="0">
                  <a:srgbClr val="B01513">
                    <a:lumMod val="75000"/>
                    <a:alpha val="40000"/>
                  </a:srgbClr>
                </a:outerShdw>
              </a:effectLst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15 лет</c:v>
                </c:pt>
                <c:pt idx="1">
                  <c:v>16 лет</c:v>
                </c:pt>
                <c:pt idx="2">
                  <c:v>17 лет</c:v>
                </c:pt>
                <c:pt idx="3">
                  <c:v>18 лет</c:v>
                </c:pt>
                <c:pt idx="4">
                  <c:v>19 лет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</c:v>
                </c:pt>
                <c:pt idx="1">
                  <c:v>21</c:v>
                </c:pt>
                <c:pt idx="2">
                  <c:v>32</c:v>
                </c:pt>
                <c:pt idx="3">
                  <c:v>10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AC0-47FF-91BD-7800BBD7380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/>
              <a:t>пол</a:t>
            </a:r>
          </a:p>
        </c:rich>
      </c:tx>
      <c:layout>
        <c:manualLayout>
          <c:xMode val="edge"/>
          <c:yMode val="edge"/>
          <c:x val="0.4654382564939481"/>
          <c:y val="1.11520899192132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Знаете ли вы о вейпе?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27C-4223-B31F-AFB0E5A466E5}"/>
              </c:ext>
            </c:extLst>
          </c:dPt>
          <c:dPt>
            <c:idx val="1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27C-4223-B31F-AFB0E5A466E5}"/>
              </c:ext>
            </c:extLst>
          </c:dPt>
          <c:dLbls>
            <c:dLbl>
              <c:idx val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E5E9B"/>
                  </a:solidFill>
                  <a:round/>
                </a:ln>
                <a:effectLst>
                  <a:outerShdw blurRad="50800" dist="38100" dir="2700000" algn="tl" rotWithShape="0">
                    <a:srgbClr val="9E5E9B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27C-4223-B31F-AFB0E5A466E5}"/>
                </c:ext>
              </c:extLst>
            </c:dLbl>
            <c:dLbl>
              <c:idx val="1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9E5E9B"/>
                  </a:solidFill>
                  <a:round/>
                </a:ln>
                <a:effectLst>
                  <a:outerShdw blurRad="50800" dist="38100" dir="2700000" algn="tl" rotWithShape="0">
                    <a:srgbClr val="9E5E9B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27C-4223-B31F-AFB0E5A466E5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9E5E9B"/>
                </a:solidFill>
                <a:round/>
              </a:ln>
              <a:effectLst>
                <a:outerShdw blurRad="50800" dist="38100" dir="2700000" algn="tl" rotWithShape="0">
                  <a:srgbClr val="9E5E9B">
                    <a:lumMod val="75000"/>
                    <a:alpha val="40000"/>
                  </a:srgbClr>
                </a:outerShdw>
              </a:effectLst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Мужской</c:v>
                </c:pt>
                <c:pt idx="1">
                  <c:v>Женский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71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7C-4223-B31F-AFB0E5A466E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/>
              <a:t>Вы курите? </a:t>
            </a:r>
          </a:p>
        </c:rich>
      </c:tx>
      <c:layout>
        <c:manualLayout>
          <c:xMode val="edge"/>
          <c:yMode val="edge"/>
          <c:x val="0.4191940475787127"/>
          <c:y val="2.23048327137546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 курите? 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5A0-4263-A075-581187F56959}"/>
              </c:ext>
            </c:extLst>
          </c:dPt>
          <c:dPt>
            <c:idx val="1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05A0-4263-A075-581187F56959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6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5A0-4263-A075-581187F56959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5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05A0-4263-A075-581187F56959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9E5E9B"/>
                </a:solidFill>
                <a:round/>
              </a:ln>
              <a:effectLst>
                <a:outerShdw blurRad="50800" dist="38100" dir="2700000" algn="tl" rotWithShape="0">
                  <a:srgbClr val="9E5E9B">
                    <a:lumMod val="75000"/>
                    <a:alpha val="40000"/>
                  </a:srgbClr>
                </a:outerShdw>
              </a:effectLst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 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A0-4263-A075-581187F5695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/>
              <a:t>Знаете ли вы о </a:t>
            </a:r>
            <a:r>
              <a:rPr lang="ru-RU" sz="2000" dirty="0" err="1"/>
              <a:t>вейпе</a:t>
            </a:r>
            <a:r>
              <a:rPr lang="ru-RU" sz="2000" dirty="0"/>
              <a:t>?</a:t>
            </a:r>
          </a:p>
        </c:rich>
      </c:tx>
      <c:layout>
        <c:manualLayout>
          <c:xMode val="edge"/>
          <c:yMode val="edge"/>
          <c:x val="0.32870268371186362"/>
          <c:y val="2.23041798384264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Знаете ли вы о вейпе?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76000"/>
                  <a:alpha val="90000"/>
                </a:schemeClr>
              </a:solidFill>
              <a:ln w="19050">
                <a:solidFill>
                  <a:schemeClr val="accent2">
                    <a:shade val="76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shade val="76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shade val="76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4BD-4B71-BE80-9DF21834D27A}"/>
              </c:ext>
            </c:extLst>
          </c:dPt>
          <c:dPt>
            <c:idx val="1"/>
            <c:bubble3D val="0"/>
            <c:spPr>
              <a:solidFill>
                <a:schemeClr val="accent2">
                  <a:tint val="77000"/>
                  <a:alpha val="90000"/>
                </a:schemeClr>
              </a:solidFill>
              <a:ln w="19050">
                <a:solidFill>
                  <a:schemeClr val="accent2">
                    <a:tint val="77000"/>
                    <a:lumMod val="75000"/>
                  </a:schemeClr>
                </a:solidFill>
              </a:ln>
              <a:effectLst>
                <a:innerShdw blurRad="114300">
                  <a:schemeClr val="accent2">
                    <a:tint val="77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tint val="77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4BD-4B71-BE80-9DF21834D27A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shade val="76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shade val="76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>
                          <a:shade val="76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F4BD-4B71-BE80-9DF21834D27A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>
                      <a:tint val="77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tint val="77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>
                          <a:tint val="77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4BD-4B71-BE80-9DF21834D27A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EA6312"/>
                </a:solidFill>
                <a:round/>
              </a:ln>
              <a:effectLst>
                <a:outerShdw blurRad="50800" dist="38100" dir="2700000" algn="tl" rotWithShape="0">
                  <a:srgbClr val="EA6312">
                    <a:lumMod val="75000"/>
                    <a:alpha val="40000"/>
                  </a:srgbClr>
                </a:outerShdw>
              </a:effectLst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78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BD-4B71-BE80-9DF21834D27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/>
              <a:t>Как вы относитесь к </a:t>
            </a:r>
            <a:r>
              <a:rPr lang="ru-RU" sz="2000" dirty="0" err="1"/>
              <a:t>вейпам</a:t>
            </a:r>
            <a:r>
              <a:rPr lang="ru-RU" sz="2000" dirty="0"/>
              <a:t>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Как вы относитесь к вейпам?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6F3-4308-A75D-FF8770157ABF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6F3-4308-A75D-FF8770157ABF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6F3-4308-A75D-FF8770157ABF}"/>
              </c:ext>
            </c:extLst>
          </c:dPt>
          <c:dLbls>
            <c:dLbl>
              <c:idx val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B01513"/>
                  </a:solidFill>
                  <a:round/>
                </a:ln>
                <a:effectLst>
                  <a:outerShdw blurRad="50800" dist="38100" dir="2700000" algn="tl" rotWithShape="0">
                    <a:srgbClr val="B01513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6F3-4308-A75D-FF8770157ABF}"/>
                </c:ext>
              </c:extLst>
            </c:dLbl>
            <c:dLbl>
              <c:idx val="1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B01513"/>
                  </a:solidFill>
                  <a:round/>
                </a:ln>
                <a:effectLst>
                  <a:outerShdw blurRad="50800" dist="38100" dir="2700000" algn="tl" rotWithShape="0">
                    <a:srgbClr val="B01513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6F3-4308-A75D-FF8770157ABF}"/>
                </c:ext>
              </c:extLst>
            </c:dLbl>
            <c:dLbl>
              <c:idx val="2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B01513"/>
                  </a:solidFill>
                  <a:round/>
                </a:ln>
                <a:effectLst>
                  <a:outerShdw blurRad="50800" dist="38100" dir="2700000" algn="tl" rotWithShape="0">
                    <a:srgbClr val="B01513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3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06F3-4308-A75D-FF8770157ABF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B01513"/>
                </a:solidFill>
                <a:round/>
              </a:ln>
              <a:effectLst>
                <a:outerShdw blurRad="50800" dist="38100" dir="2700000" algn="tl" rotWithShape="0">
                  <a:srgbClr val="B01513">
                    <a:lumMod val="75000"/>
                    <a:alpha val="40000"/>
                  </a:srgbClr>
                </a:outerShdw>
              </a:effectLst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Положительно</c:v>
                </c:pt>
                <c:pt idx="1">
                  <c:v>Отрицательно</c:v>
                </c:pt>
                <c:pt idx="2">
                  <c:v>Нейтрально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</c:v>
                </c:pt>
                <c:pt idx="1">
                  <c:v>23</c:v>
                </c:pt>
                <c:pt idx="2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6F3-4308-A75D-FF8770157AB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/>
              <a:t>Вы пробовали парить </a:t>
            </a:r>
            <a:r>
              <a:rPr lang="ru-RU" sz="2000" dirty="0" err="1"/>
              <a:t>вейп</a:t>
            </a:r>
            <a:r>
              <a:rPr lang="ru-RU" sz="2000" dirty="0"/>
              <a:t>?</a:t>
            </a:r>
          </a:p>
        </c:rich>
      </c:tx>
      <c:layout>
        <c:manualLayout>
          <c:xMode val="edge"/>
          <c:yMode val="edge"/>
          <c:x val="0.26825116732399473"/>
          <c:y val="2.9738906451235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 пробовали парить вейп?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76000"/>
                  <a:alpha val="90000"/>
                </a:schemeClr>
              </a:solidFill>
              <a:ln w="19050">
                <a:solidFill>
                  <a:schemeClr val="accent1">
                    <a:shade val="76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shade val="76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shade val="76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08B-4631-89EF-8C8F0DB0D466}"/>
              </c:ext>
            </c:extLst>
          </c:dPt>
          <c:dPt>
            <c:idx val="1"/>
            <c:bubble3D val="0"/>
            <c:spPr>
              <a:solidFill>
                <a:schemeClr val="accent1">
                  <a:tint val="77000"/>
                  <a:alpha val="90000"/>
                </a:schemeClr>
              </a:solidFill>
              <a:ln w="19050">
                <a:solidFill>
                  <a:schemeClr val="accent1">
                    <a:tint val="77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tint val="77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tint val="77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08B-4631-89EF-8C8F0DB0D466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shade val="76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shade val="76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>
                          <a:shade val="76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508B-4631-89EF-8C8F0DB0D466}"/>
                </c:ext>
              </c:extLst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tint val="77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tint val="77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>
                          <a:tint val="77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508B-4631-89EF-8C8F0DB0D466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B01513"/>
                </a:solidFill>
                <a:round/>
              </a:ln>
              <a:effectLst>
                <a:outerShdw blurRad="50800" dist="38100" dir="2700000" algn="tl" rotWithShape="0">
                  <a:srgbClr val="B01513">
                    <a:lumMod val="75000"/>
                    <a:alpha val="40000"/>
                  </a:srgbClr>
                </a:outerShdw>
              </a:effectLst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56</c:v>
                </c:pt>
                <c:pt idx="1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8B-4631-89EF-8C8F0DB0D46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dirty="0"/>
              <a:t>Может ли </a:t>
            </a:r>
            <a:r>
              <a:rPr lang="ru-RU" sz="2000" dirty="0" err="1"/>
              <a:t>вейп</a:t>
            </a:r>
            <a:r>
              <a:rPr lang="ru-RU" sz="2000" dirty="0"/>
              <a:t> заменить </a:t>
            </a:r>
            <a:br>
              <a:rPr lang="ru-RU" sz="2000" dirty="0"/>
            </a:br>
            <a:r>
              <a:rPr lang="ru-RU" sz="2000" dirty="0"/>
              <a:t>обычные сигареты?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Как вы относитесь к вейпам?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D71-4422-8595-02317A63794B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D71-4422-8595-02317A63794B}"/>
              </c:ext>
            </c:extLst>
          </c:dPt>
          <c:dLbls>
            <c:dLbl>
              <c:idx val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B01513"/>
                  </a:solidFill>
                  <a:round/>
                </a:ln>
                <a:effectLst>
                  <a:outerShdw blurRad="50800" dist="38100" dir="2700000" algn="tl" rotWithShape="0">
                    <a:srgbClr val="B01513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D71-4422-8595-02317A63794B}"/>
                </c:ext>
              </c:extLst>
            </c:dLbl>
            <c:dLbl>
              <c:idx val="1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B01513"/>
                  </a:solidFill>
                  <a:round/>
                </a:ln>
                <a:effectLst>
                  <a:outerShdw blurRad="50800" dist="38100" dir="2700000" algn="tl" rotWithShape="0">
                    <a:srgbClr val="B01513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2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D71-4422-8595-02317A63794B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B01513"/>
                </a:solidFill>
                <a:round/>
              </a:ln>
              <a:effectLst>
                <a:outerShdw blurRad="50800" dist="38100" dir="2700000" algn="tl" rotWithShape="0">
                  <a:srgbClr val="B01513">
                    <a:lumMod val="75000"/>
                    <a:alpha val="40000"/>
                  </a:srgbClr>
                </a:outerShdw>
              </a:effectLst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</c:v>
                </c:pt>
                <c:pt idx="1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D71-4422-8595-02317A63794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K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DFEF5CE3-41E6-4ABB-BFA0-094F9BD4723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BD4EA5A3-5C51-4614-BCEE-1C38CEE15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462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CE3-41E6-4ABB-BFA0-094F9BD4723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A5A3-5C51-4614-BCEE-1C38CEE15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318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CE3-41E6-4ABB-BFA0-094F9BD4723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A5A3-5C51-4614-BCEE-1C38CEE15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759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CE3-41E6-4ABB-BFA0-094F9BD4723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A5A3-5C51-4614-BCEE-1C38CEE15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376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CE3-41E6-4ABB-BFA0-094F9BD4723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A5A3-5C51-4614-BCEE-1C38CEE15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200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CE3-41E6-4ABB-BFA0-094F9BD4723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A5A3-5C51-4614-BCEE-1C38CEE15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242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CE3-41E6-4ABB-BFA0-094F9BD4723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A5A3-5C51-4614-BCEE-1C38CEE15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581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CE3-41E6-4ABB-BFA0-094F9BD4723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A5A3-5C51-4614-BCEE-1C38CEE15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660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CE3-41E6-4ABB-BFA0-094F9BD4723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A5A3-5C51-4614-BCEE-1C38CEE15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826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CE3-41E6-4ABB-BFA0-094F9BD4723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A5A3-5C51-4614-BCEE-1C38CEE15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41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CE3-41E6-4ABB-BFA0-094F9BD4723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A5A3-5C51-4614-BCEE-1C38CEE15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298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CE3-41E6-4ABB-BFA0-094F9BD4723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A5A3-5C51-4614-BCEE-1C38CEE15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739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CE3-41E6-4ABB-BFA0-094F9BD4723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A5A3-5C51-4614-BCEE-1C38CEE15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01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CE3-41E6-4ABB-BFA0-094F9BD4723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A5A3-5C51-4614-BCEE-1C38CEE15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266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CE3-41E6-4ABB-BFA0-094F9BD4723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A5A3-5C51-4614-BCEE-1C38CEE15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180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CE3-41E6-4ABB-BFA0-094F9BD4723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A5A3-5C51-4614-BCEE-1C38CEE15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278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F5CE3-41E6-4ABB-BFA0-094F9BD4723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EA5A3-5C51-4614-BCEE-1C38CEE15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69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FEF5CE3-41E6-4ABB-BFA0-094F9BD4723F}" type="datetimeFigureOut">
              <a:rPr lang="ru-RU" smtClean="0"/>
              <a:t>10.12.2021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BD4EA5A3-5C51-4614-BCEE-1C38CEE15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11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1CC13C-0B49-4BE7-9685-C9FC5A6D0B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5530" y="374884"/>
            <a:ext cx="8825658" cy="2628900"/>
          </a:xfrm>
        </p:spPr>
        <p:txBody>
          <a:bodyPr>
            <a:noAutofit/>
          </a:bodyPr>
          <a:lstStyle/>
          <a:p>
            <a:pPr algn="ctr"/>
            <a:r>
              <a:rPr lang="ru-RU" sz="1600" i="1" dirty="0"/>
              <a:t> </a:t>
            </a:r>
            <a:br>
              <a:rPr lang="ru-RU" sz="1600" dirty="0"/>
            </a:br>
            <a:r>
              <a:rPr lang="ru-RU" sz="1600" i="1" dirty="0"/>
              <a:t> </a:t>
            </a:r>
            <a:br>
              <a:rPr lang="ru-RU" sz="1600" dirty="0"/>
            </a:br>
            <a:r>
              <a:rPr lang="ru-RU" sz="1600" i="1" dirty="0"/>
              <a:t> </a:t>
            </a:r>
            <a:endParaRPr lang="ru-RU" sz="1600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D8C66961-A378-438D-BC81-73AF17DF11F8}"/>
              </a:ext>
            </a:extLst>
          </p:cNvPr>
          <p:cNvSpPr txBox="1">
            <a:spLocks/>
          </p:cNvSpPr>
          <p:nvPr/>
        </p:nvSpPr>
        <p:spPr>
          <a:xfrm>
            <a:off x="2060025" y="2589913"/>
            <a:ext cx="8596668" cy="3726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900" b="1" dirty="0" err="1">
                <a:latin typeface="+mj-lt"/>
                <a:ea typeface="Microsoft JhengHei UI Light" panose="020B0304030504040204" pitchFamily="34" charset="-120"/>
                <a:cs typeface="Calibri" panose="020F0502020204030204" pitchFamily="34" charset="0"/>
              </a:rPr>
              <a:t>Вейп</a:t>
            </a:r>
            <a:r>
              <a:rPr lang="ru-RU" sz="3900" b="1" dirty="0">
                <a:latin typeface="+mj-lt"/>
                <a:ea typeface="Microsoft JhengHei UI Light" panose="020B0304030504040204" pitchFamily="34" charset="-120"/>
                <a:cs typeface="Calibri" panose="020F0502020204030204" pitchFamily="34" charset="0"/>
              </a:rPr>
              <a:t>, и его влияние на здоровье</a:t>
            </a:r>
          </a:p>
          <a:p>
            <a:r>
              <a:rPr lang="ru-RU" sz="8000" dirty="0">
                <a:latin typeface="+mj-lt"/>
                <a:ea typeface="Microsoft JhengHei UI Light" panose="020B0304030504040204" pitchFamily="34" charset="-120"/>
              </a:rPr>
              <a:t> </a:t>
            </a:r>
          </a:p>
          <a:p>
            <a:r>
              <a:rPr lang="ru-RU" dirty="0">
                <a:latin typeface="+mj-lt"/>
                <a:ea typeface="Microsoft JhengHei UI Light" panose="020B0304030504040204" pitchFamily="34" charset="-120"/>
              </a:rPr>
              <a:t> </a:t>
            </a:r>
          </a:p>
          <a:p>
            <a:endParaRPr lang="ru-RU" dirty="0">
              <a:latin typeface="+mj-lt"/>
              <a:ea typeface="Microsoft JhengHei UI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2020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E8CF7C5-117C-459C-9B4C-82B31795175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58000"/>
            <a:chOff x="-1588" y="0"/>
            <a:chExt cx="12193588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B3FB86-7EC1-4073-8317-D932BC57113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46F02C3-73C4-4B91-B422-EAB2FACE632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3E54839-92D5-4E97-B38E-24927FD443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8959A4D-BD4D-4664-AA21-132D65AFF6D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ECB0910B-74A9-4D39-9741-5AD6A5A545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03AEDDF-85E0-4F20-B92E-3C244FB6BFD5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6" name="Рисунок 5" descr="Изображение выглядит как электроник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42252E8D-B018-494C-A70E-3C1C2141F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836" y="2709982"/>
            <a:ext cx="5326223" cy="1997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C9E16AD-C39A-45E0-9155-60C082A8DD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79F1CC-CD87-4B7C-88A2-46C3E6565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4886461" cy="38117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n-US" sz="1500" dirty="0">
                <a:solidFill>
                  <a:schemeClr val="bg1"/>
                </a:solidFill>
              </a:rPr>
              <a:t>Пропиленгликоль - </a:t>
            </a:r>
            <a:r>
              <a:rPr lang="en-US" sz="1500" dirty="0" err="1">
                <a:solidFill>
                  <a:schemeClr val="bg1"/>
                </a:solidFill>
              </a:rPr>
              <a:t>бесцветная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немного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вязкая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жидкость</a:t>
            </a:r>
            <a:r>
              <a:rPr lang="en-US" sz="1500" dirty="0">
                <a:solidFill>
                  <a:schemeClr val="bg1"/>
                </a:solidFill>
              </a:rPr>
              <a:t>, </a:t>
            </a:r>
            <a:r>
              <a:rPr lang="en-US" sz="1500" dirty="0" err="1">
                <a:solidFill>
                  <a:schemeClr val="bg1"/>
                </a:solidFill>
              </a:rPr>
              <a:t>имеет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сладковатый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привкус</a:t>
            </a:r>
            <a:r>
              <a:rPr lang="en-US" sz="1500" dirty="0">
                <a:solidFill>
                  <a:schemeClr val="bg1"/>
                </a:solidFill>
              </a:rPr>
              <a:t> и </a:t>
            </a:r>
            <a:r>
              <a:rPr lang="en-US" sz="1500" dirty="0" err="1">
                <a:solidFill>
                  <a:schemeClr val="bg1"/>
                </a:solidFill>
              </a:rPr>
              <a:t>слабый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еле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заметный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запах</a:t>
            </a:r>
            <a:r>
              <a:rPr lang="en-US" sz="1500" dirty="0">
                <a:solidFill>
                  <a:schemeClr val="bg1"/>
                </a:solidFill>
              </a:rPr>
              <a:t>, </a:t>
            </a:r>
            <a:r>
              <a:rPr lang="en-US" sz="1500" dirty="0" err="1">
                <a:solidFill>
                  <a:schemeClr val="bg1"/>
                </a:solidFill>
              </a:rPr>
              <a:t>хорошо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растворяется</a:t>
            </a:r>
            <a:r>
              <a:rPr lang="en-US" sz="1500" dirty="0">
                <a:solidFill>
                  <a:schemeClr val="bg1"/>
                </a:solidFill>
              </a:rPr>
              <a:t> в </a:t>
            </a:r>
            <a:r>
              <a:rPr lang="en-US" sz="1500" dirty="0" err="1">
                <a:solidFill>
                  <a:schemeClr val="bg1"/>
                </a:solidFill>
              </a:rPr>
              <a:t>воде</a:t>
            </a:r>
            <a:r>
              <a:rPr lang="en-US" sz="1500" dirty="0">
                <a:solidFill>
                  <a:schemeClr val="bg1"/>
                </a:solidFill>
              </a:rPr>
              <a:t>. </a:t>
            </a:r>
            <a:r>
              <a:rPr lang="en-US" sz="1500" dirty="0" err="1">
                <a:solidFill>
                  <a:schemeClr val="bg1"/>
                </a:solidFill>
              </a:rPr>
              <a:t>Один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из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основных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компонентов</a:t>
            </a:r>
            <a:r>
              <a:rPr lang="en-US" sz="1500" dirty="0">
                <a:solidFill>
                  <a:schemeClr val="bg1"/>
                </a:solidFill>
              </a:rPr>
              <a:t>, </a:t>
            </a:r>
            <a:r>
              <a:rPr lang="en-US" sz="1500" dirty="0" err="1">
                <a:solidFill>
                  <a:schemeClr val="bg1"/>
                </a:solidFill>
              </a:rPr>
              <a:t>который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присутствует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почти</a:t>
            </a:r>
            <a:r>
              <a:rPr lang="en-US" sz="1500" dirty="0">
                <a:solidFill>
                  <a:schemeClr val="bg1"/>
                </a:solidFill>
              </a:rPr>
              <a:t> в </a:t>
            </a:r>
            <a:r>
              <a:rPr lang="en-US" sz="1500" dirty="0" err="1">
                <a:solidFill>
                  <a:schemeClr val="bg1"/>
                </a:solidFill>
              </a:rPr>
              <a:t>любом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составе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жидкости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для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электронных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сигарет</a:t>
            </a:r>
            <a:r>
              <a:rPr lang="en-US" sz="1500" dirty="0">
                <a:solidFill>
                  <a:schemeClr val="bg1"/>
                </a:solidFill>
              </a:rPr>
              <a:t>. </a:t>
            </a:r>
            <a:r>
              <a:rPr lang="en-US" sz="1500" dirty="0" err="1">
                <a:solidFill>
                  <a:schemeClr val="bg1"/>
                </a:solidFill>
              </a:rPr>
              <a:t>Используется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при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производстве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лекарственных</a:t>
            </a:r>
            <a:r>
              <a:rPr lang="ru-RU" sz="1500" dirty="0">
                <a:solidFill>
                  <a:schemeClr val="bg1"/>
                </a:solidFill>
              </a:rPr>
              <a:t>,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как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основа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или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обеззараживающий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компонент</a:t>
            </a:r>
            <a:r>
              <a:rPr lang="en-US" sz="1500" dirty="0">
                <a:solidFill>
                  <a:schemeClr val="bg1"/>
                </a:solidFill>
              </a:rPr>
              <a:t>. </a:t>
            </a:r>
            <a:r>
              <a:rPr lang="en-US" sz="1500" dirty="0" err="1">
                <a:solidFill>
                  <a:schemeClr val="bg1"/>
                </a:solidFill>
              </a:rPr>
              <a:t>Данное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вещество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считается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одним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из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лучших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заменителей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плазмы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крови</a:t>
            </a:r>
            <a:r>
              <a:rPr lang="en-US" sz="1500" dirty="0">
                <a:solidFill>
                  <a:schemeClr val="bg1"/>
                </a:solidFill>
              </a:rPr>
              <a:t> – </a:t>
            </a:r>
            <a:r>
              <a:rPr lang="en-US" sz="1500" dirty="0" err="1">
                <a:solidFill>
                  <a:schemeClr val="bg1"/>
                </a:solidFill>
              </a:rPr>
              <a:t>при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больших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кровопотерях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его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вводят</a:t>
            </a:r>
            <a:r>
              <a:rPr lang="en-US" sz="1500" dirty="0">
                <a:solidFill>
                  <a:schemeClr val="bg1"/>
                </a:solidFill>
              </a:rPr>
              <a:t> в </a:t>
            </a:r>
            <a:r>
              <a:rPr lang="en-US" sz="1500" dirty="0" err="1">
                <a:solidFill>
                  <a:schemeClr val="bg1"/>
                </a:solidFill>
              </a:rPr>
              <a:t>организм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капельным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путем</a:t>
            </a:r>
            <a:r>
              <a:rPr lang="en-US" sz="1500" dirty="0">
                <a:solidFill>
                  <a:schemeClr val="bg1"/>
                </a:solidFill>
              </a:rPr>
              <a:t>. </a:t>
            </a:r>
            <a:r>
              <a:rPr lang="en-US" sz="1500" dirty="0" err="1">
                <a:solidFill>
                  <a:schemeClr val="bg1"/>
                </a:solidFill>
              </a:rPr>
              <a:t>Не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токсичен</a:t>
            </a:r>
            <a:r>
              <a:rPr lang="en-US" sz="1500" dirty="0">
                <a:solidFill>
                  <a:schemeClr val="bg1"/>
                </a:solidFill>
              </a:rPr>
              <a:t>, в </a:t>
            </a:r>
            <a:r>
              <a:rPr lang="en-US" sz="1500" dirty="0" err="1">
                <a:solidFill>
                  <a:schemeClr val="bg1"/>
                </a:solidFill>
              </a:rPr>
              <a:t>большинстве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стран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относится</a:t>
            </a:r>
            <a:r>
              <a:rPr lang="en-US" sz="1500" dirty="0">
                <a:solidFill>
                  <a:schemeClr val="bg1"/>
                </a:solidFill>
              </a:rPr>
              <a:t> к </a:t>
            </a:r>
            <a:r>
              <a:rPr lang="en-US" sz="1500" dirty="0" err="1">
                <a:solidFill>
                  <a:schemeClr val="bg1"/>
                </a:solidFill>
              </a:rPr>
              <a:t>разрешенным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пищевым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добавкам</a:t>
            </a:r>
            <a:r>
              <a:rPr lang="en-US" sz="1500" dirty="0">
                <a:solidFill>
                  <a:schemeClr val="bg1"/>
                </a:solidFill>
              </a:rPr>
              <a:t> (E1520).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7A5F8D2-339A-4473-88B7-0AE93883453D}"/>
              </a:ext>
            </a:extLst>
          </p:cNvPr>
          <p:cNvSpPr txBox="1">
            <a:spLocks/>
          </p:cNvSpPr>
          <p:nvPr/>
        </p:nvSpPr>
        <p:spPr bwMode="gray">
          <a:xfrm>
            <a:off x="668990" y="1044678"/>
            <a:ext cx="4886461" cy="1138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200" b="1" dirty="0" err="1"/>
              <a:t>Состав</a:t>
            </a:r>
            <a:r>
              <a:rPr lang="en-US" sz="3200" b="1" dirty="0"/>
              <a:t> </a:t>
            </a:r>
            <a:r>
              <a:rPr lang="en-US" sz="3200" b="1" dirty="0" err="1"/>
              <a:t>жидкости</a:t>
            </a:r>
            <a:r>
              <a:rPr lang="ru-RU" sz="3200" b="1" dirty="0"/>
              <a:t>:</a:t>
            </a:r>
            <a:br>
              <a:rPr lang="en-US" sz="3200" b="1" dirty="0"/>
            </a:br>
            <a:endParaRPr lang="ru-RU" sz="3200" b="1" dirty="0"/>
          </a:p>
          <a:p>
            <a:pPr>
              <a:spcAft>
                <a:spcPts val="600"/>
              </a:spcAft>
            </a:pPr>
            <a:r>
              <a:rPr lang="en-US" sz="2800" dirty="0" err="1"/>
              <a:t>пропиленгликоль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70053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E8CF7C5-117C-459C-9B4C-82B31795175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58000"/>
            <a:chOff x="-1588" y="0"/>
            <a:chExt cx="12193588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B3FB86-7EC1-4073-8317-D932BC57113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46F02C3-73C4-4B91-B422-EAB2FACE632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3E54839-92D5-4E97-B38E-24927FD443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8959A4D-BD4D-4664-AA21-132D65AFF6D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ECB0910B-74A9-4D39-9741-5AD6A5A545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703AEDDF-85E0-4F20-B92E-3C244FB6BFD5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FA568F-0534-4EE4-9F91-A9686662D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461" y="2589286"/>
            <a:ext cx="5411650" cy="2029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C9E16AD-C39A-45E0-9155-60C082A8DD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DB3BB2-4374-4778-B846-0A24F6279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216" y="1868845"/>
            <a:ext cx="4886461" cy="3944477"/>
          </a:xfrm>
        </p:spPr>
        <p:txBody>
          <a:bodyPr anchor="ctr"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ru-RU" sz="1500" dirty="0">
                <a:solidFill>
                  <a:schemeClr val="bg1"/>
                </a:solidFill>
              </a:rPr>
              <a:t>Глицерин представляет собой маслянистую бесцветную жидкость, которая растворяется в воде и может способствовать дегидратации (осушению). Используется в основном в кондитерской сфере в качестве добавки E422. Глицерин безвреден для организма, однако наличие в составе жидкости для электронных сигарет этого вещества может повлечь за собой некоторые побочные эффекты – такие как сухость в горле и першение в процессе затяжки.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67A5F8D2-339A-4473-88B7-0AE93883453D}"/>
              </a:ext>
            </a:extLst>
          </p:cNvPr>
          <p:cNvSpPr txBox="1">
            <a:spLocks/>
          </p:cNvSpPr>
          <p:nvPr/>
        </p:nvSpPr>
        <p:spPr bwMode="gray">
          <a:xfrm>
            <a:off x="668990" y="1044678"/>
            <a:ext cx="4886461" cy="1138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200" b="1" dirty="0" err="1"/>
              <a:t>Состав</a:t>
            </a:r>
            <a:r>
              <a:rPr lang="en-US" sz="3200" b="1" dirty="0"/>
              <a:t> </a:t>
            </a:r>
            <a:r>
              <a:rPr lang="en-US" sz="3200" b="1" dirty="0" err="1"/>
              <a:t>жидкости</a:t>
            </a:r>
            <a:r>
              <a:rPr lang="ru-RU" sz="3200" b="1" dirty="0"/>
              <a:t>:</a:t>
            </a:r>
            <a:br>
              <a:rPr lang="en-US" sz="3200" b="1" dirty="0"/>
            </a:br>
            <a:endParaRPr lang="ru-RU" sz="3200" b="1" dirty="0"/>
          </a:p>
          <a:p>
            <a:pPr>
              <a:spcAft>
                <a:spcPts val="600"/>
              </a:spcAft>
            </a:pPr>
            <a:r>
              <a:rPr lang="ru-RU" sz="2800" dirty="0"/>
              <a:t>глицерин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4668413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E8CF7C5-117C-459C-9B4C-82B31795175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58000"/>
            <a:chOff x="-1588" y="0"/>
            <a:chExt cx="12193588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B3FB86-7EC1-4073-8317-D932BC57113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46F02C3-73C4-4B91-B422-EAB2FACE632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3E54839-92D5-4E97-B38E-24927FD443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8959A4D-BD4D-4664-AA21-132D65AFF6D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ECB0910B-74A9-4D39-9741-5AD6A5A545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703AEDDF-85E0-4F20-B92E-3C244FB6BFD5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5" name="Рисунок 4" descr="Изображение выглядит как внутрен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9307AE1-688B-4E95-B445-BBD9477DE8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30664"/>
            <a:ext cx="5620748" cy="2107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C9E16AD-C39A-45E0-9155-60C082A8DD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C69431-A6BC-479E-8B61-6E24F5875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494" y="2810142"/>
            <a:ext cx="4771801" cy="2958359"/>
          </a:xfrm>
        </p:spPr>
        <p:txBody>
          <a:bodyPr anchor="ctr">
            <a:noAutofit/>
          </a:bodyPr>
          <a:lstStyle/>
          <a:p>
            <a:pPr marL="0" indent="0" algn="just">
              <a:buNone/>
            </a:pPr>
            <a:r>
              <a:rPr lang="ru-RU" sz="1500" dirty="0">
                <a:solidFill>
                  <a:schemeClr val="bg1"/>
                </a:solidFill>
              </a:rPr>
              <a:t>Никотин – единственное вещество в составе жидкости е-сигарет, которое признается вредным. Но, его присутствие вполне обосновано. Электронные сигареты, также как пластыри, жевательные резинки, являются средством </a:t>
            </a:r>
            <a:r>
              <a:rPr lang="ru-RU" sz="1500" dirty="0" err="1">
                <a:solidFill>
                  <a:schemeClr val="bg1"/>
                </a:solidFill>
              </a:rPr>
              <a:t>никотинзаместительной</a:t>
            </a:r>
            <a:r>
              <a:rPr lang="ru-RU" sz="1500" dirty="0">
                <a:solidFill>
                  <a:schemeClr val="bg1"/>
                </a:solidFill>
              </a:rPr>
              <a:t> терапии. Поэтому вещество необходимо, чтобы человек, отказывающийся от табака, мог избежать физических страданий, вызванных отсутствием никотина. Его наличие нужно и для появления эффекта </a:t>
            </a:r>
            <a:r>
              <a:rPr lang="ru-RU" sz="1500" dirty="0" err="1">
                <a:solidFill>
                  <a:schemeClr val="bg1"/>
                </a:solidFill>
              </a:rPr>
              <a:t>тротхита</a:t>
            </a:r>
            <a:r>
              <a:rPr lang="ru-RU" sz="1500" dirty="0">
                <a:solidFill>
                  <a:schemeClr val="bg1"/>
                </a:solidFill>
              </a:rPr>
              <a:t> или «удара по горлу». Он проявляется в раздражении нервных окончаний, расположенных в верхних дыхательных путях. За счет этого, человек получает удовольствие от курения.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67A5F8D2-339A-4473-88B7-0AE93883453D}"/>
              </a:ext>
            </a:extLst>
          </p:cNvPr>
          <p:cNvSpPr txBox="1">
            <a:spLocks/>
          </p:cNvSpPr>
          <p:nvPr/>
        </p:nvSpPr>
        <p:spPr bwMode="gray">
          <a:xfrm>
            <a:off x="668990" y="1044678"/>
            <a:ext cx="4886461" cy="1138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200" b="1" dirty="0" err="1"/>
              <a:t>Состав</a:t>
            </a:r>
            <a:r>
              <a:rPr lang="en-US" sz="3200" b="1" dirty="0"/>
              <a:t> </a:t>
            </a:r>
            <a:r>
              <a:rPr lang="en-US" sz="3200" b="1" dirty="0" err="1"/>
              <a:t>жидкости</a:t>
            </a:r>
            <a:r>
              <a:rPr lang="ru-RU" sz="3200" b="1" dirty="0"/>
              <a:t>:</a:t>
            </a:r>
            <a:br>
              <a:rPr lang="en-US" sz="3200" b="1" dirty="0"/>
            </a:br>
            <a:endParaRPr lang="ru-RU" sz="3200" b="1" dirty="0"/>
          </a:p>
          <a:p>
            <a:pPr>
              <a:spcAft>
                <a:spcPts val="600"/>
              </a:spcAft>
            </a:pPr>
            <a:r>
              <a:rPr lang="ru-RU" sz="2800" dirty="0"/>
              <a:t>никотин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954192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E8CF7C5-117C-459C-9B4C-82B31795175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58000"/>
            <a:chOff x="-1588" y="0"/>
            <a:chExt cx="12193588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B3FB86-7EC1-4073-8317-D932BC57113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46F02C3-73C4-4B91-B422-EAB2FACE632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3E54839-92D5-4E97-B38E-24927FD443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8959A4D-BD4D-4664-AA21-132D65AFF6D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ECB0910B-74A9-4D39-9741-5AD6A5A545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703AEDDF-85E0-4F20-B92E-3C244FB6BFD5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5" name="Рисунок 4" descr="Изображение выглядит как стол, чашка, внутренний, е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AA4CC94-8916-4EDA-90C8-F3262A112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07661"/>
            <a:ext cx="5685349" cy="2132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C9E16AD-C39A-45E0-9155-60C082A8DD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21E953-A91C-402D-96A3-8DF42A0BA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065" y="1712255"/>
            <a:ext cx="4886461" cy="3722816"/>
          </a:xfrm>
        </p:spPr>
        <p:txBody>
          <a:bodyPr anchor="ctr">
            <a:no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ru-RU" sz="1500" dirty="0">
                <a:solidFill>
                  <a:schemeClr val="bg1"/>
                </a:solidFill>
              </a:rPr>
              <a:t>Ароматизаторы не являются обязательными в составе жидкости для электронных сигарет, но, вместе с тем, делают процесс парения более приятным с точки зрения как запаха, так и вкуса. 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67A5F8D2-339A-4473-88B7-0AE93883453D}"/>
              </a:ext>
            </a:extLst>
          </p:cNvPr>
          <p:cNvSpPr txBox="1">
            <a:spLocks/>
          </p:cNvSpPr>
          <p:nvPr/>
        </p:nvSpPr>
        <p:spPr bwMode="gray">
          <a:xfrm>
            <a:off x="668990" y="1044678"/>
            <a:ext cx="4886461" cy="1138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200" b="1" dirty="0" err="1"/>
              <a:t>Состав</a:t>
            </a:r>
            <a:r>
              <a:rPr lang="en-US" sz="3200" b="1" dirty="0"/>
              <a:t> </a:t>
            </a:r>
            <a:r>
              <a:rPr lang="en-US" sz="3200" b="1" dirty="0" err="1"/>
              <a:t>жидкости</a:t>
            </a:r>
            <a:r>
              <a:rPr lang="ru-RU" sz="3200" b="1" dirty="0"/>
              <a:t>:</a:t>
            </a:r>
            <a:br>
              <a:rPr lang="en-US" sz="3200" b="1" dirty="0"/>
            </a:br>
            <a:endParaRPr lang="ru-RU" sz="3200" b="1" dirty="0"/>
          </a:p>
          <a:p>
            <a:pPr>
              <a:spcAft>
                <a:spcPts val="600"/>
              </a:spcAft>
            </a:pPr>
            <a:r>
              <a:rPr lang="ru-RU" sz="2800" dirty="0" err="1"/>
              <a:t>ароматизаторы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4109416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1210CF8-637C-469F-A5F4-D49AC0462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9685" y="2551145"/>
            <a:ext cx="5321347" cy="4092936"/>
          </a:xfrm>
        </p:spPr>
        <p:txBody>
          <a:bodyPr>
            <a:normAutofit fontScale="85000" lnSpcReduction="20000"/>
          </a:bodyPr>
          <a:lstStyle/>
          <a:p>
            <a:pPr marL="0" indent="0" algn="just" fontAlgn="base">
              <a:buNone/>
            </a:pPr>
            <a:r>
              <a:rPr lang="ru-RU" dirty="0"/>
              <a:t>Многие люди думают, что </a:t>
            </a:r>
            <a:r>
              <a:rPr lang="ru-RU" dirty="0" err="1"/>
              <a:t>вейп</a:t>
            </a:r>
            <a:r>
              <a:rPr lang="ru-RU" dirty="0"/>
              <a:t> безопасен для здоровья. Но это не так. Даже если парильщик выбирает </a:t>
            </a:r>
            <a:r>
              <a:rPr lang="ru-RU" dirty="0" err="1"/>
              <a:t>безникотиновую</a:t>
            </a:r>
            <a:r>
              <a:rPr lang="ru-RU" dirty="0"/>
              <a:t> жидкость, это не значит, что организму это будет полезно. Ученые, проводившие исследования в Национальной лаборатории им. Лоренса пришли к выводу, что есть 2 основных негатива от </a:t>
            </a:r>
            <a:r>
              <a:rPr lang="ru-RU" dirty="0" err="1"/>
              <a:t>вейпа</a:t>
            </a:r>
            <a:r>
              <a:rPr lang="ru-RU" dirty="0"/>
              <a:t>:</a:t>
            </a:r>
          </a:p>
          <a:p>
            <a:pPr algn="just" fontAlgn="base">
              <a:buFont typeface="Wingdings" panose="05000000000000000000" pitchFamily="2" charset="2"/>
              <a:buChar char="Ø"/>
            </a:pPr>
            <a:r>
              <a:rPr lang="ru-RU" dirty="0"/>
              <a:t>Выработка </a:t>
            </a:r>
            <a:r>
              <a:rPr lang="ru-RU" dirty="0" err="1"/>
              <a:t>аклероина</a:t>
            </a:r>
            <a:r>
              <a:rPr lang="ru-RU" dirty="0"/>
              <a:t> и формальдегида;</a:t>
            </a:r>
          </a:p>
          <a:p>
            <a:pPr algn="just" fontAlgn="base">
              <a:buFont typeface="Wingdings" panose="05000000000000000000" pitchFamily="2" charset="2"/>
              <a:buChar char="Ø"/>
            </a:pPr>
            <a:r>
              <a:rPr lang="ru-RU" dirty="0"/>
              <a:t>Во время нагревания пропиленгликоль и глицерин (два основных компонента любой жидкости для </a:t>
            </a:r>
            <a:r>
              <a:rPr lang="ru-RU" dirty="0" err="1"/>
              <a:t>вейпа</a:t>
            </a:r>
            <a:r>
              <a:rPr lang="ru-RU" dirty="0"/>
              <a:t>) разлагаются, что в свою очередь приводит к высвобождению таких веществ как акролеин и формальдегид. Этим веществам характерны токсические свойства. Формальдегид оказывает негативное воздействие на нервную систему, а акролеин вызывает слезотечение, так как это вещество раздражает слизистые оболочки дыхательных путей и глаз.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F125554-51E1-4FA2-A1ED-0C891614C40E}"/>
              </a:ext>
            </a:extLst>
          </p:cNvPr>
          <p:cNvSpPr txBox="1">
            <a:spLocks/>
          </p:cNvSpPr>
          <p:nvPr/>
        </p:nvSpPr>
        <p:spPr bwMode="gray">
          <a:xfrm>
            <a:off x="1683170" y="796255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/>
              <a:t>Влияние </a:t>
            </a:r>
            <a:r>
              <a:rPr lang="ru-RU" sz="3200" b="1" dirty="0" err="1"/>
              <a:t>вейпа</a:t>
            </a:r>
            <a:r>
              <a:rPr lang="ru-RU" sz="3200" b="1" dirty="0"/>
              <a:t> на организм человека</a:t>
            </a:r>
          </a:p>
        </p:txBody>
      </p:sp>
      <p:pic>
        <p:nvPicPr>
          <p:cNvPr id="6" name="Рисунок 5" descr="Изображение выглядит как человек, небо, женщи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69C9DDF-AF22-48ED-811D-B2C29D8F7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5" y="2736894"/>
            <a:ext cx="3399496" cy="3399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751730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C09490B-A752-4257-ACEC-5C70999A2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893" y="2804836"/>
            <a:ext cx="5383446" cy="34163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500" dirty="0"/>
              <a:t>Также, </a:t>
            </a:r>
            <a:r>
              <a:rPr lang="ru-RU" sz="1500" dirty="0" err="1"/>
              <a:t>вейпинг</a:t>
            </a:r>
            <a:r>
              <a:rPr lang="ru-RU" sz="1500" dirty="0"/>
              <a:t> может привести к опасному поражению лёгких, иначе известному как «</a:t>
            </a:r>
            <a:r>
              <a:rPr lang="ru-RU" sz="1500" dirty="0" err="1"/>
              <a:t>попкорновая</a:t>
            </a:r>
            <a:r>
              <a:rPr lang="ru-RU" sz="1500" dirty="0"/>
              <a:t> болезнь».</a:t>
            </a:r>
          </a:p>
          <a:p>
            <a:pPr marL="0" indent="0" algn="just">
              <a:buNone/>
            </a:pPr>
            <a:r>
              <a:rPr lang="ru-RU" sz="1500" dirty="0" err="1"/>
              <a:t>Вэйперы</a:t>
            </a:r>
            <a:r>
              <a:rPr lang="ru-RU" sz="1500" dirty="0"/>
              <a:t> подвергают себя риску развития смертельной «</a:t>
            </a:r>
            <a:r>
              <a:rPr lang="ru-RU" sz="1500" dirty="0" err="1"/>
              <a:t>попкорновой</a:t>
            </a:r>
            <a:r>
              <a:rPr lang="ru-RU" sz="1500" dirty="0"/>
              <a:t> болезни лёгких». Такой вывод сделали учёные после того, как обнаружили токсичный химикат в 75% ароматизаторов для электронного курения. </a:t>
            </a:r>
          </a:p>
          <a:p>
            <a:pPr marL="0" indent="0" algn="just">
              <a:buNone/>
            </a:pPr>
            <a:r>
              <a:rPr lang="ru-RU" sz="1500" dirty="0"/>
              <a:t>Диацетил, химическое вещество, которое используется в качестве заменителя аромата масла в продуктах питания, стало причиной для развития </a:t>
            </a:r>
            <a:r>
              <a:rPr lang="ru-RU" sz="1500" dirty="0" err="1"/>
              <a:t>бронхиолита</a:t>
            </a:r>
            <a:r>
              <a:rPr lang="ru-RU" sz="1500" dirty="0"/>
              <a:t>. Это заболевание было обнаружено ранее у сотрудников компании-производителя попкорна.</a:t>
            </a:r>
          </a:p>
          <a:p>
            <a:pPr marL="0" indent="0" algn="just">
              <a:buNone/>
            </a:pPr>
            <a:endParaRPr lang="ru-RU" sz="15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9263E29-4829-4C0E-BAE6-108BF607D369}"/>
              </a:ext>
            </a:extLst>
          </p:cNvPr>
          <p:cNvSpPr txBox="1">
            <a:spLocks/>
          </p:cNvSpPr>
          <p:nvPr/>
        </p:nvSpPr>
        <p:spPr bwMode="gray">
          <a:xfrm>
            <a:off x="1683170" y="796255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/>
              <a:t>Влияние </a:t>
            </a:r>
            <a:r>
              <a:rPr lang="ru-RU" sz="3200" b="1" dirty="0" err="1"/>
              <a:t>вейпа</a:t>
            </a:r>
            <a:r>
              <a:rPr lang="ru-RU" sz="3200" b="1" dirty="0"/>
              <a:t> на организм человека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322AA3-6B0B-4CC1-9891-377D2AA31D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04" y="2280935"/>
            <a:ext cx="2478187" cy="3634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24044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D48421C-F28E-4C29-8FF4-AED32AFFC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4752" y="2737724"/>
            <a:ext cx="4255945" cy="34163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500" dirty="0"/>
              <a:t>Считается, что диацетил можно употреблять в пищу, однако Национальный институт охраны труда США заявил: вещество становится опасным, если вдыхать его на протяжении долгого времени. Диацетил вызывает воспаления, образование рубцов, сужение крошечных дыхательных путей в лёгких, иначе известных как бронхиолы. В результате человек не получает достаточного количества кислорода.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E993CD6-EFBD-4948-B1DE-744FA7C5F828}"/>
              </a:ext>
            </a:extLst>
          </p:cNvPr>
          <p:cNvSpPr txBox="1">
            <a:spLocks/>
          </p:cNvSpPr>
          <p:nvPr/>
        </p:nvSpPr>
        <p:spPr bwMode="gray">
          <a:xfrm>
            <a:off x="1683170" y="796255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/>
              <a:t>Влияние </a:t>
            </a:r>
            <a:r>
              <a:rPr lang="ru-RU" sz="3200" b="1" dirty="0" err="1"/>
              <a:t>вейпа</a:t>
            </a:r>
            <a:r>
              <a:rPr lang="ru-RU" sz="3200" b="1" dirty="0"/>
              <a:t> на организм человека</a:t>
            </a:r>
          </a:p>
        </p:txBody>
      </p:sp>
      <p:pic>
        <p:nvPicPr>
          <p:cNvPr id="6" name="Рисунок 5" descr="Изображение выглядит как мужчина, человек, стена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5EA740C-C4B0-4AD5-A2BB-0FAE512B17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87" y="2663848"/>
            <a:ext cx="6214188" cy="3107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44723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0E4FAB1-F5E1-40AE-814D-28BEEF0DC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77" y="2855170"/>
            <a:ext cx="8825659" cy="341630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Регулярное курение </a:t>
            </a:r>
            <a:r>
              <a:rPr lang="ru-RU" dirty="0" err="1"/>
              <a:t>вейпа</a:t>
            </a:r>
            <a:r>
              <a:rPr lang="ru-RU" dirty="0"/>
              <a:t> развивает:</a:t>
            </a:r>
          </a:p>
          <a:p>
            <a:pPr marL="0" indent="0" algn="just">
              <a:buNone/>
            </a:pPr>
            <a:r>
              <a:rPr lang="ru-RU" dirty="0"/>
              <a:t>- гипергликемию;</a:t>
            </a:r>
          </a:p>
          <a:p>
            <a:pPr marL="0" indent="0" algn="just">
              <a:buNone/>
            </a:pPr>
            <a:r>
              <a:rPr lang="ru-RU" dirty="0"/>
              <a:t>- артериальную гипертонию;</a:t>
            </a:r>
          </a:p>
          <a:p>
            <a:pPr marL="0" indent="0" algn="just">
              <a:buNone/>
            </a:pPr>
            <a:r>
              <a:rPr lang="ru-RU" dirty="0"/>
              <a:t>- атеросклероз;</a:t>
            </a:r>
          </a:p>
          <a:p>
            <a:pPr marL="0" indent="0" algn="just">
              <a:buNone/>
            </a:pPr>
            <a:r>
              <a:rPr lang="ru-RU" dirty="0"/>
              <a:t>- тахикардию;</a:t>
            </a:r>
          </a:p>
          <a:p>
            <a:pPr marL="0" indent="0" algn="just">
              <a:buNone/>
            </a:pPr>
            <a:r>
              <a:rPr lang="ru-RU" dirty="0"/>
              <a:t>- аритмию.</a:t>
            </a:r>
          </a:p>
          <a:p>
            <a:pPr marL="0" indent="0" algn="just">
              <a:buNone/>
            </a:pPr>
            <a:r>
              <a:rPr lang="ru-RU" dirty="0"/>
              <a:t>И это далеко не весь список.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A6089DD-034C-4BED-87B4-4BBB4ED30770}"/>
              </a:ext>
            </a:extLst>
          </p:cNvPr>
          <p:cNvSpPr txBox="1">
            <a:spLocks/>
          </p:cNvSpPr>
          <p:nvPr/>
        </p:nvSpPr>
        <p:spPr bwMode="gray">
          <a:xfrm>
            <a:off x="1683170" y="796255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/>
              <a:t>Влияние </a:t>
            </a:r>
            <a:r>
              <a:rPr lang="ru-RU" sz="3200" b="1" dirty="0" err="1"/>
              <a:t>вейпа</a:t>
            </a:r>
            <a:r>
              <a:rPr lang="ru-RU" sz="3200" b="1" dirty="0"/>
              <a:t> на организм человека</a:t>
            </a:r>
          </a:p>
        </p:txBody>
      </p:sp>
      <p:pic>
        <p:nvPicPr>
          <p:cNvPr id="8" name="Рисунок 7" descr="Изображение выглядит как мужчина, человек, внутренний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1CCA724-709E-4950-AD77-7BE20B054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294" y="2501752"/>
            <a:ext cx="5715000" cy="3333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82141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BB265ED-421D-4B4B-85A1-433792DB6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981" y="2821612"/>
            <a:ext cx="4906861" cy="41413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500" b="1" dirty="0"/>
              <a:t>Причина первая-вред для здоровья.</a:t>
            </a:r>
            <a:br>
              <a:rPr lang="ru-RU" sz="1500" dirty="0"/>
            </a:br>
            <a:br>
              <a:rPr lang="ru-RU" sz="1500" dirty="0"/>
            </a:br>
            <a:r>
              <a:rPr lang="ru-RU" sz="1500" dirty="0"/>
              <a:t>Всемирная организация здравоохранения  в докладе «Об электронных системах доставки никотина»  сообщает, что «аэрозоль ЭСДН (электронные системы доставки никотина) не является всего лишь «водяным паром», как это часто утверждается».</a:t>
            </a:r>
          </a:p>
          <a:p>
            <a:pPr marL="0" indent="0" algn="just">
              <a:buNone/>
            </a:pPr>
            <a:r>
              <a:rPr lang="ru-RU" sz="1500" dirty="0"/>
              <a:t>Эксперты установили, что основными компонентами раствора, помимо никотина, являются пропиленгликоль, глицерин, ароматизирующие вещества, формальдегид и другие, вызывающие рак, вещества.</a:t>
            </a:r>
          </a:p>
          <a:p>
            <a:pPr marL="0" indent="0" algn="just">
              <a:buNone/>
            </a:pPr>
            <a:endParaRPr lang="ru-RU" sz="1500" dirty="0"/>
          </a:p>
          <a:p>
            <a:pPr marL="0" indent="0" algn="just">
              <a:buNone/>
            </a:pPr>
            <a:endParaRPr lang="ru-RU" sz="1500" dirty="0"/>
          </a:p>
          <a:p>
            <a:pPr marL="0" indent="0" algn="just">
              <a:buNone/>
            </a:pPr>
            <a:endParaRPr lang="ru-RU" sz="1500" dirty="0"/>
          </a:p>
          <a:p>
            <a:pPr marL="0" indent="0" algn="just">
              <a:buNone/>
            </a:pPr>
            <a:endParaRPr lang="ru-RU" sz="1500" dirty="0"/>
          </a:p>
          <a:p>
            <a:pPr marL="0" indent="0" algn="just">
              <a:buNone/>
            </a:pPr>
            <a:endParaRPr lang="ru-RU" sz="15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E3022E9-56E4-42BA-BB02-5EEDA0810227}"/>
              </a:ext>
            </a:extLst>
          </p:cNvPr>
          <p:cNvSpPr txBox="1">
            <a:spLocks/>
          </p:cNvSpPr>
          <p:nvPr/>
        </p:nvSpPr>
        <p:spPr bwMode="gray">
          <a:xfrm>
            <a:off x="1683170" y="796255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/>
              <a:t>5 причин отказаться от </a:t>
            </a:r>
            <a:r>
              <a:rPr lang="ru-RU" sz="3200" b="1" dirty="0" err="1"/>
              <a:t>вейпа</a:t>
            </a:r>
            <a:endParaRPr lang="ru-RU" sz="3200" b="1" dirty="0"/>
          </a:p>
        </p:txBody>
      </p:sp>
      <p:pic>
        <p:nvPicPr>
          <p:cNvPr id="6" name="Рисунок 5" descr="Изображение выглядит как человек, мужчина, внешний, сто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9931782-7771-45F9-8B47-8F2E47204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213" y="2821612"/>
            <a:ext cx="4776404" cy="3240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0087885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5BE117E-8D88-46B2-B21B-AA04C85A9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7190" y="2645445"/>
            <a:ext cx="4941046" cy="34163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500" b="1" dirty="0"/>
              <a:t>Причина вторая-</a:t>
            </a:r>
            <a:r>
              <a:rPr lang="ru-RU" sz="1500" b="1" dirty="0" err="1"/>
              <a:t>вейп</a:t>
            </a:r>
            <a:r>
              <a:rPr lang="ru-RU" sz="1500" b="1" dirty="0"/>
              <a:t> может взорваться.</a:t>
            </a:r>
          </a:p>
          <a:p>
            <a:pPr marL="0" indent="0" algn="just">
              <a:buNone/>
            </a:pPr>
            <a:r>
              <a:rPr lang="ru-RU" sz="1500" dirty="0"/>
              <a:t>В мире было зафиксировано уже несколько случаев, когда </a:t>
            </a:r>
            <a:r>
              <a:rPr lang="ru-RU" sz="1500" dirty="0" err="1"/>
              <a:t>вейп</a:t>
            </a:r>
            <a:r>
              <a:rPr lang="ru-RU" sz="1500" dirty="0"/>
              <a:t> взрывался во рту курящего. Были такие инциденты и в России. Последний произошел в июне 2017 года, когда в Морозовскую детскую больницу доставили 17-летнего школьника, у него вместо рта было сплошное кровавое месиво. Рванувший </a:t>
            </a:r>
            <a:r>
              <a:rPr lang="ru-RU" sz="1500" dirty="0" err="1"/>
              <a:t>вейп</a:t>
            </a:r>
            <a:r>
              <a:rPr lang="ru-RU" sz="1500" dirty="0"/>
              <a:t> разворотил мальчику челюсти, зубы, губы. Хирурги еле спасли жизнь подростку. Но теперь ему предстоит пластика и вставка выбитых взрывом зубов.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A2D0E7F-87D0-427D-9500-4BE4FCFED926}"/>
              </a:ext>
            </a:extLst>
          </p:cNvPr>
          <p:cNvSpPr txBox="1">
            <a:spLocks/>
          </p:cNvSpPr>
          <p:nvPr/>
        </p:nvSpPr>
        <p:spPr bwMode="gray">
          <a:xfrm>
            <a:off x="1683170" y="796255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/>
              <a:t>5 причин отказаться от </a:t>
            </a:r>
            <a:r>
              <a:rPr lang="ru-RU" sz="3200" b="1" dirty="0" err="1"/>
              <a:t>вейпа</a:t>
            </a:r>
            <a:endParaRPr lang="ru-RU" sz="32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C5DF8F-85E8-47C0-BE67-31E00E173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11" y="2869850"/>
            <a:ext cx="4572000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81930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0050" y="973669"/>
            <a:ext cx="8825659" cy="706964"/>
          </a:xfrm>
        </p:spPr>
        <p:txBody>
          <a:bodyPr/>
          <a:lstStyle/>
          <a:p>
            <a:pPr algn="ctr"/>
            <a:r>
              <a:rPr lang="ru-RU" dirty="0">
                <a:ea typeface="Microsoft JhengHei UI Light" panose="020B0304030504040204" pitchFamily="34" charset="-120"/>
                <a:cs typeface="Calibri" panose="020F0502020204030204" pitchFamily="34" charset="0"/>
              </a:rPr>
              <a:t> </a:t>
            </a:r>
            <a:r>
              <a:rPr lang="ru-RU" sz="3200" b="1" dirty="0" err="1"/>
              <a:t>Вейп</a:t>
            </a:r>
            <a:r>
              <a:rPr lang="ru-RU" sz="3200" b="1" dirty="0"/>
              <a:t>, и его влияние на здоровье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3754" y="2221825"/>
            <a:ext cx="6470497" cy="44687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500" dirty="0"/>
              <a:t>Цель проекта:</a:t>
            </a:r>
            <a:br>
              <a:rPr lang="ru-RU" sz="1500" dirty="0"/>
            </a:br>
            <a:endParaRPr lang="ru-RU" sz="1500" dirty="0"/>
          </a:p>
          <a:p>
            <a:pPr algn="just"/>
            <a:r>
              <a:rPr lang="ru-RU" sz="1500" dirty="0"/>
              <a:t>Информирование подростков о вреде и возможных последствиях от курения </a:t>
            </a:r>
            <a:r>
              <a:rPr lang="ru-RU" sz="1500" dirty="0" err="1"/>
              <a:t>вейпа</a:t>
            </a:r>
            <a:r>
              <a:rPr lang="ru-RU" sz="1500" dirty="0"/>
              <a:t>.</a:t>
            </a:r>
          </a:p>
          <a:p>
            <a:pPr marL="0" indent="0" algn="just">
              <a:buNone/>
            </a:pPr>
            <a:r>
              <a:rPr lang="ru-RU" sz="1500" dirty="0"/>
              <a:t>Задачи проекта:</a:t>
            </a:r>
          </a:p>
          <a:p>
            <a:pPr algn="just"/>
            <a:r>
              <a:rPr lang="ru-RU" sz="1500" dirty="0"/>
              <a:t>1. Изучить информацию, что такое </a:t>
            </a:r>
            <a:r>
              <a:rPr lang="ru-RU" sz="1500" dirty="0" err="1"/>
              <a:t>вейп</a:t>
            </a:r>
            <a:r>
              <a:rPr lang="ru-RU" sz="1500" dirty="0"/>
              <a:t> и как он влияет на здоровье человека.</a:t>
            </a:r>
          </a:p>
          <a:p>
            <a:pPr algn="just"/>
            <a:r>
              <a:rPr lang="ru-RU" sz="1500" dirty="0"/>
              <a:t>2. Провести социологическое исследование среди студентов колледжа об отношении к </a:t>
            </a:r>
            <a:r>
              <a:rPr lang="ru-RU" sz="1500" dirty="0" err="1"/>
              <a:t>вейпу</a:t>
            </a:r>
            <a:r>
              <a:rPr lang="ru-RU" sz="1500" dirty="0"/>
              <a:t>.</a:t>
            </a:r>
          </a:p>
          <a:p>
            <a:pPr algn="just"/>
            <a:r>
              <a:rPr lang="ru-RU" sz="1500" dirty="0"/>
              <a:t>3. Разработать план мероприятий по реализации проекта.</a:t>
            </a:r>
          </a:p>
          <a:p>
            <a:pPr algn="just"/>
            <a:r>
              <a:rPr lang="ru-RU" sz="1500" dirty="0"/>
              <a:t>4. Провести информационные мероприятия согласно планам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28054626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62A4268-3A5C-418F-9910-6B66EC2A4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56" y="2645445"/>
            <a:ext cx="4037831" cy="34163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500" b="1" dirty="0"/>
              <a:t>Причина третья-отсутствие контроля за оборотом </a:t>
            </a:r>
            <a:r>
              <a:rPr lang="ru-RU" sz="1500" b="1" dirty="0" err="1"/>
              <a:t>вейпов</a:t>
            </a:r>
            <a:r>
              <a:rPr lang="ru-RU" sz="1500" b="1" dirty="0"/>
              <a:t>, и как следствие </a:t>
            </a:r>
            <a:r>
              <a:rPr lang="ru-RU" sz="1500" b="1" dirty="0" err="1"/>
              <a:t>неизветсные</a:t>
            </a:r>
            <a:r>
              <a:rPr lang="ru-RU" sz="1500" b="1" dirty="0"/>
              <a:t> дозировки тех или иных веществ.</a:t>
            </a:r>
          </a:p>
          <a:p>
            <a:pPr marL="0" indent="0" algn="just">
              <a:buNone/>
            </a:pPr>
            <a:r>
              <a:rPr lang="ru-RU" sz="1500" dirty="0"/>
              <a:t>За </a:t>
            </a:r>
            <a:r>
              <a:rPr lang="ru-RU" sz="1500" dirty="0" err="1"/>
              <a:t>вейпами</a:t>
            </a:r>
            <a:r>
              <a:rPr lang="ru-RU" sz="1500" dirty="0"/>
              <a:t> отсутствует какой либо контроль. В связи с этим </a:t>
            </a:r>
            <a:br>
              <a:rPr lang="ru-RU" sz="1500" dirty="0"/>
            </a:br>
            <a:r>
              <a:rPr lang="ru-RU" sz="1500" dirty="0"/>
              <a:t>узнать дозировку тех или иных веществ почти нереально. Даже если на упаковке написано, что это устройство с низким содержанием никотина, никто это проверить толком не сможет.</a:t>
            </a:r>
          </a:p>
          <a:p>
            <a:pPr marL="0" indent="0" algn="just">
              <a:buNone/>
            </a:pPr>
            <a:endParaRPr lang="ru-RU" sz="15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200B432-C767-44CB-80E1-DB8E75485CAB}"/>
              </a:ext>
            </a:extLst>
          </p:cNvPr>
          <p:cNvSpPr txBox="1">
            <a:spLocks/>
          </p:cNvSpPr>
          <p:nvPr/>
        </p:nvSpPr>
        <p:spPr bwMode="gray">
          <a:xfrm>
            <a:off x="1683170" y="796255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/>
              <a:t>5 причин отказаться от </a:t>
            </a:r>
            <a:r>
              <a:rPr lang="ru-RU" sz="3200" b="1" dirty="0" err="1"/>
              <a:t>вейпа</a:t>
            </a:r>
            <a:endParaRPr lang="ru-RU" sz="3200" b="1" dirty="0"/>
          </a:p>
        </p:txBody>
      </p:sp>
      <p:pic>
        <p:nvPicPr>
          <p:cNvPr id="7" name="Рисунок 6" descr="Изображение выглядит как бутылка, внутренний, стол, прилав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00D8CE3-0B9C-4A69-9385-EDCCBBE0D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690" y="2507649"/>
            <a:ext cx="5661285" cy="3184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94703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0F91CA1-BAF5-432C-9BF7-31632706F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2528" y="2796447"/>
            <a:ext cx="4787828" cy="3416300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/>
              <a:t>Причина четвёртая-вы не сможете бросить курить.</a:t>
            </a:r>
          </a:p>
          <a:p>
            <a:pPr marL="0" indent="0" algn="just">
              <a:buNone/>
            </a:pPr>
            <a:r>
              <a:rPr lang="ru-RU" dirty="0"/>
              <a:t>Исследование, опубликованное в журнале JAMA </a:t>
            </a:r>
            <a:r>
              <a:rPr lang="ru-RU" dirty="0" err="1"/>
              <a:t>Internal</a:t>
            </a:r>
            <a:r>
              <a:rPr lang="ru-RU" dirty="0"/>
              <a:t> </a:t>
            </a:r>
            <a:r>
              <a:rPr lang="ru-RU" dirty="0" err="1"/>
              <a:t>Medicine</a:t>
            </a:r>
            <a:r>
              <a:rPr lang="ru-RU" dirty="0"/>
              <a:t> в 2014 году, показало, что заметного отказа от сигарет в результате перехода на электронные аналоги нет. Даже год спустя после перехода на </a:t>
            </a:r>
            <a:r>
              <a:rPr lang="ru-RU" dirty="0" err="1"/>
              <a:t>вейпы</a:t>
            </a:r>
            <a:r>
              <a:rPr lang="ru-RU" dirty="0"/>
              <a:t>, курильщики по привычке тянутся к обычным сигаретам с табаком.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F25CFC3-F16B-426A-93BB-CD02754CEDDB}"/>
              </a:ext>
            </a:extLst>
          </p:cNvPr>
          <p:cNvSpPr txBox="1">
            <a:spLocks/>
          </p:cNvSpPr>
          <p:nvPr/>
        </p:nvSpPr>
        <p:spPr bwMode="gray">
          <a:xfrm>
            <a:off x="1683170" y="796255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/>
              <a:t>5 причин отказаться от </a:t>
            </a:r>
            <a:r>
              <a:rPr lang="ru-RU" sz="3200" b="1" dirty="0" err="1"/>
              <a:t>вейпа</a:t>
            </a:r>
            <a:endParaRPr lang="ru-RU" sz="32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4A8FA5-713C-4E29-BE4D-298AEDCAD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33" y="2578415"/>
            <a:ext cx="6943203" cy="363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24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ACFC6CD-7EAB-43F1-B29A-9879AADEA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784" y="2788058"/>
            <a:ext cx="5391835" cy="34163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500" b="1" dirty="0"/>
              <a:t>Причина пятая-на вас просто зарабатывают. </a:t>
            </a:r>
          </a:p>
          <a:p>
            <a:pPr marL="0" indent="0" algn="just">
              <a:buNone/>
            </a:pPr>
            <a:r>
              <a:rPr lang="ru-RU" sz="1500" dirty="0"/>
              <a:t>На курильщиках </a:t>
            </a:r>
            <a:r>
              <a:rPr lang="ru-RU" sz="1500" dirty="0" err="1"/>
              <a:t>вейпов</a:t>
            </a:r>
            <a:r>
              <a:rPr lang="ru-RU" sz="1500" dirty="0"/>
              <a:t> просто зарабатывают, убивая их здоровье. В 2014 году во всем мире на </a:t>
            </a:r>
            <a:r>
              <a:rPr lang="ru-RU" sz="1500" dirty="0" err="1"/>
              <a:t>вейпы</a:t>
            </a:r>
            <a:r>
              <a:rPr lang="ru-RU" sz="1500" dirty="0"/>
              <a:t> люди потратили 3 миллиарда долларов. К 2030 году продажи, согласно прогнозам, возрастут в 17 раз. За свою короткую историю электронные сигареты сделали успешную «карьеру» - собрали большую паству приверженцев и, по мнению экспертов, в ближайшие 10-15 лет обгонят по продажам обычные сигареты.</a:t>
            </a:r>
            <a:endParaRPr lang="ru-RU" sz="1500" b="1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61A8580-F35C-40C7-A010-771659E43806}"/>
              </a:ext>
            </a:extLst>
          </p:cNvPr>
          <p:cNvSpPr txBox="1">
            <a:spLocks/>
          </p:cNvSpPr>
          <p:nvPr/>
        </p:nvSpPr>
        <p:spPr bwMode="gray">
          <a:xfrm>
            <a:off x="1683170" y="796255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/>
              <a:t>5 причин отказаться от </a:t>
            </a:r>
            <a:r>
              <a:rPr lang="ru-RU" sz="3200" b="1" dirty="0" err="1"/>
              <a:t>вейпа</a:t>
            </a:r>
            <a:endParaRPr lang="ru-RU" sz="3200" b="1" dirty="0"/>
          </a:p>
        </p:txBody>
      </p:sp>
      <p:pic>
        <p:nvPicPr>
          <p:cNvPr id="6" name="Рисунок 5" descr="Изображение выглядит как текст, внутренний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BC6B97FB-531E-4FDF-A4B1-C994D0387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787" y="2443162"/>
            <a:ext cx="5019758" cy="3338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065116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66C9C1-4876-4B67-B2ED-8F44C0E16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907" y="973669"/>
            <a:ext cx="8825659" cy="706964"/>
          </a:xfrm>
        </p:spPr>
        <p:txBody>
          <a:bodyPr/>
          <a:lstStyle/>
          <a:p>
            <a:pPr algn="ctr"/>
            <a:r>
              <a:rPr lang="ru-RU" sz="3200" b="1" dirty="0"/>
              <a:t>Федеральные законы о </a:t>
            </a:r>
            <a:r>
              <a:rPr lang="ru-RU" sz="3200" b="1" dirty="0" err="1"/>
              <a:t>вейпах</a:t>
            </a:r>
            <a:endParaRPr lang="ru-RU" sz="32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74D0DC-7AF6-40DC-890E-FFFDA4FC6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468031"/>
            <a:ext cx="5619924" cy="34163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500" dirty="0"/>
              <a:t>Самый известный законопроект о </a:t>
            </a:r>
            <a:r>
              <a:rPr lang="ru-RU" sz="1500" dirty="0" err="1"/>
              <a:t>вейпинге</a:t>
            </a:r>
            <a:r>
              <a:rPr lang="ru-RU" sz="1500" dirty="0"/>
              <a:t> — «Об особенностях оборота электронных систем доставки никотина», внесенный в Госдуму 27-го апреля 2016-го. В этом проекте: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500" dirty="0"/>
              <a:t>определяется понятие «электронной системы доставки никотина». Так называют устройство, производящее пар нагреванием «раствора» с глицерином, пропиленгликолем, ароматизаторами и (или) никотином;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500" dirty="0"/>
              <a:t>запрещается </a:t>
            </a:r>
            <a:r>
              <a:rPr lang="ru-RU" sz="1500" dirty="0" err="1"/>
              <a:t>вейпинг</a:t>
            </a:r>
            <a:r>
              <a:rPr lang="ru-RU" sz="1500" dirty="0"/>
              <a:t> в образовательных, медицинских, физкультурных и спортивных организациях и учреждениях культуры; на самолетах, всех видах городского и пригородного общественного транспорта (о междугороднем речи не идет), на детских площадках и рабочих местах;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ru-RU" sz="1500" dirty="0"/>
          </a:p>
        </p:txBody>
      </p:sp>
      <p:pic>
        <p:nvPicPr>
          <p:cNvPr id="7" name="Рисунок 6" descr="Изображение выглядит как животное, птица, внешний, хищная птиц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A6A452B-5FF6-43EC-8BA1-F7625732A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7" y="2743078"/>
            <a:ext cx="5130440" cy="2866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4067317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EBAA1AE-78B8-46C4-9A72-B759A6833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726" y="2670612"/>
            <a:ext cx="5073053" cy="3416300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1500" dirty="0"/>
              <a:t>запрещается продажа ЭСДН несовершеннолетним. Если у продавца есть сомнения в возрасте покупателя, первый вправе потребовать документ. Также запрещается «вовлечение детей в процесс использования ЭСДН»: покупать и передавать девайсы несовершеннолетним также нельзя; использование ЭСДН несовершеннолетними «не допускается» в целом;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500" dirty="0"/>
              <a:t>Законопроект распространяется на все </a:t>
            </a:r>
            <a:r>
              <a:rPr lang="ru-RU" sz="1500" dirty="0" err="1"/>
              <a:t>вейп</a:t>
            </a:r>
            <a:r>
              <a:rPr lang="ru-RU" sz="1500" dirty="0"/>
              <a:t>-устройства. Наличие и содержание никотина в жидкости значения тоже не имеет.</a:t>
            </a:r>
          </a:p>
          <a:p>
            <a:pPr algn="just"/>
            <a:endParaRPr lang="ru-RU" sz="15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4CA5EE3-D491-470C-9F84-BAEF34A6C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908" y="973669"/>
            <a:ext cx="8825659" cy="706964"/>
          </a:xfrm>
        </p:spPr>
        <p:txBody>
          <a:bodyPr/>
          <a:lstStyle/>
          <a:p>
            <a:pPr algn="ctr"/>
            <a:r>
              <a:rPr lang="ru-RU" sz="3200" b="1" dirty="0"/>
              <a:t>Федеральные законы о </a:t>
            </a:r>
            <a:r>
              <a:rPr lang="ru-RU" sz="3200" b="1" dirty="0" err="1"/>
              <a:t>вейпах</a:t>
            </a:r>
            <a:endParaRPr lang="ru-RU" sz="3200" b="1" dirty="0"/>
          </a:p>
        </p:txBody>
      </p:sp>
      <p:pic>
        <p:nvPicPr>
          <p:cNvPr id="6" name="Рисунок 5" descr="Изображение выглядит как здание, внешний, человек, е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CB41F1D-4E29-43DC-9714-258EAC66A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574" y="2670612"/>
            <a:ext cx="5838840" cy="2919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80117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3E4AE6-FBE5-4825-8FD3-889984E49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0" y="973669"/>
            <a:ext cx="8825659" cy="706964"/>
          </a:xfrm>
        </p:spPr>
        <p:txBody>
          <a:bodyPr/>
          <a:lstStyle/>
          <a:p>
            <a:pPr algn="ctr"/>
            <a:r>
              <a:rPr lang="ru-RU" sz="3200" b="1" dirty="0"/>
              <a:t>Страны, где запрещён </a:t>
            </a:r>
            <a:r>
              <a:rPr lang="ru-RU" sz="3200" b="1" dirty="0" err="1"/>
              <a:t>вейп</a:t>
            </a:r>
            <a:endParaRPr lang="ru-RU" sz="32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338F10-DB90-4A03-B23E-9F6E7547D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7126" y="2468031"/>
            <a:ext cx="5819674" cy="34163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1500" dirty="0"/>
              <a:t>В Колумбии и Уругвае категорически запрещено употребление </a:t>
            </a:r>
            <a:r>
              <a:rPr lang="ru-RU" sz="1500" dirty="0" err="1"/>
              <a:t>никоносодержащих</a:t>
            </a:r>
            <a:r>
              <a:rPr lang="ru-RU" sz="1500" dirty="0"/>
              <a:t> девайсов, поскольку факт вреда от их использования был многократно подтвержден медицинскими экспериментами;</a:t>
            </a:r>
          </a:p>
          <a:p>
            <a:pPr algn="just"/>
            <a:r>
              <a:rPr lang="ru-RU" sz="1500" dirty="0"/>
              <a:t>В скором времени Италия введет запрет на продажу е-сигарет лицам, не достигшим 18-летнего возраста;</a:t>
            </a:r>
          </a:p>
          <a:p>
            <a:pPr algn="just"/>
            <a:r>
              <a:rPr lang="ru-RU" sz="1500" dirty="0"/>
              <a:t>Франция и Панама пришли к выводу, что девайсы по силе негативного воздействия на организм не уступает табачной продукции, поэтому в скором времени их распространение и использование в общественных местах будет под запретом;</a:t>
            </a:r>
          </a:p>
          <a:p>
            <a:pPr algn="just"/>
            <a:r>
              <a:rPr lang="ru-RU" sz="1500" dirty="0"/>
              <a:t>США, которая, по сути, является оплотом </a:t>
            </a:r>
            <a:r>
              <a:rPr lang="ru-RU" sz="1500" dirty="0" err="1"/>
              <a:t>вэйпинга</a:t>
            </a:r>
            <a:r>
              <a:rPr lang="ru-RU" sz="1500" dirty="0"/>
              <a:t>, и та ввела запрет на употребление е-сигарет в местах общего пользования.</a:t>
            </a:r>
          </a:p>
          <a:p>
            <a:pPr algn="just"/>
            <a:endParaRPr lang="ru-RU" sz="1500" dirty="0"/>
          </a:p>
        </p:txBody>
      </p:sp>
      <p:pic>
        <p:nvPicPr>
          <p:cNvPr id="5" name="Рисунок 4" descr="Изображение выглядит как небо, текст, знак, улиц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11D0DE5-BA87-4139-90F7-E5D156F5D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3" y="2345849"/>
            <a:ext cx="5393554" cy="3660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3470866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F0FB51-6F50-4BE8-9BF8-8DF31D065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0" y="973669"/>
            <a:ext cx="8825659" cy="706964"/>
          </a:xfrm>
        </p:spPr>
        <p:txBody>
          <a:bodyPr/>
          <a:lstStyle/>
          <a:p>
            <a:pPr algn="ctr"/>
            <a:r>
              <a:rPr lang="ru-RU" sz="3200" b="1" dirty="0"/>
              <a:t>Мнение студентов колледжа о </a:t>
            </a:r>
            <a:r>
              <a:rPr lang="ru-RU" sz="3200" b="1" dirty="0" err="1"/>
              <a:t>вейпе</a:t>
            </a:r>
            <a:endParaRPr lang="ru-RU" sz="3200" b="1" dirty="0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82108094-C77A-45EC-971A-D98830C507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9004025"/>
              </p:ext>
            </p:extLst>
          </p:nvPr>
        </p:nvGraphicFramePr>
        <p:xfrm>
          <a:off x="1433498" y="2411290"/>
          <a:ext cx="4477857" cy="341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D7B2C2C9-66EB-4B07-9924-ADD4C19821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1457351"/>
              </p:ext>
            </p:extLst>
          </p:nvPr>
        </p:nvGraphicFramePr>
        <p:xfrm>
          <a:off x="6515100" y="2495550"/>
          <a:ext cx="5254625" cy="3205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Объект 6">
            <a:extLst>
              <a:ext uri="{FF2B5EF4-FFF2-40B4-BE49-F238E27FC236}">
                <a16:creationId xmlns:a16="http://schemas.microsoft.com/office/drawing/2014/main" id="{8ED26705-CD17-4294-A91F-E4CE1C46FC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6414055"/>
              </p:ext>
            </p:extLst>
          </p:nvPr>
        </p:nvGraphicFramePr>
        <p:xfrm>
          <a:off x="-854075" y="2468031"/>
          <a:ext cx="8824913" cy="341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CD5CF0F3-3D27-4607-AFA8-5680450933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4370211"/>
              </p:ext>
            </p:extLst>
          </p:nvPr>
        </p:nvGraphicFramePr>
        <p:xfrm>
          <a:off x="4460875" y="2468031"/>
          <a:ext cx="8823600" cy="341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35013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1" grpId="0">
        <p:bldAsOne/>
      </p:bldGraphic>
      <p:bldGraphic spid="12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7F69E207-CB81-4966-9A45-03D36DBD68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8585670"/>
              </p:ext>
            </p:extLst>
          </p:nvPr>
        </p:nvGraphicFramePr>
        <p:xfrm>
          <a:off x="-939800" y="2468031"/>
          <a:ext cx="8824913" cy="341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05B1965-57FF-450E-97AD-2CCA8825126F}"/>
              </a:ext>
            </a:extLst>
          </p:cNvPr>
          <p:cNvSpPr txBox="1">
            <a:spLocks/>
          </p:cNvSpPr>
          <p:nvPr/>
        </p:nvSpPr>
        <p:spPr bwMode="gray">
          <a:xfrm>
            <a:off x="1683170" y="973669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/>
              <a:t>Мнение студентов колледжа о </a:t>
            </a:r>
            <a:r>
              <a:rPr lang="ru-RU" sz="3200" b="1" dirty="0" err="1"/>
              <a:t>вейпе</a:t>
            </a:r>
            <a:endParaRPr lang="ru-RU" sz="3200" b="1" dirty="0"/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064558A1-D46B-40AB-AEBB-33B5B07AAC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8552821"/>
              </p:ext>
            </p:extLst>
          </p:nvPr>
        </p:nvGraphicFramePr>
        <p:xfrm>
          <a:off x="4375150" y="2468031"/>
          <a:ext cx="8823600" cy="341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0960579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4" grpId="0"/>
      <p:bldGraphic spid="10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6">
            <a:extLst>
              <a:ext uri="{FF2B5EF4-FFF2-40B4-BE49-F238E27FC236}">
                <a16:creationId xmlns:a16="http://schemas.microsoft.com/office/drawing/2014/main" id="{61550D2C-C1D7-472B-8353-8064FDC71E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0921946"/>
              </p:ext>
            </p:extLst>
          </p:nvPr>
        </p:nvGraphicFramePr>
        <p:xfrm>
          <a:off x="-815975" y="2468031"/>
          <a:ext cx="8824913" cy="3416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352B718-2299-4FFF-A6F7-3370974F51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941475"/>
              </p:ext>
            </p:extLst>
          </p:nvPr>
        </p:nvGraphicFramePr>
        <p:xfrm>
          <a:off x="4498975" y="2468031"/>
          <a:ext cx="8823600" cy="341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41439BC-C55F-4D13-A439-B264FF0E8798}"/>
              </a:ext>
            </a:extLst>
          </p:cNvPr>
          <p:cNvSpPr txBox="1">
            <a:spLocks/>
          </p:cNvSpPr>
          <p:nvPr/>
        </p:nvSpPr>
        <p:spPr bwMode="gray">
          <a:xfrm>
            <a:off x="1683170" y="973669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/>
              <a:t>Мнение студентов колледжа о </a:t>
            </a:r>
            <a:r>
              <a:rPr lang="ru-RU" sz="3200" b="1" dirty="0" err="1"/>
              <a:t>вейпе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456255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8E7BC58-4470-419C-920D-4846C0C709D1}"/>
              </a:ext>
            </a:extLst>
          </p:cNvPr>
          <p:cNvSpPr txBox="1">
            <a:spLocks/>
          </p:cNvSpPr>
          <p:nvPr/>
        </p:nvSpPr>
        <p:spPr bwMode="gray">
          <a:xfrm>
            <a:off x="1683170" y="973669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/>
              <a:t>Мнение студентов колледжа о </a:t>
            </a:r>
            <a:r>
              <a:rPr lang="ru-RU" sz="3200" b="1" dirty="0" err="1"/>
              <a:t>вейпе</a:t>
            </a:r>
            <a:endParaRPr lang="ru-RU" sz="3200" b="1" dirty="0"/>
          </a:p>
        </p:txBody>
      </p:sp>
      <p:graphicFrame>
        <p:nvGraphicFramePr>
          <p:cNvPr id="5" name="Объект 6">
            <a:extLst>
              <a:ext uri="{FF2B5EF4-FFF2-40B4-BE49-F238E27FC236}">
                <a16:creationId xmlns:a16="http://schemas.microsoft.com/office/drawing/2014/main" id="{28CFFB3D-2084-4095-93E1-42335376E7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0826542"/>
              </p:ext>
            </p:extLst>
          </p:nvPr>
        </p:nvGraphicFramePr>
        <p:xfrm>
          <a:off x="-815975" y="2133600"/>
          <a:ext cx="8824913" cy="3750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BCBBA02D-631A-462D-8263-B2B40308B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2573984"/>
              </p:ext>
            </p:extLst>
          </p:nvPr>
        </p:nvGraphicFramePr>
        <p:xfrm>
          <a:off x="4498975" y="2468031"/>
          <a:ext cx="8823600" cy="341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746897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313499C-EDF2-4D0B-9422-92A821130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2810" y="3036815"/>
            <a:ext cx="8246378" cy="441249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Данный проект будет очень актуален в связи с тем, что в большинстве образовательных учреждений много говорится о вреде наркотиков, курения сигарет и употребления алкоголя. Однако, все вышеперечисленные вредные привычки относятся к аудитории по- «старше», от 14 лет. </a:t>
            </a:r>
            <a:r>
              <a:rPr lang="ru-RU" dirty="0" err="1"/>
              <a:t>Вейпы</a:t>
            </a:r>
            <a:r>
              <a:rPr lang="ru-RU" dirty="0"/>
              <a:t> же охватили гораздо более широкий диапазон возрастов: начиная от 10-11 лет и заканчивая людьми в преклонных годах. Этот проект поможет предупредить как потенциальных, так и действующих «парильщиков» о том, какие подводные камни могут скрываться под неподвижной гладью утверждений о «безопасности» электронных сигарет.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1565C81-C843-4B21-98FD-4379A5D67B73}"/>
              </a:ext>
            </a:extLst>
          </p:cNvPr>
          <p:cNvSpPr txBox="1">
            <a:spLocks/>
          </p:cNvSpPr>
          <p:nvPr/>
        </p:nvSpPr>
        <p:spPr bwMode="gray">
          <a:xfrm>
            <a:off x="1683170" y="796255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/>
              <a:t>Актуальность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60929320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8E7BC58-4470-419C-920D-4846C0C709D1}"/>
              </a:ext>
            </a:extLst>
          </p:cNvPr>
          <p:cNvSpPr txBox="1">
            <a:spLocks/>
          </p:cNvSpPr>
          <p:nvPr/>
        </p:nvSpPr>
        <p:spPr bwMode="gray">
          <a:xfrm>
            <a:off x="1683170" y="973669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/>
              <a:t>Мнение студентов колледжа о </a:t>
            </a:r>
            <a:r>
              <a:rPr lang="ru-RU" sz="3200" b="1" dirty="0" err="1"/>
              <a:t>вейпе</a:t>
            </a:r>
            <a:endParaRPr lang="ru-RU" sz="3200" b="1" dirty="0"/>
          </a:p>
        </p:txBody>
      </p:sp>
      <p:graphicFrame>
        <p:nvGraphicFramePr>
          <p:cNvPr id="5" name="Объект 6">
            <a:extLst>
              <a:ext uri="{FF2B5EF4-FFF2-40B4-BE49-F238E27FC236}">
                <a16:creationId xmlns:a16="http://schemas.microsoft.com/office/drawing/2014/main" id="{28CFFB3D-2084-4095-93E1-42335376E7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3992339"/>
              </p:ext>
            </p:extLst>
          </p:nvPr>
        </p:nvGraphicFramePr>
        <p:xfrm>
          <a:off x="-873125" y="2133600"/>
          <a:ext cx="8824913" cy="3750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BCBBA02D-631A-462D-8263-B2B40308B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2664082"/>
              </p:ext>
            </p:extLst>
          </p:nvPr>
        </p:nvGraphicFramePr>
        <p:xfrm>
          <a:off x="4543425" y="2133600"/>
          <a:ext cx="8722000" cy="3750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40983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  <p:bldGraphic spid="6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8E7BC58-4470-419C-920D-4846C0C709D1}"/>
              </a:ext>
            </a:extLst>
          </p:cNvPr>
          <p:cNvSpPr txBox="1">
            <a:spLocks/>
          </p:cNvSpPr>
          <p:nvPr/>
        </p:nvSpPr>
        <p:spPr bwMode="gray">
          <a:xfrm>
            <a:off x="1683170" y="973669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/>
              <a:t>Мнение студентов колледжа о </a:t>
            </a:r>
            <a:r>
              <a:rPr lang="ru-RU" sz="3200" b="1" dirty="0" err="1"/>
              <a:t>вейпе</a:t>
            </a:r>
            <a:endParaRPr lang="ru-RU" sz="3200" b="1" dirty="0"/>
          </a:p>
        </p:txBody>
      </p:sp>
      <p:graphicFrame>
        <p:nvGraphicFramePr>
          <p:cNvPr id="5" name="Объект 6">
            <a:extLst>
              <a:ext uri="{FF2B5EF4-FFF2-40B4-BE49-F238E27FC236}">
                <a16:creationId xmlns:a16="http://schemas.microsoft.com/office/drawing/2014/main" id="{28CFFB3D-2084-4095-93E1-42335376E7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6917909"/>
              </p:ext>
            </p:extLst>
          </p:nvPr>
        </p:nvGraphicFramePr>
        <p:xfrm>
          <a:off x="1683916" y="2390775"/>
          <a:ext cx="8824913" cy="3750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138119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43A114B-CAF8-402E-A898-DEE2C2022EB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4E68BB1-DCF6-49AB-8FF1-7E68DCBCD1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18288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A9B8539-604B-420E-BA1B-0A2E64CD7C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587095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236CAA2-54C3-4136-B0CC-6837B14D81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40F86E67-9E86-453F-92BC-648189829C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73C5439-21D4-46F3-9CF4-FF1CE786FF1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27140B8-92FC-43F0-8CCA-F40052CE502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14FEF32-7604-4713-A9F1-9D90A6F78B9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95AD3905-A7DD-4026-B7FD-C203CC3052E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467A9BDB-6572-473C-B2E5-C1AC2F7163D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6" name="Объект 5" descr="Изображение выглядит как текст, снимок экра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2BCFFFDF-D354-484B-8E46-5C265EDC4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8" y="859335"/>
            <a:ext cx="7728316" cy="5139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17AF92BB-C6B3-40D5-903B-78E743F8DAC5}"/>
              </a:ext>
            </a:extLst>
          </p:cNvPr>
          <p:cNvSpPr txBox="1">
            <a:spLocks/>
          </p:cNvSpPr>
          <p:nvPr/>
        </p:nvSpPr>
        <p:spPr bwMode="gray">
          <a:xfrm>
            <a:off x="8278894" y="2667000"/>
            <a:ext cx="3382297" cy="87809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800" dirty="0" err="1"/>
              <a:t>Предупреждён-значит</a:t>
            </a:r>
            <a:r>
              <a:rPr lang="en-US" sz="2800" dirty="0"/>
              <a:t> </a:t>
            </a:r>
            <a:r>
              <a:rPr lang="en-US" sz="2800" dirty="0" err="1"/>
              <a:t>вооружён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06026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3A114B-CAF8-402E-A898-DEE2C2022EB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E68BB1-DCF6-49AB-8FF1-7E68DCBCD1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18288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A9B8539-604B-420E-BA1B-0A2E64CD7C7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587095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236CAA2-54C3-4136-B0CC-6837B14D81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40F86E67-9E86-453F-92BC-648189829C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3C5439-21D4-46F3-9CF4-FF1CE786FF1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7140B8-92FC-43F0-8CCA-F40052CE502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14FEF32-7604-4713-A9F1-9D90A6F78B9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95AD3905-A7DD-4026-B7FD-C203CC3052E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467A9BDB-6572-473C-B2E5-C1AC2F7163D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5FA2B34B-BC29-40C5-891C-D0B38F4AD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7" y="632185"/>
            <a:ext cx="7796001" cy="5593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1520CB4F-0E59-46AD-83EB-9D98F95187DE}"/>
              </a:ext>
            </a:extLst>
          </p:cNvPr>
          <p:cNvSpPr txBox="1">
            <a:spLocks/>
          </p:cNvSpPr>
          <p:nvPr/>
        </p:nvSpPr>
        <p:spPr bwMode="gray">
          <a:xfrm>
            <a:off x="8278894" y="2667000"/>
            <a:ext cx="3382297" cy="87809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800" dirty="0" err="1"/>
              <a:t>Предупреждён-значит</a:t>
            </a:r>
            <a:r>
              <a:rPr lang="en-US" sz="2800" dirty="0"/>
              <a:t> </a:t>
            </a:r>
            <a:r>
              <a:rPr lang="en-US" sz="2800" dirty="0" err="1"/>
              <a:t>вооружён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6656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29F5BFB-815F-4C83-9CB2-531029D035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170" y="3429000"/>
            <a:ext cx="8825659" cy="6598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538926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B3D69D4-E35E-41D9-8685-20FF9A09D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79" y="2645445"/>
            <a:ext cx="4952230" cy="34163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500" dirty="0"/>
              <a:t>Это электронное устройство для курения. По сути, это альтернатива электронной сигарете или кальяну. Производители </a:t>
            </a:r>
            <a:r>
              <a:rPr lang="ru-RU" sz="1500" dirty="0" err="1"/>
              <a:t>вейпа</a:t>
            </a:r>
            <a:r>
              <a:rPr lang="ru-RU" sz="1500" dirty="0"/>
              <a:t> уверяют, что это безопасное изобретение. Дело в том, что </a:t>
            </a:r>
            <a:r>
              <a:rPr lang="ru-RU" sz="1500" dirty="0" err="1"/>
              <a:t>вейп</a:t>
            </a:r>
            <a:r>
              <a:rPr lang="ru-RU" sz="1500" dirty="0"/>
              <a:t> работает не с дымом, а с паром.</a:t>
            </a:r>
          </a:p>
          <a:p>
            <a:pPr marL="0" indent="0" algn="just">
              <a:buNone/>
            </a:pPr>
            <a:r>
              <a:rPr lang="ru-RU" sz="1500" dirty="0"/>
              <a:t>Внутри </a:t>
            </a:r>
            <a:r>
              <a:rPr lang="ru-RU" sz="1500" dirty="0" err="1"/>
              <a:t>вейпа</a:t>
            </a:r>
            <a:r>
              <a:rPr lang="ru-RU" sz="1500" dirty="0"/>
              <a:t> расположена емкость со специальной жидкостью для курения, нагревательный элемент и аккумуляторная батарея. Для работы устройства батарею периодически заряжают.</a:t>
            </a:r>
          </a:p>
          <a:p>
            <a:endParaRPr lang="ru-RU" sz="15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C7B04FC-CD30-4D64-BCB5-06AF250D1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0" y="796255"/>
            <a:ext cx="8825659" cy="706964"/>
          </a:xfrm>
        </p:spPr>
        <p:txBody>
          <a:bodyPr/>
          <a:lstStyle/>
          <a:p>
            <a:pPr algn="ctr"/>
            <a:r>
              <a:rPr lang="ru-RU" sz="3200" b="1" dirty="0"/>
              <a:t>Что такое </a:t>
            </a:r>
            <a:r>
              <a:rPr lang="ru-RU" sz="3200" b="1" dirty="0" err="1"/>
              <a:t>вейп</a:t>
            </a:r>
            <a:r>
              <a:rPr lang="ru-RU" sz="3200" b="1" dirty="0"/>
              <a:t>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D19FEB-4520-4299-94F5-AB256C53C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645445"/>
            <a:ext cx="5208274" cy="2714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0998615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4AE2E-82BA-43AF-B500-219775A80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170" y="796255"/>
            <a:ext cx="8825659" cy="706964"/>
          </a:xfrm>
        </p:spPr>
        <p:txBody>
          <a:bodyPr/>
          <a:lstStyle/>
          <a:p>
            <a:pPr algn="ctr"/>
            <a:r>
              <a:rPr lang="ru-RU" sz="3200" b="1" dirty="0"/>
              <a:t>Кто такие </a:t>
            </a:r>
            <a:r>
              <a:rPr lang="ru-RU" sz="3200" b="1" dirty="0" err="1"/>
              <a:t>вейперы</a:t>
            </a:r>
            <a:r>
              <a:rPr lang="ru-RU" sz="3200" b="1" dirty="0"/>
              <a:t>? 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3A3DCCB7-E359-4A0B-86E3-ACCF3D77B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9916" y="2645445"/>
            <a:ext cx="4991450" cy="34163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500" dirty="0"/>
              <a:t>Вейперы — новая субкультура, порожденная электронными сигаретами</a:t>
            </a:r>
            <a:r>
              <a:rPr lang="en-US" sz="1500" dirty="0"/>
              <a:t>.</a:t>
            </a:r>
            <a:endParaRPr lang="ru-RU" sz="1500" dirty="0"/>
          </a:p>
          <a:p>
            <a:pPr marL="0" indent="0" algn="just">
              <a:buNone/>
            </a:pPr>
            <a:r>
              <a:rPr lang="ru-RU" sz="1500" dirty="0"/>
              <a:t>Представители этой культуры считают, что их пристрастие может спасти жизни миллионов, которые дымят каждый день. Главное утверждение приверженцев этой культуры заключается в том, что пары, которые они вдыхают вместе с никотином, намного безопаснее, чем смола и сплавы химикатов в табачных сигаретах. Некоторые </a:t>
            </a:r>
            <a:r>
              <a:rPr lang="ru-RU" sz="1500" dirty="0" err="1"/>
              <a:t>вейперы</a:t>
            </a:r>
            <a:r>
              <a:rPr lang="ru-RU" sz="1500" dirty="0"/>
              <a:t> готовы тратить тысячи долларов на свои навороченные «сигареты».</a:t>
            </a:r>
          </a:p>
          <a:p>
            <a:pPr marL="0" indent="0" algn="r">
              <a:buNone/>
            </a:pPr>
            <a:endParaRPr lang="ru-RU" sz="1500" dirty="0"/>
          </a:p>
        </p:txBody>
      </p:sp>
      <p:pic>
        <p:nvPicPr>
          <p:cNvPr id="3" name="ВЭЙПЕРЫ ВНЕ ЗАКОНА (2k17)">
            <a:hlinkClick r:id="" action="ppaction://media"/>
            <a:extLst>
              <a:ext uri="{FF2B5EF4-FFF2-40B4-BE49-F238E27FC236}">
                <a16:creationId xmlns:a16="http://schemas.microsoft.com/office/drawing/2014/main" id="{A1190FD4-3AAC-4479-8AB2-D1D9D99B07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650" y="2645446"/>
            <a:ext cx="5317350" cy="299101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72446348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E513611-4AB8-4B47-AC87-F01F1847D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28" y="2277611"/>
            <a:ext cx="5335398" cy="39134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500" dirty="0"/>
              <a:t>В 2003 году в Гонконге, была создана первая электронная сигарета. Создателем е-сигарет считается учёный в области фармацевтики Хон Лик. На тот момент он был простым штатным сотрудником крупной фармацевтической компании «</a:t>
            </a:r>
            <a:r>
              <a:rPr lang="ru-RU" sz="1500" dirty="0" err="1"/>
              <a:t>Golden</a:t>
            </a:r>
            <a:r>
              <a:rPr lang="ru-RU" sz="1500" dirty="0"/>
              <a:t> </a:t>
            </a:r>
            <a:r>
              <a:rPr lang="ru-RU" sz="1500" dirty="0" err="1"/>
              <a:t>Drahon</a:t>
            </a:r>
            <a:r>
              <a:rPr lang="ru-RU" sz="1500" dirty="0"/>
              <a:t> </a:t>
            </a:r>
            <a:r>
              <a:rPr lang="ru-RU" sz="1500" dirty="0" err="1"/>
              <a:t>Holding</a:t>
            </a:r>
            <a:r>
              <a:rPr lang="ru-RU" sz="1500" dirty="0"/>
              <a:t>». Смерть отца от табакокурения поставила перед ним цель: изобрести устройство, которое сможет частично или полностью оградить курильщика от пагубного влияния сигаретного дыма.</a:t>
            </a:r>
          </a:p>
          <a:p>
            <a:pPr marL="0" indent="0" algn="just">
              <a:buNone/>
            </a:pPr>
            <a:r>
              <a:rPr lang="ru-RU" sz="1500" dirty="0"/>
              <a:t>В апреле 2003 года 52 летний Хон Лик запатентовал чертежи «беспламенной электронной сигареты с распылением». Патентовал он только теоретическое изобретение (чертежи и описание), так как изготовленного устройства на тот момент не существовало.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07CA26B-FABD-46FA-8785-76A87292CBE2}"/>
              </a:ext>
            </a:extLst>
          </p:cNvPr>
          <p:cNvSpPr txBox="1">
            <a:spLocks/>
          </p:cNvSpPr>
          <p:nvPr/>
        </p:nvSpPr>
        <p:spPr bwMode="gray">
          <a:xfrm>
            <a:off x="1683170" y="796255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/>
              <a:t>История создания </a:t>
            </a:r>
            <a:r>
              <a:rPr lang="ru-RU" sz="3200" b="1" dirty="0" err="1"/>
              <a:t>вейпа</a:t>
            </a:r>
            <a:endParaRPr lang="ru-RU" sz="32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A578CC-CC4A-468D-A529-EA29D73003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80" y="2487219"/>
            <a:ext cx="4617825" cy="34725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956312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A7CEF1E-292F-49E0-B6D1-2613252C5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4817" y="3062413"/>
            <a:ext cx="5084500" cy="34163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500" dirty="0"/>
              <a:t>По мере популяризации е-сигарет, увеличивалось и количество предприятий, выпускающих их. Еще в 2005-2006 годах несколько компаний подали заявки в ВОЗ(Всемирная организация здравоохранения) для сертификации своей продукции, но они так и не были удовлетворены, так как проверка таких устройств может занимать десятки лет.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A2226F8-DEC9-4DED-9924-CBF867DB6E09}"/>
              </a:ext>
            </a:extLst>
          </p:cNvPr>
          <p:cNvSpPr txBox="1">
            <a:spLocks/>
          </p:cNvSpPr>
          <p:nvPr/>
        </p:nvSpPr>
        <p:spPr bwMode="gray">
          <a:xfrm>
            <a:off x="1683170" y="796255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/>
              <a:t>История создания </a:t>
            </a:r>
            <a:r>
              <a:rPr lang="ru-RU" sz="3200" b="1" dirty="0" err="1"/>
              <a:t>вейпа</a:t>
            </a:r>
            <a:endParaRPr lang="ru-RU" sz="32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6BED78-6AC6-42F4-B401-0E0820A4C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70" y="2524393"/>
            <a:ext cx="2736789" cy="299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06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42BAC6C-3A3B-4D3B-9D86-15518DE15493}"/>
              </a:ext>
            </a:extLst>
          </p:cNvPr>
          <p:cNvSpPr txBox="1">
            <a:spLocks/>
          </p:cNvSpPr>
          <p:nvPr/>
        </p:nvSpPr>
        <p:spPr bwMode="gray">
          <a:xfrm>
            <a:off x="1683170" y="796255"/>
            <a:ext cx="882565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/>
              <a:t>Устройство </a:t>
            </a:r>
            <a:r>
              <a:rPr lang="ru-RU" sz="3200" b="1" dirty="0" err="1"/>
              <a:t>вейпа</a:t>
            </a:r>
            <a:endParaRPr lang="ru-RU" sz="3200" b="1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1373F0B2-3227-43D9-BC82-67BF1D289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170" y="2425353"/>
            <a:ext cx="5341660" cy="3561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05148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E8CF7C5-117C-459C-9B4C-82B31795175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58000"/>
            <a:chOff x="-1588" y="0"/>
            <a:chExt cx="12193588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4B3FB86-7EC1-4073-8317-D932BC57113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46F02C3-73C4-4B91-B422-EAB2FACE632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3E54839-92D5-4E97-B38E-24927FD443F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8959A4D-BD4D-4664-AA21-132D65AFF6D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CB0910B-74A9-4D39-9741-5AD6A5A545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03AEDDF-85E0-4F20-B92E-3C244FB6BFD5}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8" name="Рисунок 7" descr="Изображение выглядит как еда, стол, внутренний, тарелк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0072758-2C28-440B-B555-93ED99402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530" y="2667000"/>
            <a:ext cx="5637892" cy="2255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C9E16AD-C39A-45E0-9155-60C082A8DD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A7E1AB-0163-4F31-83B6-8368E59BC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1930049"/>
            <a:ext cx="4886461" cy="38117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fontAlgn="base">
              <a:spcBef>
                <a:spcPts val="600"/>
              </a:spcBef>
              <a:buNone/>
            </a:pPr>
            <a:r>
              <a:rPr lang="en-US" sz="1500" dirty="0">
                <a:solidFill>
                  <a:schemeClr val="bg1"/>
                </a:solidFill>
              </a:rPr>
              <a:t>К </a:t>
            </a:r>
            <a:r>
              <a:rPr lang="en-US" sz="1500" dirty="0" err="1">
                <a:solidFill>
                  <a:schemeClr val="bg1"/>
                </a:solidFill>
              </a:rPr>
              <a:t>основным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элементам</a:t>
            </a:r>
            <a:r>
              <a:rPr lang="en-US" sz="1500" dirty="0">
                <a:solidFill>
                  <a:schemeClr val="bg1"/>
                </a:solidFill>
              </a:rPr>
              <a:t> </a:t>
            </a:r>
            <a:r>
              <a:rPr lang="en-US" sz="1500" dirty="0" err="1">
                <a:solidFill>
                  <a:schemeClr val="bg1"/>
                </a:solidFill>
              </a:rPr>
              <a:t>относятся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следующие</a:t>
            </a:r>
            <a:r>
              <a:rPr lang="en-US" sz="1500" dirty="0">
                <a:solidFill>
                  <a:schemeClr val="bg1"/>
                </a:solidFill>
              </a:rPr>
              <a:t>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500" dirty="0" err="1">
                <a:solidFill>
                  <a:schemeClr val="bg1"/>
                </a:solidFill>
              </a:rPr>
              <a:t>жидкий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никотин</a:t>
            </a:r>
            <a:r>
              <a:rPr lang="en-US" sz="1500" dirty="0">
                <a:solidFill>
                  <a:schemeClr val="bg1"/>
                </a:solidFill>
              </a:rPr>
              <a:t>;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500" dirty="0" err="1">
                <a:solidFill>
                  <a:schemeClr val="bg1"/>
                </a:solidFill>
              </a:rPr>
              <a:t>пропиленгликоль</a:t>
            </a:r>
            <a:r>
              <a:rPr lang="en-US" sz="1500" dirty="0">
                <a:solidFill>
                  <a:schemeClr val="bg1"/>
                </a:solidFill>
              </a:rPr>
              <a:t> (PG);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500" dirty="0" err="1">
                <a:solidFill>
                  <a:schemeClr val="bg1"/>
                </a:solidFill>
              </a:rPr>
              <a:t>натуральный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r>
              <a:rPr lang="en-US" sz="1500" dirty="0" err="1">
                <a:solidFill>
                  <a:schemeClr val="bg1"/>
                </a:solidFill>
              </a:rPr>
              <a:t>глицерин</a:t>
            </a:r>
            <a:r>
              <a:rPr lang="en-US" sz="1500" dirty="0">
                <a:solidFill>
                  <a:schemeClr val="bg1"/>
                </a:solidFill>
              </a:rPr>
              <a:t> (VG);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500" dirty="0" err="1">
                <a:solidFill>
                  <a:schemeClr val="bg1"/>
                </a:solidFill>
              </a:rPr>
              <a:t>вода</a:t>
            </a:r>
            <a:r>
              <a:rPr lang="en-US" sz="1500" dirty="0">
                <a:solidFill>
                  <a:schemeClr val="bg1"/>
                </a:solidFill>
              </a:rPr>
              <a:t>;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500" dirty="0" err="1">
                <a:solidFill>
                  <a:schemeClr val="bg1"/>
                </a:solidFill>
              </a:rPr>
              <a:t>ароматизаторы</a:t>
            </a:r>
            <a:r>
              <a:rPr lang="en-US" sz="1500" dirty="0">
                <a:solidFill>
                  <a:schemeClr val="bg1"/>
                </a:solidFill>
              </a:rPr>
              <a:t>.</a:t>
            </a:r>
          </a:p>
          <a:p>
            <a:pPr marL="0" indent="0">
              <a:spcBef>
                <a:spcPts val="600"/>
              </a:spcBef>
              <a:buNone/>
            </a:pP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5690B4E-B034-4553-BA92-03BC95C53917}"/>
              </a:ext>
            </a:extLst>
          </p:cNvPr>
          <p:cNvSpPr txBox="1">
            <a:spLocks/>
          </p:cNvSpPr>
          <p:nvPr/>
        </p:nvSpPr>
        <p:spPr bwMode="gray">
          <a:xfrm>
            <a:off x="639098" y="629265"/>
            <a:ext cx="4886461" cy="1622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200" b="1" dirty="0" err="1"/>
              <a:t>Состав</a:t>
            </a:r>
            <a:r>
              <a:rPr lang="en-US" sz="3200" b="1" dirty="0"/>
              <a:t> </a:t>
            </a:r>
            <a:r>
              <a:rPr lang="en-US" sz="3200" b="1" dirty="0" err="1"/>
              <a:t>жидкости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193564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Override1.xml><?xml version="1.0" encoding="utf-8"?>
<a:themeOverride xmlns:a="http://schemas.openxmlformats.org/drawingml/2006/main">
  <a:clrScheme name="Совет директоров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FFCB"/>
    </a:folHlink>
  </a:clrScheme>
</a:themeOverride>
</file>

<file path=ppt/theme/themeOverride2.xml><?xml version="1.0" encoding="utf-8"?>
<a:themeOverride xmlns:a="http://schemas.openxmlformats.org/drawingml/2006/main">
  <a:clrScheme name="Совет директоров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FFC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1276</TotalTime>
  <Words>1850</Words>
  <Application>Microsoft Office PowerPoint</Application>
  <PresentationFormat>Широкоэкранный</PresentationFormat>
  <Paragraphs>128</Paragraphs>
  <Slides>34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Century Gothic</vt:lpstr>
      <vt:lpstr>Wingdings</vt:lpstr>
      <vt:lpstr>Wingdings 3</vt:lpstr>
      <vt:lpstr>Совет директоров</vt:lpstr>
      <vt:lpstr>     </vt:lpstr>
      <vt:lpstr> Вейп, и его влияние на здоровье</vt:lpstr>
      <vt:lpstr>Презентация PowerPoint</vt:lpstr>
      <vt:lpstr>Что такое вейп?</vt:lpstr>
      <vt:lpstr>Кто такие вейперы?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Федеральные законы о вейпах</vt:lpstr>
      <vt:lpstr>Федеральные законы о вейпах</vt:lpstr>
      <vt:lpstr>Страны, где запрещён вейп</vt:lpstr>
      <vt:lpstr>Мнение студентов колледжа о вейпе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И НАУКИ РОССИЙСКОЙ ФЕДЕРАЦИИ федеральное государственное бюджетное   образовательное учреждение высшего образования «Поволжский государственный технологический университет» (ФГБОУ ВО «ПГТУ») ВЫСШИЙ  КОЛЛЕДЖ ПГТУ «Политехник»</dc:title>
  <dc:creator>LeeS</dc:creator>
  <cp:lastModifiedBy>user</cp:lastModifiedBy>
  <cp:revision>61</cp:revision>
  <dcterms:created xsi:type="dcterms:W3CDTF">2017-12-02T10:07:32Z</dcterms:created>
  <dcterms:modified xsi:type="dcterms:W3CDTF">2021-12-10T06:23:03Z</dcterms:modified>
</cp:coreProperties>
</file>