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8E91-6C97-442A-82DB-53F86FD2634E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ED7E-96FF-43FF-B4C2-44F3B11DD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8E91-6C97-442A-82DB-53F86FD2634E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ED7E-96FF-43FF-B4C2-44F3B11DD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8E91-6C97-442A-82DB-53F86FD2634E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ED7E-96FF-43FF-B4C2-44F3B11DD9D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8E91-6C97-442A-82DB-53F86FD2634E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ED7E-96FF-43FF-B4C2-44F3B11DD9D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8E91-6C97-442A-82DB-53F86FD2634E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ED7E-96FF-43FF-B4C2-44F3B11DD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8E91-6C97-442A-82DB-53F86FD2634E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ED7E-96FF-43FF-B4C2-44F3B11DD9D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8E91-6C97-442A-82DB-53F86FD2634E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ED7E-96FF-43FF-B4C2-44F3B11DD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8E91-6C97-442A-82DB-53F86FD2634E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ED7E-96FF-43FF-B4C2-44F3B11DD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8E91-6C97-442A-82DB-53F86FD2634E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ED7E-96FF-43FF-B4C2-44F3B11DD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8E91-6C97-442A-82DB-53F86FD2634E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ED7E-96FF-43FF-B4C2-44F3B11DD9D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8E91-6C97-442A-82DB-53F86FD2634E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ED7E-96FF-43FF-B4C2-44F3B11DD9D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39B8E91-6C97-442A-82DB-53F86FD2634E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735ED7E-96FF-43FF-B4C2-44F3B11DD9D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7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3.xml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slide" Target="slide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6.png"/><Relationship Id="rId4" Type="http://schemas.openxmlformats.org/officeDocument/2006/relationships/hyperlink" Target="http://www.s-resourses.ru/uploads/posts/2012-02/1329151784_folder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78010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Принципы защиты информации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4797152"/>
            <a:ext cx="2656384" cy="14732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Подготовила ученица 11 «А» класса Кадралинова А.С.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Павлодар 2014 г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596336" y="6199253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72400" y="6185631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C:\Users\Администратор\Desktop\картинки\28jp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780928"/>
            <a:ext cx="5142226" cy="309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дминистратор\Desktop\картинки\Kak-postavit-parol-na-papku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16832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2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rot="21448039">
            <a:off x="1260803" y="1789061"/>
            <a:ext cx="7300333" cy="212168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Данный принцип заключается в очистке ресурсов, содержащих конфиденциальную информацию, при их удалении или освобождении пользователем до перераспределения этих ресурсов другим пользователям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Принцип чистоты повторно используемых </a:t>
            </a:r>
            <a:r>
              <a:rPr lang="ru-RU" dirty="0" smtClean="0"/>
              <a:t>ресурсов</a:t>
            </a:r>
            <a:endParaRPr lang="ru-RU" dirty="0"/>
          </a:p>
        </p:txBody>
      </p:sp>
      <p:pic>
        <p:nvPicPr>
          <p:cNvPr id="10242" name="Picture 2" descr="C:\Users\Администратор\Desktop\картинки\zpd_ope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01835"/>
            <a:ext cx="2857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дминистратор\Desktop\картинки\c4b20c3d40f220c6a85a980dd1946cdf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2F6FF"/>
              </a:clrFrom>
              <a:clrTo>
                <a:srgbClr val="E2F6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3580505"/>
            <a:ext cx="5515149" cy="321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7596336" y="6199253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2400" y="6185631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020272" y="6199253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766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rot="245338">
            <a:off x="672643" y="1977915"/>
            <a:ext cx="8159024" cy="4024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Каждый пользователь должен нести персональную ответственность за свою деятельность в системе, включая любые операции с конфиденциальной информацией и возможнее нарушения </a:t>
            </a:r>
            <a:r>
              <a:rPr lang="ru-RU" dirty="0" smtClean="0"/>
              <a:t>её </a:t>
            </a:r>
            <a:r>
              <a:rPr lang="ru-RU" dirty="0"/>
              <a:t>защиты, т.е. какие-либо случайные или умышленные действия, которые приводят или могут привести к несанкционированному ознакомлению с конфиденциальной информацией , </a:t>
            </a:r>
            <a:r>
              <a:rPr lang="ru-RU" dirty="0" smtClean="0"/>
              <a:t>её </a:t>
            </a:r>
            <a:r>
              <a:rPr lang="ru-RU" dirty="0"/>
              <a:t>искажению или уничтожению, или делают такую информацию недоступной для законных </a:t>
            </a:r>
            <a:r>
              <a:rPr lang="ru-RU" dirty="0" smtClean="0"/>
              <a:t>пользователей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Принцип персональной </a:t>
            </a:r>
            <a:r>
              <a:rPr lang="ru-RU" dirty="0" smtClean="0"/>
              <a:t>ответственности</a:t>
            </a:r>
            <a:endParaRPr lang="ru-RU" dirty="0"/>
          </a:p>
        </p:txBody>
      </p:sp>
      <p:pic>
        <p:nvPicPr>
          <p:cNvPr id="11268" name="Picture 4" descr="C:\Users\Администратор\Desktop\Безымянный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2001837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596336" y="6199253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172400" y="6185631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020272" y="6199253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9" name="Picture 5" descr="C:\Users\Администратор\Desktop\sm2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5125"/>
            <a:ext cx="1100546" cy="110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018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rot="227595">
            <a:off x="1259632" y="1916832"/>
            <a:ext cx="7408333" cy="34506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Данный принцип подразумевает, что средства защиты информации в автоматизированных системах должны точно выполнять свои функции в соответствии с перечисленными принципами и быть изолированными от пользователей, а для своего сопровождения должна включать специальный </a:t>
            </a:r>
            <a:r>
              <a:rPr lang="ru-RU" dirty="0" smtClean="0"/>
              <a:t>защищённый </a:t>
            </a:r>
            <a:r>
              <a:rPr lang="ru-RU" dirty="0"/>
              <a:t>интерфейс для средств контроля, сигнализации о попытках нарушения защиты информации и воздействия на процессы в системе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Принцип целостности средств </a:t>
            </a:r>
            <a:r>
              <a:rPr lang="ru-RU" dirty="0" smtClean="0"/>
              <a:t>защиты</a:t>
            </a:r>
            <a:endParaRPr lang="ru-RU" dirty="0"/>
          </a:p>
        </p:txBody>
      </p:sp>
      <p:pic>
        <p:nvPicPr>
          <p:cNvPr id="12290" name="Picture 2" descr="C:\Users\Администратор\Desktop\картинки\LWFiNjEtY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114" y="836712"/>
            <a:ext cx="1247916" cy="1247916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Администратор\Desktop\картинки\83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2" y="5033218"/>
            <a:ext cx="2449715" cy="16288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Администратор\Desktop\картинки\1347618727_protect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191383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7596336" y="6199253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172400" y="6185631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020272" y="6199253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4" name="Picture 6" descr="C:\Users\Администратор\Desktop\картинки\google-data-privacy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C1C5C4"/>
              </a:clrFrom>
              <a:clrTo>
                <a:srgbClr val="C1C5C4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88" b="95266" l="6889" r="94222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190" y="4929466"/>
            <a:ext cx="2368877" cy="177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28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 tmFilter="0, 0; .2, .5; .8, .5; 1, 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75" autoRev="1" fill="hold"/>
                                        <p:tgtEl>
                                          <p:spTgt spid="122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Desktop\картинки\1384274988_security_comput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96952"/>
            <a:ext cx="3606077" cy="258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860" y="2029469"/>
            <a:ext cx="8136904" cy="446449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криптографическая </a:t>
            </a:r>
            <a:r>
              <a:rPr lang="ru-RU" dirty="0"/>
              <a:t>защита различной степени конфиденциальности при передаче информации; </a:t>
            </a:r>
          </a:p>
          <a:p>
            <a:pPr lvl="0"/>
            <a:r>
              <a:rPr lang="ru-RU" dirty="0" smtClean="0"/>
              <a:t>управление </a:t>
            </a:r>
            <a:r>
              <a:rPr lang="ru-RU" dirty="0"/>
              <a:t>информационными потоками, как в локальной сети, так и при передаче каналами связи на различные расстояния;  </a:t>
            </a:r>
          </a:p>
          <a:p>
            <a:pPr lvl="0"/>
            <a:r>
              <a:rPr lang="ru-RU" dirty="0" smtClean="0"/>
              <a:t>применение </a:t>
            </a:r>
            <a:r>
              <a:rPr lang="ru-RU" dirty="0"/>
              <a:t>механизмов </a:t>
            </a:r>
            <a:r>
              <a:rPr lang="ru-RU" dirty="0" smtClean="0"/>
              <a:t>учёта </a:t>
            </a:r>
            <a:r>
              <a:rPr lang="ru-RU" dirty="0"/>
              <a:t>попыток доступа извне, событий в информационной системе и печатаемых документов;  </a:t>
            </a:r>
          </a:p>
          <a:p>
            <a:pPr lvl="0"/>
            <a:r>
              <a:rPr lang="ru-RU" dirty="0" smtClean="0"/>
              <a:t>обеспечение </a:t>
            </a:r>
            <a:r>
              <a:rPr lang="ru-RU" dirty="0"/>
              <a:t>целостности программного обеспечения и информации; </a:t>
            </a:r>
          </a:p>
          <a:p>
            <a:pPr lvl="0"/>
            <a:r>
              <a:rPr lang="ru-RU" dirty="0" smtClean="0"/>
              <a:t>внедрение </a:t>
            </a:r>
            <a:r>
              <a:rPr lang="ru-RU" dirty="0"/>
              <a:t>средств восстановления современной защиты информации; </a:t>
            </a:r>
          </a:p>
          <a:p>
            <a:pPr lvl="0"/>
            <a:r>
              <a:rPr lang="ru-RU" dirty="0" smtClean="0"/>
              <a:t>осуществление </a:t>
            </a:r>
            <a:r>
              <a:rPr lang="ru-RU" dirty="0"/>
              <a:t>физической охраны и </a:t>
            </a:r>
            <a:r>
              <a:rPr lang="ru-RU" dirty="0" smtClean="0"/>
              <a:t>учёта </a:t>
            </a:r>
            <a:r>
              <a:rPr lang="ru-RU" dirty="0"/>
              <a:t>техники и магнитных носителей; </a:t>
            </a:r>
          </a:p>
          <a:p>
            <a:pPr lvl="0"/>
            <a:r>
              <a:rPr lang="ru-RU" dirty="0" smtClean="0"/>
              <a:t>создание </a:t>
            </a:r>
            <a:r>
              <a:rPr lang="ru-RU" dirty="0"/>
              <a:t>специальных служб информационной безопасности.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методы защиты информации</a:t>
            </a:r>
            <a:endParaRPr lang="ru-RU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596336" y="6199253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72400" y="6185631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020272" y="6199253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80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391339">
            <a:off x="667454" y="2297595"/>
            <a:ext cx="8054232" cy="1443053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</a:rPr>
              <a:t>Благодарю за внимание!</a:t>
            </a:r>
            <a:endParaRPr lang="ru-RU" sz="5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338" name="Picture 2" descr="C:\Users\Администратор\Desktop\sm33.gif"/>
          <p:cNvPicPr>
            <a:picLocks noChangeAspect="1" noChangeArrowheads="1" noCrop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6"/>
            <a:ext cx="1611907" cy="161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Администратор\Desktop\272335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7389"/>
            <a:ext cx="2464097" cy="246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8150945" y="6199253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574881" y="6199253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65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56219"/>
            <a:ext cx="5559693" cy="47030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Практически любой пользователь персонального компьютера сталкивается с проблемой потери информации. </a:t>
            </a:r>
            <a:r>
              <a:rPr lang="ru-RU" dirty="0"/>
              <a:t>Угрозу для информации могут представлять вредоносные компьютерные программы (</a:t>
            </a:r>
            <a:r>
              <a:rPr lang="ru-RU" dirty="0" smtClean="0"/>
              <a:t>вирусы), </a:t>
            </a:r>
            <a:r>
              <a:rPr lang="ru-RU" dirty="0"/>
              <a:t>сбои в </a:t>
            </a:r>
            <a:r>
              <a:rPr lang="ru-RU" dirty="0" smtClean="0"/>
              <a:t>работе программного </a:t>
            </a:r>
            <a:r>
              <a:rPr lang="ru-RU" dirty="0"/>
              <a:t>обеспечения, </a:t>
            </a:r>
            <a:r>
              <a:rPr lang="ru-RU" dirty="0" smtClean="0"/>
              <a:t>ошибки </a:t>
            </a:r>
            <a:r>
              <a:rPr lang="ru-RU" dirty="0"/>
              <a:t>самого пользователя, перебои с электроэнергией и т.п. факторы</a:t>
            </a:r>
            <a:r>
              <a:rPr lang="ru-RU" dirty="0" smtClean="0"/>
              <a:t>. Поэтому необходимо знать принципы систем защиты информации.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1910" y="332656"/>
            <a:ext cx="8229600" cy="1252728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596336" y="6199253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72400" y="6185631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020272" y="6199253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Администратор\Desktop\картинки\images (2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31" y="332656"/>
            <a:ext cx="1868017" cy="141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Часто используемые методы и средства защиты информации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053"/>
            <a:ext cx="1651248" cy="157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Организация защиты информации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1728192" cy="1661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8" name="Picture 4" descr="C:\Users\Администратор\Desktop\картинки\computer_help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66" y="2166057"/>
            <a:ext cx="3095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79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0051" y="1844824"/>
            <a:ext cx="7408333" cy="41764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hlinkClick r:id="" action="ppaction://hlinkshowjump?jump=nextslide"/>
              </a:rPr>
              <a:t>1 Информация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2" action="ppaction://hlinksldjump"/>
              </a:rPr>
              <a:t>2 Цели защиты информации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3" action="ppaction://hlinksldjump"/>
              </a:rPr>
              <a:t>3 Принципы защиты информации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4" action="ppaction://hlinksldjump"/>
              </a:rPr>
              <a:t>3.1 Принцип обоснованности доступа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5" action="ppaction://hlinksldjump"/>
              </a:rPr>
              <a:t>3.2 Принцип достаточной глубины контроля доступа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6" action="ppaction://hlinksldjump"/>
              </a:rPr>
              <a:t>3.3 Принцип разграничения потоков информации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7" action="ppaction://hlinksldjump"/>
              </a:rPr>
              <a:t>3.4 Принцип чистоты повторно используемых ресурсов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8" action="ppaction://hlinksldjump"/>
              </a:rPr>
              <a:t>3.5 Принцип персональной ответственности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9" action="ppaction://hlinksldjump"/>
              </a:rPr>
              <a:t>3.6 Принцип целостности средств защиты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10" action="ppaction://hlinksldjump"/>
              </a:rPr>
              <a:t>4  </a:t>
            </a:r>
            <a:r>
              <a:rPr lang="ru-RU" dirty="0">
                <a:hlinkClick r:id="rId10" action="ppaction://hlinksldjump"/>
              </a:rPr>
              <a:t>Основные методы защиты информации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7" name="Управляющая кнопка: домой 6">
            <a:hlinkClick r:id="rId11" action="ppaction://hlinksldjump" highlightClick="1"/>
          </p:cNvPr>
          <p:cNvSpPr/>
          <p:nvPr/>
        </p:nvSpPr>
        <p:spPr>
          <a:xfrm>
            <a:off x="7596336" y="6199253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172400" y="6185631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020272" y="6199253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Администратор\Desktop\картинки\Ljhhfu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110" y="692696"/>
            <a:ext cx="3238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602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Администратор\Desktop\картинки\img1957851_Informats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289" y="439044"/>
            <a:ext cx="1791159" cy="126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дминистратор\Desktop\картинки\webstore-consume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2741554" cy="187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Desktop\картинки\1362936095_advanced-network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6558810" cy="491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</a:t>
            </a:r>
            <a:endParaRPr lang="ru-RU" dirty="0"/>
          </a:p>
        </p:txBody>
      </p:sp>
      <p:sp>
        <p:nvSpPr>
          <p:cNvPr id="6" name="Объект 1"/>
          <p:cNvSpPr>
            <a:spLocks noGrp="1"/>
          </p:cNvSpPr>
          <p:nvPr>
            <p:ph idx="1"/>
          </p:nvPr>
        </p:nvSpPr>
        <p:spPr>
          <a:xfrm rot="634628">
            <a:off x="3662385" y="2079796"/>
            <a:ext cx="5367761" cy="195461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Информация – это любые сведения, принимаемые и передаваемые, сохраняемые различными источниками.</a:t>
            </a:r>
            <a:endParaRPr lang="ru-RU" dirty="0"/>
          </a:p>
        </p:txBody>
      </p:sp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7596336" y="6199253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172400" y="6185631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020272" y="6199253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 descr="C:\Users\Администратор\Desktop\картинки\img1957955_Informatsiya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10" y="3789040"/>
            <a:ext cx="2136651" cy="213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39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Цели защиты </a:t>
            </a:r>
            <a:r>
              <a:rPr lang="ru-RU" dirty="0" smtClean="0"/>
              <a:t>информации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80324" y="1760276"/>
            <a:ext cx="7408333" cy="44253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1. Соблюдение </a:t>
            </a:r>
            <a:r>
              <a:rPr lang="ru-RU" dirty="0"/>
              <a:t>конфиденциальности информации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/>
              <a:t>Предотвращение несанкционированного доступа к информации и (или) передачи </a:t>
            </a:r>
            <a:r>
              <a:rPr lang="ru-RU" dirty="0" smtClean="0"/>
              <a:t>её </a:t>
            </a:r>
            <a:r>
              <a:rPr lang="ru-RU" dirty="0"/>
              <a:t>лицам, не имеющим права на доступ к такой </a:t>
            </a:r>
            <a:r>
              <a:rPr lang="ru-RU" dirty="0" smtClean="0"/>
              <a:t>информации</a:t>
            </a:r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/>
              <a:t>Предотвращение несанкционированных действий по уничтожению, модификации, копированию, блокированию и предоставлению информации, а также иных неправомерных действий в отношении такой </a:t>
            </a:r>
            <a:r>
              <a:rPr lang="ru-RU" dirty="0" smtClean="0"/>
              <a:t>информации</a:t>
            </a:r>
          </a:p>
          <a:p>
            <a:pPr marL="0" indent="0">
              <a:buNone/>
            </a:pPr>
            <a:r>
              <a:rPr lang="ru-RU" dirty="0" smtClean="0"/>
              <a:t>4. </a:t>
            </a:r>
            <a:r>
              <a:rPr lang="ru-RU" dirty="0"/>
              <a:t>Недопущение воздействия на технические средства обработки информации, в результате которого нарушается их функционирование</a:t>
            </a:r>
            <a:endParaRPr lang="ru-RU" dirty="0"/>
          </a:p>
        </p:txBody>
      </p:sp>
      <p:pic>
        <p:nvPicPr>
          <p:cNvPr id="2049" name="Picture 1" descr="C:\Users\Администратор\Desktop\картинки\image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663" y="1051878"/>
            <a:ext cx="1449522" cy="132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596336" y="6199253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72400" y="6185631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020272" y="6199253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908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картинки\info_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54" y="4067200"/>
            <a:ext cx="3036653" cy="225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rot="230717">
            <a:off x="3456962" y="1714705"/>
            <a:ext cx="5356117" cy="255373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/>
              <a:t>При создании </a:t>
            </a:r>
            <a:r>
              <a:rPr lang="ru-RU" dirty="0" smtClean="0"/>
              <a:t>программно-аппаратных систем защиты информации </a:t>
            </a:r>
            <a:r>
              <a:rPr lang="ru-RU" dirty="0"/>
              <a:t>разработчики руководствуются основными принципами, установленными действующими государственными законами и нормативными документами по информационной </a:t>
            </a:r>
            <a:r>
              <a:rPr lang="ru-RU" dirty="0" smtClean="0"/>
              <a:t>безопасности.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защиты информации</a:t>
            </a:r>
            <a:endParaRPr lang="ru-RU" dirty="0"/>
          </a:p>
        </p:txBody>
      </p:sp>
      <p:pic>
        <p:nvPicPr>
          <p:cNvPr id="4" name="Рисунок 3" descr="Организация защиты информаци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" y="1628800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Организация защиты информации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5627">
            <a:off x="1216936" y="3753378"/>
            <a:ext cx="3101330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Управляющая кнопка: домой 5">
            <a:hlinkClick r:id="rId6" action="ppaction://hlinksldjump" highlightClick="1"/>
          </p:cNvPr>
          <p:cNvSpPr/>
          <p:nvPr/>
        </p:nvSpPr>
        <p:spPr>
          <a:xfrm>
            <a:off x="7596336" y="6199253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2400" y="6185631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020272" y="6199253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85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516357" cy="3921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Данный принцип заключается в обязательном выполнении 2-х основных </a:t>
            </a:r>
            <a:r>
              <a:rPr lang="ru-RU" dirty="0" smtClean="0"/>
              <a:t>условий:</a:t>
            </a:r>
          </a:p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пользователь </a:t>
            </a:r>
            <a:r>
              <a:rPr lang="ru-RU" dirty="0"/>
              <a:t>должен иметь достаточную "форму допуска" для доступа к информации данного уровня конфиденциальности - грифа </a:t>
            </a:r>
            <a:r>
              <a:rPr lang="ru-RU" dirty="0" smtClean="0"/>
              <a:t>секретности;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lvl="0"/>
            <a:r>
              <a:rPr lang="ru-RU" dirty="0" smtClean="0"/>
              <a:t>пользователю </a:t>
            </a:r>
            <a:r>
              <a:rPr lang="ru-RU" dirty="0"/>
              <a:t>необходим доступ к данной информации для выполнения его производственных </a:t>
            </a:r>
            <a:r>
              <a:rPr lang="ru-RU" dirty="0" smtClean="0"/>
              <a:t>функций.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Принцип обоснованности </a:t>
            </a:r>
            <a:r>
              <a:rPr lang="ru-RU" dirty="0" smtClean="0"/>
              <a:t>доступа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596336" y="6199253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72400" y="6185631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020272" y="6199253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Администратор\Desktop\картинки\images (1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196911"/>
            <a:ext cx="2284162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43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132856"/>
            <a:ext cx="7444349" cy="269774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Средства защиты информации должны включать механизмы контроля доступа ко всем видам информационных и программных ресурсов автоматизированных систем, которые в соответствии с принципом обоснованности доступа следует разделять между пользователями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Принцип достаточной глубины контроля </a:t>
            </a:r>
            <a:r>
              <a:rPr lang="ru-RU" dirty="0" smtClean="0"/>
              <a:t>доступа</a:t>
            </a:r>
            <a:endParaRPr lang="ru-RU" dirty="0"/>
          </a:p>
        </p:txBody>
      </p:sp>
      <p:pic>
        <p:nvPicPr>
          <p:cNvPr id="8194" name="Picture 2" descr="C:\Users\Администратор\Desktop\картинки\comp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Администратор\Desktop\картинки\img1957853_Istochniki_informatsii-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00505"/>
            <a:ext cx="287408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7596336" y="6199253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2400" y="6185631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020272" y="6199253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15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rot="21305544">
            <a:off x="1480435" y="1722831"/>
            <a:ext cx="7408333" cy="372802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Для предупреждения нарушения безопасности информации, которое, например, может иметь место при записи секретной информации на несекретные носители и в несекретные файлы, </a:t>
            </a:r>
            <a:r>
              <a:rPr lang="ru-RU" dirty="0" smtClean="0"/>
              <a:t>её </a:t>
            </a:r>
            <a:r>
              <a:rPr lang="ru-RU" dirty="0"/>
              <a:t>передаче программам и процессам, не предназначенным для обработки секретной информации, а также при передаче секретной информации по </a:t>
            </a:r>
            <a:r>
              <a:rPr lang="ru-RU" dirty="0" smtClean="0"/>
              <a:t>незащищённым </a:t>
            </a:r>
            <a:r>
              <a:rPr lang="ru-RU" dirty="0"/>
              <a:t>каналам и линиям связи, необходимо осуществлять соответствующее разграничение потоков информации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Принцип разграничения потоков </a:t>
            </a:r>
            <a:r>
              <a:rPr lang="ru-RU" dirty="0" smtClean="0"/>
              <a:t>информации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596336" y="6199253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72400" y="6185631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020272" y="6199253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Администратор\Desktop\картинки\zashhita-informacii-v-internete_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C8997"/>
              </a:clrFrom>
              <a:clrTo>
                <a:srgbClr val="6C89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83" y="4707078"/>
            <a:ext cx="2216934" cy="177770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563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222</TotalTime>
  <Words>495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Принципы защиты информации</vt:lpstr>
      <vt:lpstr>Актуальность</vt:lpstr>
      <vt:lpstr>Содержание</vt:lpstr>
      <vt:lpstr>Информация</vt:lpstr>
      <vt:lpstr>Цели защиты информации</vt:lpstr>
      <vt:lpstr>Принципы защиты информации</vt:lpstr>
      <vt:lpstr>Принцип обоснованности доступа</vt:lpstr>
      <vt:lpstr>Принцип достаточной глубины контроля доступа</vt:lpstr>
      <vt:lpstr>Принцип разграничения потоков информации</vt:lpstr>
      <vt:lpstr>Принцип чистоты повторно используемых ресурсов</vt:lpstr>
      <vt:lpstr>Принцип персональной ответственности</vt:lpstr>
      <vt:lpstr>Принцип целостности средств защиты</vt:lpstr>
      <vt:lpstr>Основные методы защиты информации</vt:lpstr>
      <vt:lpstr>Благодарю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DNA7 X86</cp:lastModifiedBy>
  <cp:revision>16</cp:revision>
  <dcterms:created xsi:type="dcterms:W3CDTF">2014-03-08T13:43:56Z</dcterms:created>
  <dcterms:modified xsi:type="dcterms:W3CDTF">2014-03-08T17:26:28Z</dcterms:modified>
</cp:coreProperties>
</file>