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6" r:id="rId1"/>
  </p:sldMasterIdLst>
  <p:notesMasterIdLst>
    <p:notesMasterId r:id="rId10"/>
  </p:notesMasterIdLst>
  <p:handoutMasterIdLst>
    <p:handoutMasterId r:id="rId11"/>
  </p:handoutMasterIdLst>
  <p:sldIdLst>
    <p:sldId id="498" r:id="rId2"/>
    <p:sldId id="671" r:id="rId3"/>
    <p:sldId id="672" r:id="rId4"/>
    <p:sldId id="634" r:id="rId5"/>
    <p:sldId id="573" r:id="rId6"/>
    <p:sldId id="669" r:id="rId7"/>
    <p:sldId id="643" r:id="rId8"/>
    <p:sldId id="666" r:id="rId9"/>
  </p:sldIdLst>
  <p:sldSz cx="12192000" cy="6858000"/>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4AEC55B-31BA-4836-B921-F702A7E7D830}">
          <p14:sldIdLst>
            <p14:sldId id="498"/>
            <p14:sldId id="671"/>
            <p14:sldId id="672"/>
            <p14:sldId id="634"/>
            <p14:sldId id="573"/>
            <p14:sldId id="669"/>
            <p14:sldId id="643"/>
            <p14:sldId id="666"/>
          </p14:sldIdLst>
        </p14:section>
        <p14:section name="Раздел без заголовка" id="{34D89408-1EAD-42B5-80F7-477C81DD9D45}">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ila Nurakayeva" initials="LN"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DFF1D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0485" autoAdjust="0"/>
  </p:normalViewPr>
  <p:slideViewPr>
    <p:cSldViewPr snapToGrid="0">
      <p:cViewPr>
        <p:scale>
          <a:sx n="80" d="100"/>
          <a:sy n="80" d="100"/>
        </p:scale>
        <p:origin x="-180"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DA7C3C-1200-4E87-B0F0-3C642C5D9366}"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ru-RU"/>
        </a:p>
      </dgm:t>
    </dgm:pt>
    <dgm:pt modelId="{B21769E1-6802-494C-A4E6-AA6F59580895}">
      <dgm:prSet>
        <dgm:style>
          <a:lnRef idx="2">
            <a:schemeClr val="accent2"/>
          </a:lnRef>
          <a:fillRef idx="1">
            <a:schemeClr val="lt1"/>
          </a:fillRef>
          <a:effectRef idx="0">
            <a:schemeClr val="accent2"/>
          </a:effectRef>
          <a:fontRef idx="minor">
            <a:schemeClr val="dk1"/>
          </a:fontRef>
        </dgm:style>
      </dgm:prSet>
      <dgm:spPr/>
      <dgm:t>
        <a:bodyPr/>
        <a:lstStyle/>
        <a:p>
          <a:pPr algn="just"/>
          <a:r>
            <a:rPr lang="kk-KZ" dirty="0" smtClean="0">
              <a:latin typeface="Times New Roman" panose="02020603050405020304" pitchFamily="18" charset="0"/>
              <a:cs typeface="Times New Roman" panose="02020603050405020304" pitchFamily="18" charset="0"/>
            </a:rPr>
            <a:t>Балл қою кестесі емтихан жұмыстарымен қатар құрастырылады. Барлық тексеруші мұғалімдер бірдей балл қою кестесін қолданады. Балл қою кестесін қолданарда әр диапазондағы толық балдарды ескеру қажет.  Тексеру уақытында мұғалім алдымен білім алушы эссесінің қай диапазонға сай екендігін анықтап алады. Диапазондағы балдар (мысалы, 5 диапазон: 17-20 балл) төрт критериймен берілген: мазмұны, құрылымы, тілдік құралдарды қолдануы, сауаттылығы. Егер білім алушының эссесі диапазондағы барлық 4 критерийге де толық сәйкес келсе, онда максималды балл қойылады.  Егер диапазондағы критерийлердің біреуі сәйкес келмесе, онда балл төмендетіледі</a:t>
          </a:r>
          <a:r>
            <a:rPr lang="kk-KZ" dirty="0" smtClean="0"/>
            <a:t>. </a:t>
          </a:r>
          <a:endParaRPr lang="ru-RU" dirty="0"/>
        </a:p>
      </dgm:t>
    </dgm:pt>
    <dgm:pt modelId="{FA2C251A-9013-4DDB-ADB8-58534797AC0F}" type="parTrans" cxnId="{3F76E87D-34AF-4637-9034-CC7E09E07CEB}">
      <dgm:prSet/>
      <dgm:spPr/>
      <dgm:t>
        <a:bodyPr/>
        <a:lstStyle/>
        <a:p>
          <a:endParaRPr lang="ru-RU"/>
        </a:p>
      </dgm:t>
    </dgm:pt>
    <dgm:pt modelId="{24A081B2-2B92-4F43-ADE2-390D2290CE11}" type="sibTrans" cxnId="{3F76E87D-34AF-4637-9034-CC7E09E07CEB}">
      <dgm:prSet/>
      <dgm:spPr/>
      <dgm:t>
        <a:bodyPr/>
        <a:lstStyle/>
        <a:p>
          <a:endParaRPr lang="ru-RU"/>
        </a:p>
      </dgm:t>
    </dgm:pt>
    <dgm:pt modelId="{BDE51AB0-15AC-4298-93ED-1508361CB768}" type="pres">
      <dgm:prSet presAssocID="{31DA7C3C-1200-4E87-B0F0-3C642C5D9366}" presName="Name0" presStyleCnt="0">
        <dgm:presLayoutVars>
          <dgm:dir/>
          <dgm:resizeHandles val="exact"/>
        </dgm:presLayoutVars>
      </dgm:prSet>
      <dgm:spPr/>
      <dgm:t>
        <a:bodyPr/>
        <a:lstStyle/>
        <a:p>
          <a:endParaRPr lang="ru-RU"/>
        </a:p>
      </dgm:t>
    </dgm:pt>
    <dgm:pt modelId="{F9502ADE-2DB0-4AF7-97F7-006C39DB21FB}" type="pres">
      <dgm:prSet presAssocID="{B21769E1-6802-494C-A4E6-AA6F59580895}" presName="node" presStyleLbl="node1" presStyleIdx="0" presStyleCnt="1">
        <dgm:presLayoutVars>
          <dgm:bulletEnabled val="1"/>
        </dgm:presLayoutVars>
      </dgm:prSet>
      <dgm:spPr/>
      <dgm:t>
        <a:bodyPr/>
        <a:lstStyle/>
        <a:p>
          <a:endParaRPr lang="ru-RU"/>
        </a:p>
      </dgm:t>
    </dgm:pt>
  </dgm:ptLst>
  <dgm:cxnLst>
    <dgm:cxn modelId="{3F76E87D-34AF-4637-9034-CC7E09E07CEB}" srcId="{31DA7C3C-1200-4E87-B0F0-3C642C5D9366}" destId="{B21769E1-6802-494C-A4E6-AA6F59580895}" srcOrd="0" destOrd="0" parTransId="{FA2C251A-9013-4DDB-ADB8-58534797AC0F}" sibTransId="{24A081B2-2B92-4F43-ADE2-390D2290CE11}"/>
    <dgm:cxn modelId="{6DE1A1B9-BD88-4434-A6B5-581FF125A555}" type="presOf" srcId="{31DA7C3C-1200-4E87-B0F0-3C642C5D9366}" destId="{BDE51AB0-15AC-4298-93ED-1508361CB768}" srcOrd="0" destOrd="0" presId="urn:microsoft.com/office/officeart/2005/8/layout/process1"/>
    <dgm:cxn modelId="{5A71EDDA-9407-435B-A95B-FFD68B0ADB03}" type="presOf" srcId="{B21769E1-6802-494C-A4E6-AA6F59580895}" destId="{F9502ADE-2DB0-4AF7-97F7-006C39DB21FB}" srcOrd="0" destOrd="0" presId="urn:microsoft.com/office/officeart/2005/8/layout/process1"/>
    <dgm:cxn modelId="{E21CFD16-2AA0-47DC-8EB1-501CD537B611}" type="presParOf" srcId="{BDE51AB0-15AC-4298-93ED-1508361CB768}" destId="{F9502ADE-2DB0-4AF7-97F7-006C39DB21FB}"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02ADE-2DB0-4AF7-97F7-006C39DB21FB}">
      <dsp:nvSpPr>
        <dsp:cNvPr id="0" name=""/>
        <dsp:cNvSpPr/>
      </dsp:nvSpPr>
      <dsp:spPr>
        <a:xfrm>
          <a:off x="5587" y="0"/>
          <a:ext cx="11432192" cy="5756553"/>
        </a:xfrm>
        <a:prstGeom prst="roundRect">
          <a:avLst>
            <a:gd name="adj" fmla="val 10000"/>
          </a:avLst>
        </a:prstGeom>
        <a:solidFill>
          <a:schemeClr val="lt1"/>
        </a:solidFill>
        <a:ln w="22225" cap="rnd"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kk-KZ" sz="3200" kern="1200" dirty="0" smtClean="0">
              <a:latin typeface="Times New Roman" panose="02020603050405020304" pitchFamily="18" charset="0"/>
              <a:cs typeface="Times New Roman" panose="02020603050405020304" pitchFamily="18" charset="0"/>
            </a:rPr>
            <a:t>Балл қою кестесі емтихан жұмыстарымен қатар құрастырылады. Барлық тексеруші мұғалімдер бірдей балл қою кестесін қолданады. Балл қою кестесін қолданарда әр диапазондағы толық балдарды ескеру қажет.  Тексеру уақытында мұғалім алдымен білім алушы эссесінің қай диапазонға сай екендігін анықтап алады. Диапазондағы балдар (мысалы, 5 диапазон: 17-20 балл) төрт критериймен берілген: мазмұны, құрылымы, тілдік құралдарды қолдануы, сауаттылығы. Егер білім алушының эссесі диапазондағы барлық 4 критерийге де толық сәйкес келсе, онда максималды балл қойылады.  Егер диапазондағы критерийлердің біреуі сәйкес келмесе, онда балл төмендетіледі</a:t>
          </a:r>
          <a:r>
            <a:rPr lang="kk-KZ" sz="3200" kern="1200" dirty="0" smtClean="0"/>
            <a:t>. </a:t>
          </a:r>
          <a:endParaRPr lang="ru-RU" sz="3200" kern="1200" dirty="0"/>
        </a:p>
      </dsp:txBody>
      <dsp:txXfrm>
        <a:off x="174191" y="168604"/>
        <a:ext cx="11094984" cy="541934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4276255" cy="33705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587733" y="1"/>
            <a:ext cx="4276254" cy="337059"/>
          </a:xfrm>
          <a:prstGeom prst="rect">
            <a:avLst/>
          </a:prstGeom>
        </p:spPr>
        <p:txBody>
          <a:bodyPr vert="horz" lIns="91440" tIns="45720" rIns="91440" bIns="45720" rtlCol="0"/>
          <a:lstStyle>
            <a:lvl1pPr algn="r">
              <a:defRPr sz="1200"/>
            </a:lvl1pPr>
          </a:lstStyle>
          <a:p>
            <a:fld id="{290BA23B-8E36-4861-A591-74FA01FBCEED}" type="datetimeFigureOut">
              <a:rPr lang="ru-RU" smtClean="0"/>
              <a:t>20.09.2016</a:t>
            </a:fld>
            <a:endParaRPr lang="ru-RU"/>
          </a:p>
        </p:txBody>
      </p:sp>
      <p:sp>
        <p:nvSpPr>
          <p:cNvPr id="4" name="Нижний колонтитул 3"/>
          <p:cNvSpPr>
            <a:spLocks noGrp="1"/>
          </p:cNvSpPr>
          <p:nvPr>
            <p:ph type="ftr" sz="quarter" idx="2"/>
          </p:nvPr>
        </p:nvSpPr>
        <p:spPr>
          <a:xfrm>
            <a:off x="1" y="6397620"/>
            <a:ext cx="4276255" cy="337059"/>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587733" y="6397620"/>
            <a:ext cx="4276254" cy="337059"/>
          </a:xfrm>
          <a:prstGeom prst="rect">
            <a:avLst/>
          </a:prstGeom>
        </p:spPr>
        <p:txBody>
          <a:bodyPr vert="horz" lIns="91440" tIns="45720" rIns="91440" bIns="45720" rtlCol="0" anchor="b"/>
          <a:lstStyle>
            <a:lvl1pPr algn="r">
              <a:defRPr sz="1200"/>
            </a:lvl1pPr>
          </a:lstStyle>
          <a:p>
            <a:fld id="{D4ED0F46-D01D-4068-B70F-DF327DD7C54C}" type="slidenum">
              <a:rPr lang="ru-RU" smtClean="0"/>
              <a:t>‹#›</a:t>
            </a:fld>
            <a:endParaRPr lang="ru-RU"/>
          </a:p>
        </p:txBody>
      </p:sp>
    </p:spTree>
    <p:extLst>
      <p:ext uri="{BB962C8B-B14F-4D97-AF65-F5344CB8AC3E}">
        <p14:creationId xmlns:p14="http://schemas.microsoft.com/office/powerpoint/2010/main" val="142262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4275403" cy="33795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588627" y="0"/>
            <a:ext cx="4275403" cy="337958"/>
          </a:xfrm>
          <a:prstGeom prst="rect">
            <a:avLst/>
          </a:prstGeom>
        </p:spPr>
        <p:txBody>
          <a:bodyPr vert="horz" lIns="91440" tIns="45720" rIns="91440" bIns="45720" rtlCol="0"/>
          <a:lstStyle>
            <a:lvl1pPr algn="r">
              <a:defRPr sz="1200"/>
            </a:lvl1pPr>
          </a:lstStyle>
          <a:p>
            <a:fld id="{097A7727-4F4F-414D-90CB-3CCE2F1561A9}" type="datetimeFigureOut">
              <a:rPr lang="ru-RU" smtClean="0"/>
              <a:t>20.09.2016</a:t>
            </a:fld>
            <a:endParaRPr lang="ru-RU"/>
          </a:p>
        </p:txBody>
      </p:sp>
      <p:sp>
        <p:nvSpPr>
          <p:cNvPr id="4" name="Образ слайда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6397807"/>
            <a:ext cx="4275403" cy="33795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588627" y="6397807"/>
            <a:ext cx="4275403" cy="337957"/>
          </a:xfrm>
          <a:prstGeom prst="rect">
            <a:avLst/>
          </a:prstGeom>
        </p:spPr>
        <p:txBody>
          <a:bodyPr vert="horz" lIns="91440" tIns="45720" rIns="91440" bIns="45720" rtlCol="0" anchor="b"/>
          <a:lstStyle>
            <a:lvl1pPr algn="r">
              <a:defRPr sz="1200"/>
            </a:lvl1pPr>
          </a:lstStyle>
          <a:p>
            <a:fld id="{F48E7183-D393-42CD-A0E0-47F8874785F3}" type="slidenum">
              <a:rPr lang="ru-RU" smtClean="0"/>
              <a:t>‹#›</a:t>
            </a:fld>
            <a:endParaRPr lang="ru-RU"/>
          </a:p>
        </p:txBody>
      </p:sp>
    </p:spTree>
    <p:extLst>
      <p:ext uri="{BB962C8B-B14F-4D97-AF65-F5344CB8AC3E}">
        <p14:creationId xmlns:p14="http://schemas.microsoft.com/office/powerpoint/2010/main" val="463460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5E5C8A8-9AC7-4228-9604-D392630348AB}" type="slidenum">
              <a:rPr lang="ru-RU" smtClean="0"/>
              <a:pPr/>
              <a:t>2</a:t>
            </a:fld>
            <a:endParaRPr lang="ru-RU"/>
          </a:p>
        </p:txBody>
      </p:sp>
    </p:spTree>
    <p:extLst>
      <p:ext uri="{BB962C8B-B14F-4D97-AF65-F5344CB8AC3E}">
        <p14:creationId xmlns:p14="http://schemas.microsoft.com/office/powerpoint/2010/main" val="1110773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Навыки </a:t>
            </a:r>
            <a:r>
              <a:rPr lang="ru-RU" dirty="0" smtClean="0">
                <a:solidFill>
                  <a:srgbClr val="FF0000"/>
                </a:solidFill>
              </a:rPr>
              <a:t>вставить</a:t>
            </a:r>
            <a:r>
              <a:rPr lang="ru-RU" baseline="0" dirty="0" smtClean="0">
                <a:solidFill>
                  <a:srgbClr val="FF0000"/>
                </a:solidFill>
              </a:rPr>
              <a:t> </a:t>
            </a:r>
            <a:endParaRPr lang="ru-RU" dirty="0">
              <a:solidFill>
                <a:srgbClr val="FF0000"/>
              </a:solidFill>
            </a:endParaRPr>
          </a:p>
        </p:txBody>
      </p:sp>
      <p:sp>
        <p:nvSpPr>
          <p:cNvPr id="4" name="Номер слайда 3"/>
          <p:cNvSpPr>
            <a:spLocks noGrp="1"/>
          </p:cNvSpPr>
          <p:nvPr>
            <p:ph type="sldNum" sz="quarter" idx="10"/>
          </p:nvPr>
        </p:nvSpPr>
        <p:spPr/>
        <p:txBody>
          <a:bodyPr/>
          <a:lstStyle/>
          <a:p>
            <a:fld id="{F48E7183-D393-42CD-A0E0-47F8874785F3}" type="slidenum">
              <a:rPr lang="ru-RU" smtClean="0"/>
              <a:t>3</a:t>
            </a:fld>
            <a:endParaRPr lang="ru-RU"/>
          </a:p>
        </p:txBody>
      </p:sp>
    </p:spTree>
    <p:extLst>
      <p:ext uri="{BB962C8B-B14F-4D97-AF65-F5344CB8AC3E}">
        <p14:creationId xmlns:p14="http://schemas.microsoft.com/office/powerpoint/2010/main" val="337593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8E7183-D393-42CD-A0E0-47F8874785F3}" type="slidenum">
              <a:rPr lang="ru-RU" smtClean="0"/>
              <a:t>4</a:t>
            </a:fld>
            <a:endParaRPr lang="ru-RU"/>
          </a:p>
        </p:txBody>
      </p:sp>
    </p:spTree>
    <p:extLst>
      <p:ext uri="{BB962C8B-B14F-4D97-AF65-F5344CB8AC3E}">
        <p14:creationId xmlns:p14="http://schemas.microsoft.com/office/powerpoint/2010/main" val="1929172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8E7183-D393-42CD-A0E0-47F8874785F3}" type="slidenum">
              <a:rPr lang="ru-RU" smtClean="0"/>
              <a:t>5</a:t>
            </a:fld>
            <a:endParaRPr lang="ru-RU"/>
          </a:p>
        </p:txBody>
      </p:sp>
    </p:spTree>
    <p:extLst>
      <p:ext uri="{BB962C8B-B14F-4D97-AF65-F5344CB8AC3E}">
        <p14:creationId xmlns:p14="http://schemas.microsoft.com/office/powerpoint/2010/main" val="743853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8E7183-D393-42CD-A0E0-47F8874785F3}" type="slidenum">
              <a:rPr lang="ru-RU" smtClean="0"/>
              <a:t>6</a:t>
            </a:fld>
            <a:endParaRPr lang="ru-RU"/>
          </a:p>
        </p:txBody>
      </p:sp>
    </p:spTree>
    <p:extLst>
      <p:ext uri="{BB962C8B-B14F-4D97-AF65-F5344CB8AC3E}">
        <p14:creationId xmlns:p14="http://schemas.microsoft.com/office/powerpoint/2010/main" val="385754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8E7183-D393-42CD-A0E0-47F8874785F3}" type="slidenum">
              <a:rPr lang="ru-RU" smtClean="0"/>
              <a:t>7</a:t>
            </a:fld>
            <a:endParaRPr lang="ru-RU"/>
          </a:p>
        </p:txBody>
      </p:sp>
    </p:spTree>
    <p:extLst>
      <p:ext uri="{BB962C8B-B14F-4D97-AF65-F5344CB8AC3E}">
        <p14:creationId xmlns:p14="http://schemas.microsoft.com/office/powerpoint/2010/main" val="291693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291695A-412E-4B04-BE97-F535C363630B}" type="datetime1">
              <a:rPr lang="en-US" smtClean="0"/>
              <a:t>9/20/2016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943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722A95C-6DF8-4ABD-9D7A-AFAC8F80CC45}" type="datetime1">
              <a:rPr lang="en-US" smtClean="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4569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31BF6E8-4358-44BD-8B1D-085210A4A518}" type="datetime1">
              <a:rPr lang="en-US" smtClean="0"/>
              <a:t>9/20/2016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7099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293DBD-B3D4-4F90-8ED6-E30C03314DE4}" type="datetime1">
              <a:rPr lang="en-US" smtClean="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506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B23B7AC-1501-4B5D-BF49-8EA9C71D590D}" type="datetime1">
              <a:rPr lang="en-US" smtClean="0"/>
              <a:t>9/20/2016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960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A92E2EE-4C26-4DAB-971B-69BFB6ACFE51}" type="datetime1">
              <a:rPr lang="en-US" smtClean="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927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04B1259-0167-4C6E-96DF-5F9AD9A99D2D}" type="datetime1">
              <a:rPr lang="en-US" smtClean="0"/>
              <a:t>9/20/2016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488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C8D825E-8EB0-45EE-8A0D-F53F36C8C66E}" type="datetime1">
              <a:rPr lang="en-US" smtClean="0"/>
              <a:t>9/20/2016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5223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B85FD-3DF1-4525-9D10-8EF09330A7F5}" type="datetime1">
              <a:rPr lang="en-US" smtClean="0"/>
              <a:t>9/20/2016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5006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2D5652F-E3C4-4D17-A488-5D85E033BC12}" type="datetime1">
              <a:rPr lang="en-US" smtClean="0"/>
              <a:t>9/20/2016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064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51FE01-6057-4BCC-A761-3F652BAD6148}" type="datetime1">
              <a:rPr lang="en-US" smtClean="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443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C91669F-8692-4AF2-B170-229433071011}" type="datetime1">
              <a:rPr lang="en-US" smtClean="0"/>
              <a:t>9/20/2016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79767289"/>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208467" y="3637141"/>
            <a:ext cx="9637369" cy="2554545"/>
          </a:xfrm>
          <a:prstGeom prst="rect">
            <a:avLst/>
          </a:prstGeom>
          <a:noFill/>
        </p:spPr>
        <p:txBody>
          <a:bodyPr wrap="square" lIns="91440" tIns="45720" rIns="91440" bIns="45720">
            <a:spAutoFit/>
          </a:bodyPr>
          <a:lstStyle/>
          <a:p>
            <a:pPr algn="ctr"/>
            <a:r>
              <a:rPr lang="kk-KZ" sz="3200" b="1" dirty="0">
                <a:latin typeface="Times New Roman" panose="02020603050405020304" pitchFamily="18" charset="0"/>
                <a:cs typeface="Times New Roman" panose="02020603050405020304" pitchFamily="18" charset="0"/>
              </a:rPr>
              <a:t>2016-2017 оқу жылындағы жалпы білім беретін мектептердің 11-сынып </a:t>
            </a:r>
            <a:r>
              <a:rPr lang="kk-KZ" sz="3200" b="1" dirty="0" smtClean="0">
                <a:latin typeface="Times New Roman" panose="02020603050405020304" pitchFamily="18" charset="0"/>
                <a:cs typeface="Times New Roman" panose="02020603050405020304" pitchFamily="18" charset="0"/>
              </a:rPr>
              <a:t>білім алушыларын </a:t>
            </a:r>
            <a:r>
              <a:rPr lang="kk-KZ" sz="3200" b="1" dirty="0">
                <a:latin typeface="Times New Roman" panose="02020603050405020304" pitchFamily="18" charset="0"/>
                <a:cs typeface="Times New Roman" panose="02020603050405020304" pitchFamily="18" charset="0"/>
              </a:rPr>
              <a:t>қорытынды аттестаттауға арналған қазақ тілі пәнінен жазбаша емтихан жұмысының (эссе)</a:t>
            </a:r>
            <a:endParaRPr lang="ru-RU" sz="3200" dirty="0">
              <a:latin typeface="Times New Roman" panose="02020603050405020304" pitchFamily="18" charset="0"/>
              <a:cs typeface="Times New Roman" panose="02020603050405020304" pitchFamily="18" charset="0"/>
            </a:endParaRPr>
          </a:p>
          <a:p>
            <a:pPr algn="ctr"/>
            <a:r>
              <a:rPr lang="kk-KZ" sz="3200" b="1" dirty="0" smtClean="0">
                <a:latin typeface="Times New Roman" panose="02020603050405020304" pitchFamily="18" charset="0"/>
                <a:cs typeface="Times New Roman" panose="02020603050405020304" pitchFamily="18" charset="0"/>
              </a:rPr>
              <a:t>құрылымы</a:t>
            </a:r>
            <a:endParaRPr lang="ru-RU" sz="3200" b="1" dirty="0" smtClean="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1028" name="AutoShape 4" descr="http://jandos.weebly.com/uploads/2/5/7/4/25745761/9929094_orig.jpg"/>
          <p:cNvSpPr>
            <a:spLocks noChangeAspect="1" noChangeArrowheads="1"/>
          </p:cNvSpPr>
          <p:nvPr/>
        </p:nvSpPr>
        <p:spPr bwMode="auto">
          <a:xfrm>
            <a:off x="155575" y="-982663"/>
            <a:ext cx="1905000" cy="20478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 name="Номер слайда 3"/>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8"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1670" y="682244"/>
            <a:ext cx="1694008" cy="1174383"/>
          </a:xfrm>
          <a:prstGeom prst="rect">
            <a:avLst/>
          </a:prstGeom>
          <a:noFill/>
          <a:ln w="9525" algn="in">
            <a:noFill/>
            <a:miter lim="800000"/>
            <a:headEnd/>
            <a:tailEnd/>
          </a:ln>
          <a:effectLst/>
        </p:spPr>
      </p:pic>
      <p:sp>
        <p:nvSpPr>
          <p:cNvPr id="9" name="Прямоугольник 8"/>
          <p:cNvSpPr/>
          <p:nvPr/>
        </p:nvSpPr>
        <p:spPr>
          <a:xfrm>
            <a:off x="3092787" y="945116"/>
            <a:ext cx="6096000" cy="461665"/>
          </a:xfrm>
          <a:prstGeom prst="rect">
            <a:avLst/>
          </a:prstGeom>
        </p:spPr>
        <p:txBody>
          <a:bodyPr>
            <a:spAutoFit/>
          </a:bodyPr>
          <a:lstStyle/>
          <a:p>
            <a:pPr algn="ct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«Назарбаев </a:t>
            </a:r>
            <a:r>
              <a:rPr lang="ru-RU" sz="2400" dirty="0" err="1" smtClean="0">
                <a:latin typeface="Times New Roman" panose="02020603050405020304" pitchFamily="18" charset="0"/>
                <a:cs typeface="Times New Roman" panose="02020603050405020304" pitchFamily="18" charset="0"/>
              </a:rPr>
              <a:t>Зияткерлік</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мектептері</a:t>
            </a:r>
            <a:r>
              <a:rPr lang="ru-RU" sz="2400" dirty="0" smtClean="0">
                <a:latin typeface="Times New Roman" panose="02020603050405020304" pitchFamily="18" charset="0"/>
                <a:cs typeface="Times New Roman" panose="02020603050405020304" pitchFamily="18" charset="0"/>
              </a:rPr>
              <a:t>» ДББҰ</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3674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6EA5D864-977E-4724-A2FC-3F2C1871B3D9}" type="slidenum">
              <a:rPr lang="ru-RU" smtClean="0">
                <a:solidFill>
                  <a:srgbClr val="D1282E"/>
                </a:solidFill>
              </a:rPr>
              <a:pPr/>
              <a:t>2</a:t>
            </a:fld>
            <a:endParaRPr lang="ru-RU">
              <a:solidFill>
                <a:srgbClr val="D1282E"/>
              </a:solidFill>
            </a:endParaRPr>
          </a:p>
        </p:txBody>
      </p:sp>
      <p:sp>
        <p:nvSpPr>
          <p:cNvPr id="2" name="Заголовок 1"/>
          <p:cNvSpPr>
            <a:spLocks noGrp="1"/>
          </p:cNvSpPr>
          <p:nvPr>
            <p:ph type="title" idx="4294967295"/>
          </p:nvPr>
        </p:nvSpPr>
        <p:spPr>
          <a:xfrm>
            <a:off x="0" y="516047"/>
            <a:ext cx="11936413" cy="523765"/>
          </a:xfrm>
        </p:spPr>
        <p:txBody>
          <a:bodyPr>
            <a:noAutofit/>
          </a:bodyPr>
          <a:lstStyle/>
          <a:p>
            <a:pPr algn="ctr"/>
            <a:r>
              <a:rPr lang="ru-RU" sz="2000" b="1" dirty="0" smtClean="0">
                <a:latin typeface="Times New Roman" panose="02020603050405020304" pitchFamily="18" charset="0"/>
                <a:cs typeface="Times New Roman" panose="02020603050405020304" pitchFamily="18" charset="0"/>
              </a:rPr>
              <a:t>ВИДЫ  ВНЕШНЕГО СУММАТИВНОГО ОЦЕНИВАНИЯ  В  2015-2016  УЧЕБНОМ  ГОДУ</a:t>
            </a:r>
            <a:endParaRPr lang="ru-RU" sz="20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485218" y="0"/>
            <a:ext cx="5193666" cy="369332"/>
          </a:xfrm>
          <a:prstGeom prst="rect">
            <a:avLst/>
          </a:prstGeom>
        </p:spPr>
        <p:txBody>
          <a:bodyPr wrap="none">
            <a:spAutoFit/>
          </a:bodyPr>
          <a:lstStyle/>
          <a:p>
            <a:r>
              <a:rPr lang="ru-RU" b="1" dirty="0" smtClean="0">
                <a:latin typeface="Times New Roman" panose="02020603050405020304" pitchFamily="18" charset="0"/>
                <a:cs typeface="Times New Roman" panose="02020603050405020304" pitchFamily="18" charset="0"/>
              </a:rPr>
              <a:t>ҚОРЫТЫНДЫ АТТЕСТАТТАУ ЕМТИХАНЫ  </a:t>
            </a:r>
            <a:endParaRPr lang="ru-RU"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27512" y="1128156"/>
            <a:ext cx="11210306" cy="5570756"/>
          </a:xfrm>
          <a:prstGeom prst="rect">
            <a:avLst/>
          </a:prstGeom>
          <a:noFill/>
        </p:spPr>
        <p:txBody>
          <a:bodyPr wrap="square" rtlCol="0">
            <a:spAutoFit/>
          </a:bodyPr>
          <a:lstStyle/>
          <a:p>
            <a:pPr lvl="0"/>
            <a:r>
              <a:rPr lang="kk-KZ" sz="2000" b="1" dirty="0">
                <a:latin typeface="Times New Roman" panose="02020603050405020304" pitchFamily="18" charset="0"/>
                <a:cs typeface="Times New Roman" panose="02020603050405020304" pitchFamily="18" charset="0"/>
              </a:rPr>
              <a:t>Бағалау мақсаты</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Мақсаты </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білім</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алушылар</a:t>
            </a:r>
            <a:r>
              <a:rPr lang="kk-KZ" sz="2000" dirty="0" smtClean="0">
                <a:latin typeface="Times New Roman" panose="02020603050405020304" pitchFamily="18" charset="0"/>
                <a:cs typeface="Times New Roman" panose="02020603050405020304" pitchFamily="18" charset="0"/>
              </a:rPr>
              <a:t>дың </a:t>
            </a:r>
            <a:r>
              <a:rPr lang="kk-KZ" sz="2000" dirty="0">
                <a:latin typeface="Times New Roman" panose="02020603050405020304" pitchFamily="18" charset="0"/>
                <a:cs typeface="Times New Roman" panose="02020603050405020304" pitchFamily="18" charset="0"/>
              </a:rPr>
              <a:t>оқу үдерісінде алған білімі мен білігін анықтау</a:t>
            </a:r>
            <a:r>
              <a:rPr lang="kk-KZ" sz="2000" dirty="0" smtClean="0">
                <a:latin typeface="Times New Roman" panose="02020603050405020304" pitchFamily="18" charset="0"/>
                <a:cs typeface="Times New Roman" panose="02020603050405020304" pitchFamily="18" charset="0"/>
              </a:rPr>
              <a:t>.</a:t>
            </a:r>
          </a:p>
          <a:p>
            <a:endParaRPr lang="kk-KZ" sz="2000" dirty="0">
              <a:latin typeface="Times New Roman" panose="02020603050405020304" pitchFamily="18" charset="0"/>
              <a:cs typeface="Times New Roman" panose="02020603050405020304" pitchFamily="18" charset="0"/>
            </a:endParaRPr>
          </a:p>
          <a:p>
            <a:pPr lvl="0"/>
            <a:r>
              <a:rPr lang="kk-KZ" sz="2000" b="1" dirty="0">
                <a:latin typeface="Times New Roman" panose="02020603050405020304" pitchFamily="18" charset="0"/>
                <a:cs typeface="Times New Roman" panose="02020603050405020304" pitchFamily="18" charset="0"/>
              </a:rPr>
              <a:t>Оқу бағдарламасымен байланысы</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11-сынып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алушыла</a:t>
            </a:r>
            <a:r>
              <a:rPr lang="kk-KZ" sz="2000" dirty="0" smtClean="0">
                <a:latin typeface="Times New Roman" panose="02020603050405020304" pitchFamily="18" charset="0"/>
                <a:cs typeface="Times New Roman" panose="02020603050405020304" pitchFamily="18" charset="0"/>
              </a:rPr>
              <a:t>рының </a:t>
            </a:r>
            <a:r>
              <a:rPr lang="kk-KZ" sz="2000" dirty="0">
                <a:latin typeface="Times New Roman" panose="02020603050405020304" pitchFamily="18" charset="0"/>
                <a:cs typeface="Times New Roman" panose="02020603050405020304" pitchFamily="18" charset="0"/>
              </a:rPr>
              <a:t>қорытынды аттестаттауы «Қазақ тілі» пәнінің оқу бағдарламасының мазмұнын бағалайды және 10,11-сыныптың </a:t>
            </a:r>
            <a:r>
              <a:rPr lang="kk-KZ" sz="2000" dirty="0" smtClean="0">
                <a:latin typeface="Times New Roman" panose="02020603050405020304" pitchFamily="18" charset="0"/>
                <a:cs typeface="Times New Roman" panose="02020603050405020304" pitchFamily="18" charset="0"/>
              </a:rPr>
              <a:t>оқу бағдарламаларындағы </a:t>
            </a:r>
            <a:r>
              <a:rPr lang="kk-KZ" sz="2000" dirty="0">
                <a:latin typeface="Times New Roman" panose="02020603050405020304" pitchFamily="18" charset="0"/>
                <a:cs typeface="Times New Roman" panose="02020603050405020304" pitchFamily="18" charset="0"/>
              </a:rPr>
              <a:t>оқу нәтижелерімен анықталады.</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Бағалау төмендегі оқу бағдарламаларының негізінде құрастырылды:</a:t>
            </a:r>
            <a:endParaRPr lang="ru-RU" sz="2000" dirty="0">
              <a:latin typeface="Times New Roman" panose="02020603050405020304" pitchFamily="18" charset="0"/>
              <a:cs typeface="Times New Roman" panose="02020603050405020304" pitchFamily="18" charset="0"/>
            </a:endParaRPr>
          </a:p>
          <a:p>
            <a:pPr lvl="0"/>
            <a:endParaRPr lang="kk-KZ" sz="20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kk-KZ" sz="2000" dirty="0" smtClean="0">
                <a:latin typeface="Times New Roman" panose="02020603050405020304" pitchFamily="18" charset="0"/>
                <a:cs typeface="Times New Roman" panose="02020603050405020304" pitchFamily="18" charset="0"/>
              </a:rPr>
              <a:t>Жалпы </a:t>
            </a:r>
            <a:r>
              <a:rPr lang="kk-KZ" sz="2000" dirty="0">
                <a:latin typeface="Times New Roman" panose="02020603050405020304" pitchFamily="18" charset="0"/>
                <a:cs typeface="Times New Roman" panose="02020603050405020304" pitchFamily="18" charset="0"/>
              </a:rPr>
              <a:t>орта білім беру деңгейінің қоғамдық-гуманитарлық бағыттағы </a:t>
            </a:r>
            <a:r>
              <a:rPr lang="kk-KZ" sz="2000" dirty="0" smtClean="0">
                <a:latin typeface="Times New Roman" panose="02020603050405020304" pitchFamily="18" charset="0"/>
                <a:cs typeface="Times New Roman" panose="02020603050405020304" pitchFamily="18" charset="0"/>
              </a:rPr>
              <a:t>10,11-сыныптары </a:t>
            </a:r>
            <a:r>
              <a:rPr lang="kk-KZ" sz="2000" dirty="0">
                <a:latin typeface="Times New Roman" panose="02020603050405020304" pitchFamily="18" charset="0"/>
                <a:cs typeface="Times New Roman" panose="02020603050405020304" pitchFamily="18" charset="0"/>
              </a:rPr>
              <a:t>үшін «Қазақ тілі» пәнінің оқу бағдарламасы (Қазақстан Республикасы Білім және ғылым министрінің 2015 жылғы «18» маусымдағы № 393 бұйрығымен бекітілген).</a:t>
            </a:r>
            <a:endParaRPr lang="ru-RU"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endParaRPr lang="kk-KZ" sz="20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kk-KZ" sz="2000" dirty="0" smtClean="0">
                <a:latin typeface="Times New Roman" panose="02020603050405020304" pitchFamily="18" charset="0"/>
                <a:cs typeface="Times New Roman" panose="02020603050405020304" pitchFamily="18" charset="0"/>
              </a:rPr>
              <a:t>Жалпы </a:t>
            </a:r>
            <a:r>
              <a:rPr lang="kk-KZ" sz="2000" dirty="0">
                <a:latin typeface="Times New Roman" panose="02020603050405020304" pitchFamily="18" charset="0"/>
                <a:cs typeface="Times New Roman" panose="02020603050405020304" pitchFamily="18" charset="0"/>
              </a:rPr>
              <a:t>орта білім беру деңгейінің жаратылыстану-математикалық бағыттағы </a:t>
            </a:r>
            <a:r>
              <a:rPr lang="kk-KZ" sz="2000" dirty="0" smtClean="0">
                <a:latin typeface="Times New Roman" panose="02020603050405020304" pitchFamily="18" charset="0"/>
                <a:cs typeface="Times New Roman" panose="02020603050405020304" pitchFamily="18" charset="0"/>
              </a:rPr>
              <a:t>10,11-сыныптары </a:t>
            </a:r>
            <a:r>
              <a:rPr lang="kk-KZ" sz="2000" dirty="0">
                <a:latin typeface="Times New Roman" panose="02020603050405020304" pitchFamily="18" charset="0"/>
                <a:cs typeface="Times New Roman" panose="02020603050405020304" pitchFamily="18" charset="0"/>
              </a:rPr>
              <a:t>үшін «Қазақ тілі» пәнінің оқу бағдарламасы (Қазақстан Республикасы Білім және ғылым министрінің 2015 жылғы «18» маусымдағы № 393 бұйрығымен бекітілген).</a:t>
            </a:r>
            <a:endParaRPr lang="ru-RU" sz="2000" dirty="0">
              <a:latin typeface="Times New Roman" panose="02020603050405020304" pitchFamily="18" charset="0"/>
              <a:cs typeface="Times New Roman" panose="02020603050405020304" pitchFamily="18" charset="0"/>
            </a:endParaRPr>
          </a:p>
          <a:p>
            <a:r>
              <a:rPr lang="kk-KZ" dirty="0" smtClean="0"/>
              <a:t> </a:t>
            </a:r>
            <a:endParaRPr lang="ru-RU" dirty="0"/>
          </a:p>
          <a:p>
            <a:endParaRPr lang="ru-RU" dirty="0"/>
          </a:p>
        </p:txBody>
      </p:sp>
    </p:spTree>
    <p:extLst>
      <p:ext uri="{BB962C8B-B14F-4D97-AF65-F5344CB8AC3E}">
        <p14:creationId xmlns:p14="http://schemas.microsoft.com/office/powerpoint/2010/main" val="1648265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166255"/>
            <a:ext cx="12103768" cy="581890"/>
          </a:xfrm>
        </p:spPr>
        <p:txBody>
          <a:bodyPr>
            <a:noAutofit/>
          </a:bodyPr>
          <a:lstStyle/>
          <a:p>
            <a:pPr algn="ctr"/>
            <a:r>
              <a:rPr lang="ru-RU" sz="1600" b="1" dirty="0" smtClean="0">
                <a:solidFill>
                  <a:schemeClr val="tx1"/>
                </a:solidFill>
                <a:latin typeface="Times New Roman" panose="02020603050405020304" pitchFamily="18" charset="0"/>
                <a:cs typeface="Times New Roman" panose="02020603050405020304" pitchFamily="18" charset="0"/>
              </a:rPr>
              <a:t/>
            </a:r>
            <a:br>
              <a:rPr lang="ru-RU" sz="1600" b="1" dirty="0" smtClean="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
            </a:r>
            <a:br>
              <a:rPr lang="ru-RU" sz="1600" b="1" dirty="0">
                <a:solidFill>
                  <a:schemeClr val="tx1"/>
                </a:solidFill>
                <a:latin typeface="Times New Roman" panose="02020603050405020304" pitchFamily="18" charset="0"/>
                <a:cs typeface="Times New Roman" panose="02020603050405020304" pitchFamily="18" charset="0"/>
              </a:rPr>
            </a:br>
            <a:r>
              <a:rPr lang="ru-RU" sz="1600" b="1" dirty="0" smtClean="0">
                <a:solidFill>
                  <a:schemeClr val="tx1"/>
                </a:solidFill>
                <a:latin typeface="Times New Roman" panose="02020603050405020304" pitchFamily="18" charset="0"/>
                <a:cs typeface="Times New Roman" panose="02020603050405020304" pitchFamily="18" charset="0"/>
              </a:rPr>
              <a:t/>
            </a:r>
            <a:br>
              <a:rPr lang="ru-RU" sz="1600" b="1" dirty="0" smtClean="0">
                <a:solidFill>
                  <a:schemeClr val="tx1"/>
                </a:solidFill>
                <a:latin typeface="Times New Roman" panose="02020603050405020304" pitchFamily="18" charset="0"/>
                <a:cs typeface="Times New Roman" panose="02020603050405020304" pitchFamily="18" charset="0"/>
              </a:rPr>
            </a:br>
            <a:r>
              <a:rPr lang="ru-RU" sz="2000" b="1" dirty="0" err="1" smtClean="0">
                <a:solidFill>
                  <a:schemeClr val="tx1"/>
                </a:solidFill>
                <a:latin typeface="Times New Roman" panose="02020603050405020304" pitchFamily="18" charset="0"/>
                <a:cs typeface="Times New Roman" panose="02020603050405020304" pitchFamily="18" charset="0"/>
              </a:rPr>
              <a:t>Бағалауға</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b="1" dirty="0" err="1" smtClean="0">
                <a:solidFill>
                  <a:schemeClr val="tx1"/>
                </a:solidFill>
                <a:latin typeface="Times New Roman" panose="02020603050405020304" pitchFamily="18" charset="0"/>
                <a:cs typeface="Times New Roman" panose="02020603050405020304" pitchFamily="18" charset="0"/>
              </a:rPr>
              <a:t>шолу</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D57F1E4F-1CFF-5643-939E-217C01CDF565}" type="slidenum">
              <a:rPr lang="en-US" smtClean="0"/>
              <a:pPr/>
              <a:t>3</a:t>
            </a:fld>
            <a:endParaRPr lang="en-US" dirty="0"/>
          </a:p>
        </p:txBody>
      </p:sp>
      <p:graphicFrame>
        <p:nvGraphicFramePr>
          <p:cNvPr id="6" name="Таблица 5"/>
          <p:cNvGraphicFramePr>
            <a:graphicFrameLocks noGrp="1"/>
          </p:cNvGraphicFramePr>
          <p:nvPr>
            <p:extLst>
              <p:ext uri="{D42A27DB-BD31-4B8C-83A1-F6EECF244321}">
                <p14:modId xmlns:p14="http://schemas.microsoft.com/office/powerpoint/2010/main" val="1156207980"/>
              </p:ext>
            </p:extLst>
          </p:nvPr>
        </p:nvGraphicFramePr>
        <p:xfrm>
          <a:off x="261257" y="902526"/>
          <a:ext cx="11115304" cy="5573303"/>
        </p:xfrm>
        <a:graphic>
          <a:graphicData uri="http://schemas.openxmlformats.org/drawingml/2006/table">
            <a:tbl>
              <a:tblPr firstRow="1" firstCol="1" bandRow="1" bandCol="1"/>
              <a:tblGrid>
                <a:gridCol w="5860423"/>
                <a:gridCol w="5254881"/>
              </a:tblGrid>
              <a:tr h="522513">
                <a:tc>
                  <a:txBody>
                    <a:bodyPr/>
                    <a:lstStyle/>
                    <a:p>
                      <a:pPr>
                        <a:lnSpc>
                          <a:spcPts val="1300"/>
                        </a:lnSpc>
                        <a:spcAft>
                          <a:spcPts val="0"/>
                        </a:spcAft>
                      </a:pPr>
                      <a:endParaRPr lang="kk-KZ" sz="2400" b="1" dirty="0" smtClean="0">
                        <a:effectLst/>
                        <a:latin typeface="Times New Roman"/>
                        <a:ea typeface="Times New Roman"/>
                        <a:cs typeface="Times New Roman"/>
                      </a:endParaRPr>
                    </a:p>
                    <a:p>
                      <a:pPr>
                        <a:lnSpc>
                          <a:spcPts val="1300"/>
                        </a:lnSpc>
                        <a:spcAft>
                          <a:spcPts val="0"/>
                        </a:spcAft>
                      </a:pPr>
                      <a:r>
                        <a:rPr lang="kk-KZ" sz="2400" b="1" dirty="0" smtClean="0">
                          <a:effectLst/>
                          <a:latin typeface="Times New Roman"/>
                          <a:ea typeface="Times New Roman"/>
                          <a:cs typeface="Times New Roman"/>
                        </a:rPr>
                        <a:t>Жазбаша </a:t>
                      </a:r>
                      <a:r>
                        <a:rPr lang="kk-KZ" sz="2400" b="1" dirty="0">
                          <a:effectLst/>
                          <a:latin typeface="Times New Roman"/>
                          <a:ea typeface="Times New Roman"/>
                          <a:cs typeface="Times New Roman"/>
                        </a:rPr>
                        <a:t>емтихан жұмысы</a:t>
                      </a:r>
                      <a:r>
                        <a:rPr lang="ru-RU" sz="2400" b="1" dirty="0">
                          <a:effectLst/>
                          <a:latin typeface="Times New Roman"/>
                          <a:ea typeface="Times New Roman"/>
                          <a:cs typeface="Times New Roman"/>
                        </a:rPr>
                        <a:t> - эссе</a:t>
                      </a:r>
                      <a:endParaRPr lang="ru-RU" sz="2000" dirty="0">
                        <a:effectLst/>
                        <a:latin typeface="Calibri"/>
                        <a:ea typeface="Calibri"/>
                        <a:cs typeface="Times New Roman"/>
                      </a:endParaRPr>
                    </a:p>
                  </a:txBody>
                  <a:tcPr marL="68580" marR="6858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endParaRPr lang="ru-RU" sz="2400" b="1" dirty="0" smtClean="0">
                        <a:effectLst/>
                        <a:latin typeface="Times New Roman"/>
                        <a:ea typeface="Times New Roman"/>
                        <a:cs typeface="Times New Roman"/>
                      </a:endParaRPr>
                    </a:p>
                    <a:p>
                      <a:pPr>
                        <a:lnSpc>
                          <a:spcPts val="1300"/>
                        </a:lnSpc>
                        <a:spcAft>
                          <a:spcPts val="0"/>
                        </a:spcAft>
                      </a:pPr>
                      <a:r>
                        <a:rPr lang="ru-RU" sz="2400" b="1" dirty="0" smtClean="0">
                          <a:solidFill>
                            <a:srgbClr val="FF0000"/>
                          </a:solidFill>
                          <a:effectLst/>
                          <a:latin typeface="Times New Roman"/>
                          <a:ea typeface="Times New Roman"/>
                          <a:cs typeface="Times New Roman"/>
                        </a:rPr>
                        <a:t>120 </a:t>
                      </a:r>
                      <a:r>
                        <a:rPr lang="ru-RU" sz="2400" b="1" dirty="0">
                          <a:solidFill>
                            <a:srgbClr val="FF0000"/>
                          </a:solidFill>
                          <a:effectLst/>
                          <a:latin typeface="Times New Roman"/>
                          <a:ea typeface="Times New Roman"/>
                          <a:cs typeface="Times New Roman"/>
                        </a:rPr>
                        <a:t>минут </a:t>
                      </a:r>
                      <a:endParaRPr lang="ru-RU" sz="2000" dirty="0">
                        <a:solidFill>
                          <a:srgbClr val="FF0000"/>
                        </a:solidFill>
                        <a:effectLst/>
                        <a:latin typeface="Calibri"/>
                        <a:ea typeface="Calibri"/>
                        <a:cs typeface="Times New Roman"/>
                      </a:endParaRPr>
                    </a:p>
                  </a:txBody>
                  <a:tcPr marL="68580" marR="6858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5378">
                <a:tc gridSpan="2">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ru-RU" sz="2800" dirty="0" err="1" smtClean="0">
                          <a:effectLst/>
                          <a:latin typeface="Times New Roman"/>
                          <a:ea typeface="Calibri"/>
                          <a:cs typeface="Times New Roman"/>
                        </a:rPr>
                        <a:t>Білім</a:t>
                      </a:r>
                      <a:r>
                        <a:rPr lang="ru-RU" sz="2800" dirty="0" smtClean="0">
                          <a:effectLst/>
                          <a:latin typeface="Times New Roman"/>
                          <a:ea typeface="Calibri"/>
                          <a:cs typeface="Times New Roman"/>
                        </a:rPr>
                        <a:t> </a:t>
                      </a:r>
                      <a:r>
                        <a:rPr lang="ru-RU" sz="2800" dirty="0" err="1" smtClean="0">
                          <a:effectLst/>
                          <a:latin typeface="Times New Roman"/>
                          <a:ea typeface="Calibri"/>
                          <a:cs typeface="Times New Roman"/>
                        </a:rPr>
                        <a:t>алушылар</a:t>
                      </a:r>
                      <a:r>
                        <a:rPr lang="ru-RU" sz="2800" dirty="0" smtClean="0">
                          <a:effectLst/>
                          <a:latin typeface="Times New Roman"/>
                          <a:ea typeface="Calibri"/>
                          <a:cs typeface="Times New Roman"/>
                        </a:rPr>
                        <a:t> </a:t>
                      </a:r>
                      <a:r>
                        <a:rPr lang="ru-RU" sz="2800" dirty="0" err="1">
                          <a:effectLst/>
                          <a:latin typeface="Times New Roman"/>
                          <a:ea typeface="Calibri"/>
                          <a:cs typeface="Times New Roman"/>
                        </a:rPr>
                        <a:t>берілген</a:t>
                      </a:r>
                      <a:r>
                        <a:rPr lang="ru-RU" sz="2800" dirty="0">
                          <a:effectLst/>
                          <a:latin typeface="Times New Roman"/>
                          <a:ea typeface="Calibri"/>
                          <a:cs typeface="Times New Roman"/>
                        </a:rPr>
                        <a:t> </a:t>
                      </a:r>
                      <a:r>
                        <a:rPr lang="kk-KZ" sz="2800" dirty="0">
                          <a:effectLst/>
                          <a:latin typeface="Times New Roman"/>
                          <a:ea typeface="Calibri"/>
                          <a:cs typeface="Times New Roman"/>
                        </a:rPr>
                        <a:t>үш</a:t>
                      </a:r>
                      <a:r>
                        <a:rPr lang="ru-RU" sz="2800" dirty="0">
                          <a:effectLst/>
                          <a:latin typeface="Times New Roman"/>
                          <a:ea typeface="Calibri"/>
                          <a:cs typeface="Times New Roman"/>
                        </a:rPr>
                        <a:t> та</a:t>
                      </a:r>
                      <a:r>
                        <a:rPr lang="kk-KZ" sz="2800" dirty="0">
                          <a:effectLst/>
                          <a:latin typeface="Times New Roman"/>
                          <a:ea typeface="Calibri"/>
                          <a:cs typeface="Times New Roman"/>
                        </a:rPr>
                        <a:t>қырыптың ішінен 1-еуін  таңда</a:t>
                      </a:r>
                      <a:r>
                        <a:rPr lang="ru-RU" sz="2800" dirty="0" err="1">
                          <a:effectLst/>
                          <a:latin typeface="Times New Roman"/>
                          <a:ea typeface="Calibri"/>
                          <a:cs typeface="Times New Roman"/>
                        </a:rPr>
                        <a:t>йды</a:t>
                      </a:r>
                      <a:r>
                        <a:rPr lang="ru-RU" sz="2800" dirty="0">
                          <a:effectLst/>
                          <a:latin typeface="Times New Roman"/>
                          <a:ea typeface="Calibri"/>
                          <a:cs typeface="Times New Roman"/>
                        </a:rPr>
                        <a:t>. </a:t>
                      </a:r>
                      <a:r>
                        <a:rPr lang="kk-KZ" sz="2800" dirty="0">
                          <a:effectLst/>
                          <a:latin typeface="Times New Roman"/>
                          <a:ea typeface="Calibri"/>
                          <a:cs typeface="Times New Roman"/>
                        </a:rPr>
                        <a:t>Ол тапсырмалар 20</a:t>
                      </a:r>
                      <a:r>
                        <a:rPr lang="ru-RU" sz="2800" dirty="0">
                          <a:effectLst/>
                          <a:latin typeface="Times New Roman"/>
                          <a:ea typeface="Calibri"/>
                          <a:cs typeface="Times New Roman"/>
                        </a:rPr>
                        <a:t> </a:t>
                      </a:r>
                      <a:r>
                        <a:rPr lang="ru-RU" sz="2800" dirty="0" err="1">
                          <a:effectLst/>
                          <a:latin typeface="Times New Roman"/>
                          <a:ea typeface="Calibri"/>
                          <a:cs typeface="Times New Roman"/>
                        </a:rPr>
                        <a:t>балмен</a:t>
                      </a:r>
                      <a:r>
                        <a:rPr lang="ru-RU" sz="2800" dirty="0">
                          <a:effectLst/>
                          <a:latin typeface="Times New Roman"/>
                          <a:ea typeface="Calibri"/>
                          <a:cs typeface="Times New Roman"/>
                        </a:rPr>
                        <a:t> </a:t>
                      </a:r>
                      <a:r>
                        <a:rPr lang="ru-RU" sz="2800" dirty="0" err="1">
                          <a:effectLst/>
                          <a:latin typeface="Times New Roman"/>
                          <a:ea typeface="Calibri"/>
                          <a:cs typeface="Times New Roman"/>
                        </a:rPr>
                        <a:t>бағала</a:t>
                      </a:r>
                      <a:r>
                        <a:rPr lang="kk-KZ" sz="2800" dirty="0">
                          <a:effectLst/>
                          <a:latin typeface="Times New Roman"/>
                          <a:ea typeface="Calibri"/>
                          <a:cs typeface="Times New Roman"/>
                        </a:rPr>
                        <a:t>нады. </a:t>
                      </a:r>
                      <a:r>
                        <a:rPr lang="ru-RU" sz="2800" dirty="0">
                          <a:effectLst/>
                          <a:latin typeface="Times New Roman"/>
                          <a:ea typeface="Calibri"/>
                          <a:cs typeface="Times New Roman"/>
                        </a:rPr>
                        <a:t> </a:t>
                      </a:r>
                      <a:r>
                        <a:rPr lang="ru-RU" sz="2800" dirty="0" err="1">
                          <a:effectLst/>
                          <a:latin typeface="Times New Roman"/>
                          <a:ea typeface="Calibri"/>
                          <a:cs typeface="Times New Roman"/>
                        </a:rPr>
                        <a:t>Әр</a:t>
                      </a:r>
                      <a:r>
                        <a:rPr lang="ru-RU" sz="2800" dirty="0">
                          <a:effectLst/>
                          <a:latin typeface="Times New Roman"/>
                          <a:ea typeface="Calibri"/>
                          <a:cs typeface="Times New Roman"/>
                        </a:rPr>
                        <a:t> </a:t>
                      </a:r>
                      <a:r>
                        <a:rPr lang="kk-KZ" sz="2800" dirty="0">
                          <a:effectLst/>
                          <a:latin typeface="Times New Roman"/>
                          <a:ea typeface="Calibri"/>
                          <a:cs typeface="Times New Roman"/>
                        </a:rPr>
                        <a:t>тапсырманың </a:t>
                      </a:r>
                      <a:r>
                        <a:rPr lang="ru-RU" sz="2800" dirty="0" err="1">
                          <a:effectLst/>
                          <a:latin typeface="Times New Roman"/>
                          <a:ea typeface="Calibri"/>
                          <a:cs typeface="Times New Roman"/>
                        </a:rPr>
                        <a:t>жауабы</a:t>
                      </a:r>
                      <a:r>
                        <a:rPr lang="ru-RU" sz="2800" dirty="0">
                          <a:effectLst/>
                          <a:latin typeface="Times New Roman"/>
                          <a:ea typeface="Calibri"/>
                          <a:cs typeface="Times New Roman"/>
                        </a:rPr>
                        <a:t> </a:t>
                      </a:r>
                      <a:r>
                        <a:rPr lang="ru-RU" sz="2800" dirty="0" err="1">
                          <a:effectLst/>
                          <a:latin typeface="Times New Roman"/>
                          <a:ea typeface="Calibri"/>
                          <a:cs typeface="Times New Roman"/>
                        </a:rPr>
                        <a:t>үшін</a:t>
                      </a:r>
                      <a:r>
                        <a:rPr lang="ru-RU" sz="2800" dirty="0">
                          <a:effectLst/>
                          <a:latin typeface="Times New Roman"/>
                          <a:ea typeface="Calibri"/>
                          <a:cs typeface="Times New Roman"/>
                        </a:rPr>
                        <a:t> </a:t>
                      </a:r>
                      <a:r>
                        <a:rPr lang="ru-RU" sz="2800" dirty="0" err="1">
                          <a:effectLst/>
                          <a:latin typeface="Times New Roman"/>
                          <a:ea typeface="Calibri"/>
                          <a:cs typeface="Times New Roman"/>
                        </a:rPr>
                        <a:t>бірдей</a:t>
                      </a:r>
                      <a:r>
                        <a:rPr lang="ru-RU" sz="2800" dirty="0">
                          <a:effectLst/>
                          <a:latin typeface="Times New Roman"/>
                          <a:ea typeface="Calibri"/>
                          <a:cs typeface="Times New Roman"/>
                        </a:rPr>
                        <a:t> </a:t>
                      </a:r>
                      <a:r>
                        <a:rPr lang="ru-RU" sz="2800" dirty="0" err="1">
                          <a:effectLst/>
                          <a:latin typeface="Times New Roman"/>
                          <a:ea typeface="Calibri"/>
                          <a:cs typeface="Times New Roman"/>
                        </a:rPr>
                        <a:t>сандағы</a:t>
                      </a:r>
                      <a:r>
                        <a:rPr lang="ru-RU" sz="2800" dirty="0">
                          <a:effectLst/>
                          <a:latin typeface="Times New Roman"/>
                          <a:ea typeface="Calibri"/>
                          <a:cs typeface="Times New Roman"/>
                        </a:rPr>
                        <a:t> </a:t>
                      </a:r>
                      <a:r>
                        <a:rPr lang="ru-RU" sz="2800" dirty="0" err="1">
                          <a:effectLst/>
                          <a:latin typeface="Times New Roman"/>
                          <a:ea typeface="Calibri"/>
                          <a:cs typeface="Times New Roman"/>
                        </a:rPr>
                        <a:t>балдар</a:t>
                      </a:r>
                      <a:r>
                        <a:rPr lang="ru-RU" sz="2800" dirty="0">
                          <a:effectLst/>
                          <a:latin typeface="Times New Roman"/>
                          <a:ea typeface="Calibri"/>
                          <a:cs typeface="Times New Roman"/>
                        </a:rPr>
                        <a:t> </a:t>
                      </a:r>
                      <a:r>
                        <a:rPr lang="ru-RU" sz="2800" dirty="0" err="1">
                          <a:effectLst/>
                          <a:latin typeface="Times New Roman"/>
                          <a:ea typeface="Calibri"/>
                          <a:cs typeface="Times New Roman"/>
                        </a:rPr>
                        <a:t>беріледі</a:t>
                      </a:r>
                      <a:r>
                        <a:rPr lang="ru-RU" sz="2800" dirty="0">
                          <a:effectLst/>
                          <a:latin typeface="Times New Roman"/>
                          <a:ea typeface="Calibri"/>
                          <a:cs typeface="Times New Roman"/>
                        </a:rPr>
                        <a:t>. </a:t>
                      </a:r>
                      <a:r>
                        <a:rPr lang="ru-RU" sz="2800" dirty="0" err="1">
                          <a:effectLst/>
                          <a:latin typeface="Times New Roman"/>
                          <a:ea typeface="Calibri"/>
                          <a:cs typeface="Times New Roman"/>
                        </a:rPr>
                        <a:t>Оқушылар</a:t>
                      </a:r>
                      <a:r>
                        <a:rPr lang="ru-RU" sz="2800" dirty="0">
                          <a:effectLst/>
                          <a:latin typeface="Times New Roman"/>
                          <a:ea typeface="Calibri"/>
                          <a:cs typeface="Times New Roman"/>
                        </a:rPr>
                        <a:t>  </a:t>
                      </a:r>
                      <a:r>
                        <a:rPr lang="kk-KZ" sz="2800" dirty="0">
                          <a:effectLst/>
                          <a:latin typeface="Times New Roman"/>
                          <a:ea typeface="Calibri"/>
                          <a:cs typeface="Times New Roman"/>
                        </a:rPr>
                        <a:t>өздері таңдаған тақырып бойынша</a:t>
                      </a:r>
                      <a:r>
                        <a:rPr lang="ru-RU" sz="2800" dirty="0">
                          <a:effectLst/>
                          <a:latin typeface="Times New Roman"/>
                          <a:ea typeface="Calibri"/>
                          <a:cs typeface="Times New Roman"/>
                        </a:rPr>
                        <a:t> </a:t>
                      </a:r>
                      <a:r>
                        <a:rPr lang="ru-RU" sz="2800" dirty="0" err="1">
                          <a:effectLst/>
                          <a:latin typeface="Times New Roman"/>
                          <a:ea typeface="Calibri"/>
                          <a:cs typeface="Times New Roman"/>
                        </a:rPr>
                        <a:t>құрамы</a:t>
                      </a:r>
                      <a:r>
                        <a:rPr lang="ru-RU" sz="2800" dirty="0">
                          <a:effectLst/>
                          <a:latin typeface="Times New Roman"/>
                          <a:ea typeface="Calibri"/>
                          <a:cs typeface="Times New Roman"/>
                        </a:rPr>
                        <a:t> </a:t>
                      </a:r>
                      <a:r>
                        <a:rPr lang="kk-KZ" sz="2800" dirty="0">
                          <a:solidFill>
                            <a:srgbClr val="FF0000"/>
                          </a:solidFill>
                          <a:effectLst/>
                          <a:latin typeface="Times New Roman"/>
                          <a:ea typeface="Calibri"/>
                          <a:cs typeface="Times New Roman"/>
                        </a:rPr>
                        <a:t>2</a:t>
                      </a:r>
                      <a:r>
                        <a:rPr lang="ru-RU" sz="2800" dirty="0">
                          <a:solidFill>
                            <a:srgbClr val="FF0000"/>
                          </a:solidFill>
                          <a:effectLst/>
                          <a:latin typeface="Times New Roman"/>
                          <a:ea typeface="Calibri"/>
                          <a:cs typeface="Times New Roman"/>
                        </a:rPr>
                        <a:t>50-</a:t>
                      </a:r>
                      <a:r>
                        <a:rPr lang="kk-KZ" sz="2800" dirty="0">
                          <a:solidFill>
                            <a:srgbClr val="FF0000"/>
                          </a:solidFill>
                          <a:effectLst/>
                          <a:latin typeface="Times New Roman"/>
                          <a:ea typeface="Calibri"/>
                          <a:cs typeface="Times New Roman"/>
                        </a:rPr>
                        <a:t>3</a:t>
                      </a:r>
                      <a:r>
                        <a:rPr lang="ru-RU" sz="2800" dirty="0">
                          <a:solidFill>
                            <a:srgbClr val="FF0000"/>
                          </a:solidFill>
                          <a:effectLst/>
                          <a:latin typeface="Times New Roman"/>
                          <a:ea typeface="Calibri"/>
                          <a:cs typeface="Times New Roman"/>
                        </a:rPr>
                        <a:t>00 </a:t>
                      </a:r>
                      <a:r>
                        <a:rPr lang="ru-RU" sz="2800" dirty="0" err="1">
                          <a:effectLst/>
                          <a:latin typeface="Times New Roman"/>
                          <a:ea typeface="Calibri"/>
                          <a:cs typeface="Times New Roman"/>
                        </a:rPr>
                        <a:t>сөзден</a:t>
                      </a:r>
                      <a:r>
                        <a:rPr lang="ru-RU" sz="2800" dirty="0">
                          <a:effectLst/>
                          <a:latin typeface="Times New Roman"/>
                          <a:ea typeface="Calibri"/>
                          <a:cs typeface="Times New Roman"/>
                        </a:rPr>
                        <a:t> </a:t>
                      </a:r>
                      <a:r>
                        <a:rPr lang="ru-RU" sz="2800" dirty="0" err="1">
                          <a:effectLst/>
                          <a:latin typeface="Times New Roman"/>
                          <a:ea typeface="Calibri"/>
                          <a:cs typeface="Times New Roman"/>
                        </a:rPr>
                        <a:t>тұратын</a:t>
                      </a:r>
                      <a:r>
                        <a:rPr lang="ru-RU" sz="2800" dirty="0">
                          <a:effectLst/>
                          <a:latin typeface="Times New Roman"/>
                          <a:ea typeface="Calibri"/>
                          <a:cs typeface="Times New Roman"/>
                        </a:rPr>
                        <a:t> </a:t>
                      </a:r>
                      <a:r>
                        <a:rPr lang="kk-KZ" sz="2800" dirty="0">
                          <a:effectLst/>
                          <a:latin typeface="Times New Roman"/>
                          <a:ea typeface="Calibri"/>
                          <a:cs typeface="Times New Roman"/>
                        </a:rPr>
                        <a:t>эссе жазады. </a:t>
                      </a:r>
                      <a:r>
                        <a:rPr lang="kk-KZ" sz="2800" kern="1200" dirty="0" smtClean="0">
                          <a:solidFill>
                            <a:schemeClr val="tx1"/>
                          </a:solidFill>
                          <a:effectLst/>
                          <a:latin typeface="Times New Roman" panose="02020603050405020304" pitchFamily="18" charset="0"/>
                          <a:ea typeface="+mn-ea"/>
                          <a:cs typeface="Times New Roman" panose="02020603050405020304" pitchFamily="18" charset="0"/>
                        </a:rPr>
                        <a:t>Емтихан жұмысы оқушылардың таңдаған тақырыптарына сәйкес жүйелі және сенімді түрде аргументтер/қарсы аргументтер, дәлелдер келтіре отырып эссе жаза алу қабілеттерін бағалайды. </a:t>
                      </a:r>
                      <a:endParaRPr lang="ru-RU" sz="2400" dirty="0">
                        <a:effectLst/>
                        <a:latin typeface="Calibri"/>
                        <a:ea typeface="Calibri"/>
                        <a:cs typeface="Times New Roman"/>
                      </a:endParaRPr>
                    </a:p>
                    <a:p>
                      <a:pPr algn="just">
                        <a:lnSpc>
                          <a:spcPct val="115000"/>
                        </a:lnSpc>
                        <a:spcAft>
                          <a:spcPts val="0"/>
                        </a:spcAft>
                      </a:pPr>
                      <a:r>
                        <a:rPr lang="ru-RU" sz="2800" dirty="0" err="1" smtClean="0">
                          <a:effectLst/>
                          <a:latin typeface="Times New Roman"/>
                          <a:ea typeface="Calibri"/>
                          <a:cs typeface="Times New Roman"/>
                        </a:rPr>
                        <a:t>Білім</a:t>
                      </a:r>
                      <a:r>
                        <a:rPr lang="ru-RU" sz="2800" dirty="0" smtClean="0">
                          <a:effectLst/>
                          <a:latin typeface="Times New Roman"/>
                          <a:ea typeface="Calibri"/>
                          <a:cs typeface="Times New Roman"/>
                        </a:rPr>
                        <a:t> </a:t>
                      </a:r>
                      <a:r>
                        <a:rPr lang="ru-RU" sz="2800" dirty="0" err="1" smtClean="0">
                          <a:effectLst/>
                          <a:latin typeface="Times New Roman"/>
                          <a:ea typeface="Calibri"/>
                          <a:cs typeface="Times New Roman"/>
                        </a:rPr>
                        <a:t>алушылар</a:t>
                      </a:r>
                      <a:r>
                        <a:rPr lang="ru-RU" sz="2800" dirty="0" smtClean="0">
                          <a:effectLst/>
                          <a:latin typeface="Times New Roman"/>
                          <a:ea typeface="Calibri"/>
                          <a:cs typeface="Times New Roman"/>
                        </a:rPr>
                        <a:t> </a:t>
                      </a:r>
                      <a:r>
                        <a:rPr lang="kk-KZ" sz="2800" dirty="0" smtClean="0">
                          <a:effectLst/>
                          <a:latin typeface="Times New Roman"/>
                          <a:ea typeface="Times New Roman"/>
                          <a:cs typeface="Times New Roman"/>
                        </a:rPr>
                        <a:t>шимай </a:t>
                      </a:r>
                      <a:r>
                        <a:rPr lang="kk-KZ" sz="2800" dirty="0">
                          <a:effectLst/>
                          <a:latin typeface="Times New Roman"/>
                          <a:ea typeface="Times New Roman"/>
                          <a:cs typeface="Times New Roman"/>
                        </a:rPr>
                        <a:t>парақты қолдана алады. Шимай парақты </a:t>
                      </a:r>
                      <a:r>
                        <a:rPr lang="kk-KZ" sz="2800" dirty="0" smtClean="0">
                          <a:effectLst/>
                          <a:latin typeface="Times New Roman"/>
                          <a:ea typeface="Times New Roman"/>
                          <a:cs typeface="Times New Roman"/>
                        </a:rPr>
                        <a:t>білім</a:t>
                      </a:r>
                      <a:r>
                        <a:rPr lang="kk-KZ" sz="2800" baseline="0" dirty="0" smtClean="0">
                          <a:effectLst/>
                          <a:latin typeface="Times New Roman"/>
                          <a:ea typeface="Times New Roman"/>
                          <a:cs typeface="Times New Roman"/>
                        </a:rPr>
                        <a:t> алушы</a:t>
                      </a:r>
                      <a:r>
                        <a:rPr lang="kk-KZ" sz="2800" dirty="0" smtClean="0">
                          <a:effectLst/>
                          <a:latin typeface="Times New Roman"/>
                          <a:ea typeface="Times New Roman"/>
                          <a:cs typeface="Times New Roman"/>
                        </a:rPr>
                        <a:t> </a:t>
                      </a:r>
                      <a:r>
                        <a:rPr lang="kk-KZ" sz="2800" dirty="0">
                          <a:effectLst/>
                          <a:latin typeface="Times New Roman"/>
                          <a:ea typeface="Times New Roman"/>
                          <a:cs typeface="Times New Roman"/>
                        </a:rPr>
                        <a:t>жұмыспен бірге тапсырады, бірақ тексерілмейді. </a:t>
                      </a:r>
                      <a:endParaRPr lang="ru-RU" sz="2400" dirty="0">
                        <a:effectLst/>
                        <a:latin typeface="Calibri"/>
                        <a:ea typeface="Calibri"/>
                        <a:cs typeface="Times New Roman"/>
                      </a:endParaRPr>
                    </a:p>
                    <a:p>
                      <a:pPr algn="just">
                        <a:lnSpc>
                          <a:spcPct val="115000"/>
                        </a:lnSpc>
                        <a:spcAft>
                          <a:spcPts val="0"/>
                        </a:spcAft>
                      </a:pPr>
                      <a:r>
                        <a:rPr lang="kk-KZ" sz="2800" dirty="0">
                          <a:effectLst/>
                          <a:latin typeface="Times New Roman"/>
                          <a:ea typeface="Calibri"/>
                          <a:cs typeface="Times New Roman"/>
                        </a:rPr>
                        <a:t>Сөздіктерді қолдануға тыйым салынады.</a:t>
                      </a:r>
                      <a:endParaRPr lang="ru-RU" sz="2400" dirty="0">
                        <a:effectLst/>
                        <a:latin typeface="Calibri"/>
                        <a:ea typeface="Calibri"/>
                        <a:cs typeface="Times New Roman"/>
                      </a:endParaRPr>
                    </a:p>
                  </a:txBody>
                  <a:tcPr marL="68580" marR="68580" marT="71755" marB="717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2595190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11139490" y="6492875"/>
            <a:ext cx="1052510" cy="365125"/>
          </a:xfrm>
        </p:spPr>
        <p:txBody>
          <a:bodyPr/>
          <a:lstStyle/>
          <a:p>
            <a:fld id="{D57F1E4F-1CFF-5643-939E-217C01CDF565}" type="slidenum">
              <a:rPr lang="en-US" smtClean="0"/>
              <a:pPr/>
              <a:t>4</a:t>
            </a:fld>
            <a:endParaRPr lang="en-US" dirty="0"/>
          </a:p>
        </p:txBody>
      </p:sp>
      <p:sp>
        <p:nvSpPr>
          <p:cNvPr id="2" name="Прямоугольник 1"/>
          <p:cNvSpPr/>
          <p:nvPr/>
        </p:nvSpPr>
        <p:spPr>
          <a:xfrm>
            <a:off x="2529444" y="106880"/>
            <a:ext cx="5897483" cy="271164"/>
          </a:xfrm>
          <a:prstGeom prst="rect">
            <a:avLst/>
          </a:prstGeom>
        </p:spPr>
        <p:txBody>
          <a:bodyPr wrap="square">
            <a:spAutoFit/>
          </a:bodyPr>
          <a:lstStyle/>
          <a:p>
            <a:pPr marR="304800" lvl="0">
              <a:lnSpc>
                <a:spcPts val="1300"/>
              </a:lnSpc>
              <a:spcBef>
                <a:spcPts val="600"/>
              </a:spcBef>
              <a:spcAft>
                <a:spcPts val="0"/>
              </a:spcAft>
              <a:tabLst>
                <a:tab pos="1352550" algn="l"/>
                <a:tab pos="270510" algn="l"/>
              </a:tabLst>
            </a:pPr>
            <a:r>
              <a:rPr lang="kk-KZ" b="1" kern="0" dirty="0">
                <a:latin typeface="Times New Roman"/>
                <a:ea typeface="Times New Roman"/>
                <a:cs typeface="Times New Roman"/>
              </a:rPr>
              <a:t>Емтихан жұмысының  сипаттамасы</a:t>
            </a:r>
            <a:endParaRPr lang="ru-RU" sz="2400" b="1" kern="1600" dirty="0">
              <a:effectLst/>
              <a:latin typeface="Arial"/>
              <a:ea typeface="Times New Roman"/>
              <a:cs typeface="Times New Roman"/>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391572203"/>
              </p:ext>
            </p:extLst>
          </p:nvPr>
        </p:nvGraphicFramePr>
        <p:xfrm>
          <a:off x="368135" y="617517"/>
          <a:ext cx="11329059" cy="6065473"/>
        </p:xfrm>
        <a:graphic>
          <a:graphicData uri="http://schemas.openxmlformats.org/drawingml/2006/table">
            <a:tbl>
              <a:tblPr firstRow="1" firstCol="1" bandRow="1"/>
              <a:tblGrid>
                <a:gridCol w="9939647"/>
                <a:gridCol w="1389412"/>
              </a:tblGrid>
              <a:tr h="582501">
                <a:tc>
                  <a:txBody>
                    <a:bodyPr/>
                    <a:lstStyle/>
                    <a:p>
                      <a:pPr algn="just">
                        <a:lnSpc>
                          <a:spcPct val="115000"/>
                        </a:lnSpc>
                        <a:spcAft>
                          <a:spcPts val="0"/>
                        </a:spcAft>
                      </a:pPr>
                      <a:r>
                        <a:rPr lang="kk-KZ" sz="1600" b="1" dirty="0">
                          <a:effectLst/>
                          <a:latin typeface="Times New Roman" panose="02020603050405020304" pitchFamily="18" charset="0"/>
                          <a:ea typeface="Calibri"/>
                          <a:cs typeface="Times New Roman" panose="02020603050405020304" pitchFamily="18" charset="0"/>
                        </a:rPr>
                        <a:t>	</a:t>
                      </a:r>
                      <a:r>
                        <a:rPr lang="kk-KZ" sz="1600" b="1" dirty="0">
                          <a:effectLst/>
                          <a:latin typeface="Times New Roman" panose="02020603050405020304" pitchFamily="18" charset="0"/>
                          <a:ea typeface="Times New Roman"/>
                          <a:cs typeface="Times New Roman" panose="02020603050405020304" pitchFamily="18" charset="0"/>
                        </a:rPr>
                        <a:t>Сипаттама</a:t>
                      </a:r>
                      <a:endParaRPr lang="ru-RU" sz="1400" dirty="0">
                        <a:effectLst/>
                        <a:latin typeface="Times New Roman" panose="02020603050405020304" pitchFamily="18" charset="0"/>
                        <a:ea typeface="Calibri"/>
                        <a:cs typeface="Times New Roman" panose="02020603050405020304" pitchFamily="18" charset="0"/>
                      </a:endParaRPr>
                    </a:p>
                  </a:txBody>
                  <a:tcPr marL="37784" marR="37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600" b="1" dirty="0">
                          <a:effectLst/>
                          <a:latin typeface="Times New Roman" panose="02020603050405020304" pitchFamily="18" charset="0"/>
                          <a:ea typeface="Times New Roman"/>
                          <a:cs typeface="Times New Roman" panose="02020603050405020304" pitchFamily="18" charset="0"/>
                        </a:rPr>
                        <a:t>Жалпы </a:t>
                      </a:r>
                      <a:r>
                        <a:rPr lang="ru-RU" sz="1600" b="1" dirty="0" smtClean="0">
                          <a:effectLst/>
                          <a:latin typeface="Times New Roman" panose="02020603050405020304" pitchFamily="18" charset="0"/>
                          <a:ea typeface="Times New Roman"/>
                          <a:cs typeface="Times New Roman" panose="02020603050405020304" pitchFamily="18" charset="0"/>
                        </a:rPr>
                        <a:t>балл</a:t>
                      </a:r>
                      <a:endParaRPr lang="ru-RU" sz="1400"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1600" dirty="0">
                          <a:effectLst/>
                          <a:latin typeface="Times New Roman" panose="02020603050405020304" pitchFamily="18" charset="0"/>
                          <a:ea typeface="Times New Roman"/>
                          <a:cs typeface="Times New Roman" panose="02020603050405020304" pitchFamily="18" charset="0"/>
                        </a:rPr>
                        <a:t> </a:t>
                      </a:r>
                      <a:endParaRPr lang="ru-RU" sz="1400" dirty="0">
                        <a:effectLst/>
                        <a:latin typeface="Times New Roman" panose="02020603050405020304" pitchFamily="18" charset="0"/>
                        <a:ea typeface="Calibri"/>
                        <a:cs typeface="Times New Roman" panose="02020603050405020304" pitchFamily="18" charset="0"/>
                      </a:endParaRPr>
                    </a:p>
                  </a:txBody>
                  <a:tcPr marL="37784" marR="37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2972">
                <a:tc>
                  <a:txBody>
                    <a:bodyPr/>
                    <a:lstStyle/>
                    <a:p>
                      <a:pPr algn="just">
                        <a:lnSpc>
                          <a:spcPct val="115000"/>
                        </a:lnSpc>
                        <a:spcAft>
                          <a:spcPts val="1000"/>
                        </a:spcAft>
                      </a:pPr>
                      <a:r>
                        <a:rPr lang="ru-RU" sz="1600" dirty="0" err="1" smtClean="0">
                          <a:effectLst/>
                          <a:latin typeface="Times New Roman" panose="02020603050405020304" pitchFamily="18" charset="0"/>
                          <a:ea typeface="Calibri"/>
                          <a:cs typeface="Times New Roman" panose="02020603050405020304" pitchFamily="18" charset="0"/>
                        </a:rPr>
                        <a:t>Білім</a:t>
                      </a:r>
                      <a:r>
                        <a:rPr lang="ru-RU" sz="1600" dirty="0" smtClean="0">
                          <a:effectLst/>
                          <a:latin typeface="Times New Roman" panose="02020603050405020304" pitchFamily="18" charset="0"/>
                          <a:ea typeface="Calibri"/>
                          <a:cs typeface="Times New Roman" panose="02020603050405020304" pitchFamily="18" charset="0"/>
                        </a:rPr>
                        <a:t> </a:t>
                      </a:r>
                      <a:r>
                        <a:rPr lang="ru-RU" sz="1600" dirty="0" err="1" smtClean="0">
                          <a:effectLst/>
                          <a:latin typeface="Times New Roman" panose="02020603050405020304" pitchFamily="18" charset="0"/>
                          <a:ea typeface="Calibri"/>
                          <a:cs typeface="Times New Roman" panose="02020603050405020304" pitchFamily="18" charset="0"/>
                        </a:rPr>
                        <a:t>алушылар</a:t>
                      </a:r>
                      <a:r>
                        <a:rPr lang="ru-RU" sz="1600" dirty="0" smtClean="0">
                          <a:effectLst/>
                          <a:latin typeface="Times New Roman" panose="02020603050405020304" pitchFamily="18" charset="0"/>
                          <a:ea typeface="Calibri"/>
                          <a:cs typeface="Times New Roman" panose="02020603050405020304" pitchFamily="18" charset="0"/>
                        </a:rPr>
                        <a:t> </a:t>
                      </a:r>
                      <a:r>
                        <a:rPr lang="ru-RU" sz="1600" dirty="0" err="1" smtClean="0">
                          <a:effectLst/>
                          <a:latin typeface="Times New Roman" panose="02020603050405020304" pitchFamily="18" charset="0"/>
                          <a:ea typeface="Calibri"/>
                          <a:cs typeface="Times New Roman" panose="02020603050405020304" pitchFamily="18" charset="0"/>
                        </a:rPr>
                        <a:t>берілген</a:t>
                      </a:r>
                      <a:r>
                        <a:rPr lang="ru-RU" sz="1600" dirty="0" smtClean="0">
                          <a:effectLst/>
                          <a:latin typeface="Times New Roman" panose="02020603050405020304" pitchFamily="18" charset="0"/>
                          <a:ea typeface="Calibri"/>
                          <a:cs typeface="Times New Roman" panose="02020603050405020304" pitchFamily="18" charset="0"/>
                        </a:rPr>
                        <a:t> </a:t>
                      </a:r>
                      <a:r>
                        <a:rPr lang="kk-KZ" sz="1600" dirty="0">
                          <a:effectLst/>
                          <a:latin typeface="Times New Roman" panose="02020603050405020304" pitchFamily="18" charset="0"/>
                          <a:ea typeface="Calibri"/>
                          <a:cs typeface="Times New Roman" panose="02020603050405020304" pitchFamily="18" charset="0"/>
                        </a:rPr>
                        <a:t>үш</a:t>
                      </a:r>
                      <a:r>
                        <a:rPr lang="ru-RU" sz="1600" dirty="0">
                          <a:effectLst/>
                          <a:latin typeface="Times New Roman" panose="02020603050405020304" pitchFamily="18" charset="0"/>
                          <a:ea typeface="Calibri"/>
                          <a:cs typeface="Times New Roman" panose="02020603050405020304" pitchFamily="18" charset="0"/>
                        </a:rPr>
                        <a:t> та</a:t>
                      </a:r>
                      <a:r>
                        <a:rPr lang="kk-KZ" sz="1600" dirty="0">
                          <a:effectLst/>
                          <a:latin typeface="Times New Roman" panose="02020603050405020304" pitchFamily="18" charset="0"/>
                          <a:ea typeface="Calibri"/>
                          <a:cs typeface="Times New Roman" panose="02020603050405020304" pitchFamily="18" charset="0"/>
                        </a:rPr>
                        <a:t>қырыптың ішінен </a:t>
                      </a:r>
                      <a:r>
                        <a:rPr lang="kk-KZ" sz="1600" b="1" dirty="0">
                          <a:effectLst/>
                          <a:latin typeface="Times New Roman" panose="02020603050405020304" pitchFamily="18" charset="0"/>
                          <a:ea typeface="Calibri"/>
                          <a:cs typeface="Times New Roman" panose="02020603050405020304" pitchFamily="18" charset="0"/>
                        </a:rPr>
                        <a:t>біреуін</a:t>
                      </a:r>
                      <a:r>
                        <a:rPr lang="kk-KZ" sz="1600" dirty="0">
                          <a:effectLst/>
                          <a:latin typeface="Times New Roman" panose="02020603050405020304" pitchFamily="18" charset="0"/>
                          <a:ea typeface="Calibri"/>
                          <a:cs typeface="Times New Roman" panose="02020603050405020304" pitchFamily="18" charset="0"/>
                        </a:rPr>
                        <a:t> таңда</a:t>
                      </a:r>
                      <a:r>
                        <a:rPr lang="ru-RU" sz="1600" dirty="0" err="1">
                          <a:effectLst/>
                          <a:latin typeface="Times New Roman" panose="02020603050405020304" pitchFamily="18" charset="0"/>
                          <a:ea typeface="Calibri"/>
                          <a:cs typeface="Times New Roman" panose="02020603050405020304" pitchFamily="18" charset="0"/>
                        </a:rPr>
                        <a:t>йды</a:t>
                      </a:r>
                      <a:r>
                        <a:rPr lang="kk-KZ" sz="1600" dirty="0">
                          <a:effectLst/>
                          <a:latin typeface="Times New Roman" panose="02020603050405020304" pitchFamily="18" charset="0"/>
                          <a:ea typeface="Times New Roman"/>
                          <a:cs typeface="Times New Roman" panose="02020603050405020304" pitchFamily="18" charset="0"/>
                        </a:rPr>
                        <a:t>. 250-300 сөзден тұратын эссе жазу қажет. </a:t>
                      </a:r>
                      <a:r>
                        <a:rPr lang="ru-RU" sz="1600" dirty="0" err="1" smtClean="0">
                          <a:effectLst/>
                          <a:latin typeface="Times New Roman" panose="02020603050405020304" pitchFamily="18" charset="0"/>
                          <a:ea typeface="Calibri"/>
                          <a:cs typeface="Times New Roman" panose="02020603050405020304" pitchFamily="18" charset="0"/>
                        </a:rPr>
                        <a:t>Білім</a:t>
                      </a:r>
                      <a:r>
                        <a:rPr lang="ru-RU" sz="1600" dirty="0" smtClean="0">
                          <a:effectLst/>
                          <a:latin typeface="Times New Roman" panose="02020603050405020304" pitchFamily="18" charset="0"/>
                          <a:ea typeface="Calibri"/>
                          <a:cs typeface="Times New Roman" panose="02020603050405020304" pitchFamily="18" charset="0"/>
                        </a:rPr>
                        <a:t> </a:t>
                      </a:r>
                      <a:r>
                        <a:rPr lang="ru-RU" sz="1600" dirty="0" err="1" smtClean="0">
                          <a:effectLst/>
                          <a:latin typeface="Times New Roman" panose="02020603050405020304" pitchFamily="18" charset="0"/>
                          <a:ea typeface="Calibri"/>
                          <a:cs typeface="Times New Roman" panose="02020603050405020304" pitchFamily="18" charset="0"/>
                        </a:rPr>
                        <a:t>алушылар</a:t>
                      </a:r>
                      <a:r>
                        <a:rPr lang="ru-RU" sz="1600" dirty="0" smtClean="0">
                          <a:effectLst/>
                          <a:latin typeface="Times New Roman" panose="02020603050405020304" pitchFamily="18" charset="0"/>
                          <a:ea typeface="Calibri"/>
                          <a:cs typeface="Times New Roman" panose="02020603050405020304" pitchFamily="18" charset="0"/>
                        </a:rPr>
                        <a:t> </a:t>
                      </a:r>
                      <a:r>
                        <a:rPr lang="kk-KZ" sz="1600" dirty="0" smtClean="0">
                          <a:effectLst/>
                          <a:latin typeface="Times New Roman" panose="02020603050405020304" pitchFamily="18" charset="0"/>
                          <a:ea typeface="Times New Roman"/>
                          <a:cs typeface="Times New Roman" panose="02020603050405020304" pitchFamily="18" charset="0"/>
                        </a:rPr>
                        <a:t>тақырыпты </a:t>
                      </a:r>
                      <a:r>
                        <a:rPr lang="kk-KZ" sz="1600" dirty="0">
                          <a:effectLst/>
                          <a:latin typeface="Times New Roman" panose="02020603050405020304" pitchFamily="18" charset="0"/>
                          <a:ea typeface="Times New Roman"/>
                          <a:cs typeface="Times New Roman" panose="02020603050405020304" pitchFamily="18" charset="0"/>
                        </a:rPr>
                        <a:t>таңдап алғаннан кейін негізгі ойды анықтаулары керек (не туралы?); мәселені тұжырымдап, ұсынылған дәлелдемелерді/талдауларды негіздеу және тілдік құралдар мен тілдік тәсілдерді орынды қолдану (салыстырулар, эпитеттер, метафоралар, риторикалық сұрақтар, тірек сөздер мен сөйлемдер және т.б.), сонымен қатар эссеге жалпы қорытынды жасау қажет.  </a:t>
                      </a:r>
                      <a:endParaRPr lang="ru-RU" sz="1400"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kk-KZ" sz="1600" dirty="0">
                          <a:effectLst/>
                          <a:latin typeface="Times New Roman" panose="02020603050405020304" pitchFamily="18" charset="0"/>
                          <a:ea typeface="Times New Roman"/>
                          <a:cs typeface="Times New Roman" panose="02020603050405020304" pitchFamily="18" charset="0"/>
                        </a:rPr>
                        <a:t>Эссенің құрылымы</a:t>
                      </a:r>
                      <a:r>
                        <a:rPr lang="ru-RU" sz="1600" dirty="0">
                          <a:effectLst/>
                          <a:latin typeface="Times New Roman" panose="02020603050405020304" pitchFamily="18" charset="0"/>
                          <a:ea typeface="Times New Roman"/>
                          <a:cs typeface="Times New Roman" panose="02020603050405020304" pitchFamily="18" charset="0"/>
                        </a:rPr>
                        <a:t>: </a:t>
                      </a:r>
                      <a:endParaRPr lang="ru-RU" sz="1400" dirty="0">
                        <a:effectLst/>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mj-lt"/>
                        <a:buAutoNum type="arabicPeriod"/>
                      </a:pPr>
                      <a:r>
                        <a:rPr lang="kk-KZ" sz="1600" dirty="0">
                          <a:effectLst/>
                          <a:latin typeface="Times New Roman" panose="02020603050405020304" pitchFamily="18" charset="0"/>
                          <a:ea typeface="Times New Roman"/>
                          <a:cs typeface="Times New Roman" panose="02020603050405020304" pitchFamily="18" charset="0"/>
                        </a:rPr>
                        <a:t>Кіріспе </a:t>
                      </a:r>
                      <a:r>
                        <a:rPr lang="ru-RU" sz="1600" dirty="0" smtClean="0">
                          <a:effectLst/>
                          <a:latin typeface="Times New Roman" panose="02020603050405020304" pitchFamily="18" charset="0"/>
                          <a:ea typeface="Times New Roman"/>
                          <a:cs typeface="Times New Roman" panose="02020603050405020304" pitchFamily="18" charset="0"/>
                        </a:rPr>
                        <a:t>(</a:t>
                      </a:r>
                      <a:r>
                        <a:rPr lang="kk-KZ" sz="1600" dirty="0" smtClean="0">
                          <a:effectLst/>
                          <a:latin typeface="Times New Roman" panose="02020603050405020304" pitchFamily="18" charset="0"/>
                          <a:ea typeface="Times New Roman"/>
                          <a:cs typeface="Times New Roman" panose="02020603050405020304" pitchFamily="18" charset="0"/>
                        </a:rPr>
                        <a:t>білім</a:t>
                      </a:r>
                      <a:r>
                        <a:rPr lang="kk-KZ" sz="1600" baseline="0" dirty="0" smtClean="0">
                          <a:effectLst/>
                          <a:latin typeface="Times New Roman" panose="02020603050405020304" pitchFamily="18" charset="0"/>
                          <a:ea typeface="Times New Roman"/>
                          <a:cs typeface="Times New Roman" panose="02020603050405020304" pitchFamily="18" charset="0"/>
                        </a:rPr>
                        <a:t> алу</a:t>
                      </a:r>
                      <a:r>
                        <a:rPr lang="kk-KZ" sz="1600" dirty="0" smtClean="0">
                          <a:effectLst/>
                          <a:latin typeface="Times New Roman" panose="02020603050405020304" pitchFamily="18" charset="0"/>
                          <a:ea typeface="Times New Roman"/>
                          <a:cs typeface="Times New Roman" panose="02020603050405020304" pitchFamily="18" charset="0"/>
                        </a:rPr>
                        <a:t>шының </a:t>
                      </a:r>
                      <a:r>
                        <a:rPr lang="kk-KZ" sz="1600" dirty="0">
                          <a:effectLst/>
                          <a:latin typeface="Times New Roman" panose="02020603050405020304" pitchFamily="18" charset="0"/>
                          <a:ea typeface="Times New Roman"/>
                          <a:cs typeface="Times New Roman" panose="02020603050405020304" pitchFamily="18" charset="0"/>
                        </a:rPr>
                        <a:t>мәселеге қатысты ойы қысқа тезис түрінде беріледі).</a:t>
                      </a:r>
                      <a:endParaRPr lang="ru-RU" sz="1400" dirty="0">
                        <a:effectLst/>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mj-lt"/>
                        <a:buAutoNum type="arabicPeriod"/>
                      </a:pPr>
                      <a:r>
                        <a:rPr lang="kk-KZ" sz="1600" dirty="0">
                          <a:effectLst/>
                          <a:latin typeface="Times New Roman" panose="02020603050405020304" pitchFamily="18" charset="0"/>
                          <a:ea typeface="Times New Roman"/>
                          <a:cs typeface="Times New Roman" panose="02020603050405020304" pitchFamily="18" charset="0"/>
                        </a:rPr>
                        <a:t>Негізгі бөлім </a:t>
                      </a:r>
                      <a:r>
                        <a:rPr lang="ru-RU" sz="1600" dirty="0">
                          <a:effectLst/>
                          <a:latin typeface="Times New Roman" panose="02020603050405020304" pitchFamily="18" charset="0"/>
                          <a:ea typeface="Times New Roman"/>
                          <a:cs typeface="Times New Roman" panose="02020603050405020304" pitchFamily="18" charset="0"/>
                        </a:rPr>
                        <a:t>(тезис</a:t>
                      </a:r>
                      <a:r>
                        <a:rPr lang="kk-KZ" sz="1600" dirty="0">
                          <a:effectLst/>
                          <a:latin typeface="Times New Roman" panose="02020603050405020304" pitchFamily="18" charset="0"/>
                          <a:ea typeface="Times New Roman"/>
                          <a:cs typeface="Times New Roman" panose="02020603050405020304" pitchFamily="18" charset="0"/>
                        </a:rPr>
                        <a:t>тер </a:t>
                      </a:r>
                      <a:r>
                        <a:rPr lang="kk-KZ" sz="1600" dirty="0" smtClean="0">
                          <a:effectLst/>
                          <a:latin typeface="Times New Roman" panose="02020603050405020304" pitchFamily="18" charset="0"/>
                          <a:ea typeface="Times New Roman"/>
                          <a:cs typeface="Times New Roman" panose="02020603050405020304" pitchFamily="18" charset="0"/>
                        </a:rPr>
                        <a:t>«келісемін», «жақтаймын» </a:t>
                      </a:r>
                      <a:r>
                        <a:rPr lang="kk-KZ" sz="1600" dirty="0">
                          <a:effectLst/>
                          <a:latin typeface="Times New Roman" panose="02020603050405020304" pitchFamily="18" charset="0"/>
                          <a:ea typeface="Times New Roman"/>
                          <a:cs typeface="Times New Roman" panose="02020603050405020304" pitchFamily="18" charset="0"/>
                        </a:rPr>
                        <a:t>және/немесе </a:t>
                      </a:r>
                      <a:r>
                        <a:rPr lang="kk-KZ" sz="1600" dirty="0" smtClean="0">
                          <a:effectLst/>
                          <a:latin typeface="Times New Roman" panose="02020603050405020304" pitchFamily="18" charset="0"/>
                          <a:ea typeface="Times New Roman"/>
                          <a:cs typeface="Times New Roman" panose="02020603050405020304" pitchFamily="18" charset="0"/>
                        </a:rPr>
                        <a:t>«келіспеймін», «</a:t>
                      </a:r>
                      <a:r>
                        <a:rPr lang="kk-KZ" sz="1600" dirty="0">
                          <a:effectLst/>
                          <a:latin typeface="Times New Roman" panose="02020603050405020304" pitchFamily="18" charset="0"/>
                          <a:ea typeface="Times New Roman"/>
                          <a:cs typeface="Times New Roman" panose="02020603050405020304" pitchFamily="18" charset="0"/>
                        </a:rPr>
                        <a:t>қарсымын» деген </a:t>
                      </a:r>
                      <a:r>
                        <a:rPr lang="kk-KZ" sz="1600" dirty="0" smtClean="0">
                          <a:effectLst/>
                          <a:latin typeface="Times New Roman" panose="02020603050405020304" pitchFamily="18" charset="0"/>
                          <a:ea typeface="Times New Roman"/>
                          <a:cs typeface="Times New Roman" panose="02020603050405020304" pitchFamily="18" charset="0"/>
                        </a:rPr>
                        <a:t>аргументтермен немесе өз пікіріне дәйекті дәлелдер келтірумен </a:t>
                      </a:r>
                      <a:r>
                        <a:rPr lang="kk-KZ" sz="1600" dirty="0">
                          <a:effectLst/>
                          <a:latin typeface="Times New Roman" panose="02020603050405020304" pitchFamily="18" charset="0"/>
                          <a:ea typeface="Times New Roman"/>
                          <a:cs typeface="Times New Roman" panose="02020603050405020304" pitchFamily="18" charset="0"/>
                        </a:rPr>
                        <a:t>негізделуі </a:t>
                      </a:r>
                      <a:r>
                        <a:rPr lang="kk-KZ" sz="1600" dirty="0" smtClean="0">
                          <a:effectLst/>
                          <a:latin typeface="Times New Roman" panose="02020603050405020304" pitchFamily="18" charset="0"/>
                          <a:ea typeface="Times New Roman"/>
                          <a:cs typeface="Times New Roman" panose="02020603050405020304" pitchFamily="18" charset="0"/>
                        </a:rPr>
                        <a:t>мүмкін. </a:t>
                      </a:r>
                      <a:r>
                        <a:rPr lang="kk-KZ" sz="1600" dirty="0">
                          <a:effectLst/>
                          <a:latin typeface="Times New Roman" panose="02020603050405020304" pitchFamily="18" charset="0"/>
                          <a:ea typeface="Times New Roman"/>
                          <a:cs typeface="Times New Roman" panose="02020603050405020304" pitchFamily="18" charset="0"/>
                        </a:rPr>
                        <a:t>Аргументтер – бұл фактілер, қоғамдағы құбылыстар, оқиғалар, тіршілік жағдайлары мен тәжірибелер, ғылыми дәлелдемелер, ғалымдардың пікірлеріне сілтемелер және т.б. Әр тезиске қатысты кем дегенде екі аргумент </a:t>
                      </a:r>
                      <a:r>
                        <a:rPr lang="kk-KZ" sz="1600" dirty="0" smtClean="0">
                          <a:effectLst/>
                          <a:latin typeface="Times New Roman" panose="02020603050405020304" pitchFamily="18" charset="0"/>
                          <a:ea typeface="Times New Roman"/>
                          <a:cs typeface="Times New Roman" panose="02020603050405020304" pitchFamily="18" charset="0"/>
                        </a:rPr>
                        <a:t>келтірген жөн.</a:t>
                      </a:r>
                      <a:endParaRPr lang="ru-RU" sz="1400" dirty="0">
                        <a:effectLst/>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mj-lt"/>
                        <a:buAutoNum type="arabicPeriod"/>
                      </a:pPr>
                      <a:r>
                        <a:rPr lang="kk-KZ" sz="1600" dirty="0">
                          <a:effectLst/>
                          <a:latin typeface="Times New Roman" panose="02020603050405020304" pitchFamily="18" charset="0"/>
                          <a:ea typeface="Times New Roman"/>
                          <a:cs typeface="Times New Roman" panose="02020603050405020304" pitchFamily="18" charset="0"/>
                        </a:rPr>
                        <a:t>Қорытынды </a:t>
                      </a:r>
                      <a:r>
                        <a:rPr lang="kk-KZ" sz="1600" dirty="0" smtClean="0">
                          <a:effectLst/>
                          <a:latin typeface="Times New Roman" panose="02020603050405020304" pitchFamily="18" charset="0"/>
                          <a:ea typeface="Times New Roman"/>
                          <a:cs typeface="Times New Roman" panose="02020603050405020304" pitchFamily="18" charset="0"/>
                        </a:rPr>
                        <a:t>(білім</a:t>
                      </a:r>
                      <a:r>
                        <a:rPr lang="kk-KZ" sz="1600" baseline="0" dirty="0" smtClean="0">
                          <a:effectLst/>
                          <a:latin typeface="Times New Roman" panose="02020603050405020304" pitchFamily="18" charset="0"/>
                          <a:ea typeface="Times New Roman"/>
                          <a:cs typeface="Times New Roman" panose="02020603050405020304" pitchFamily="18" charset="0"/>
                        </a:rPr>
                        <a:t> ал</a:t>
                      </a:r>
                      <a:r>
                        <a:rPr lang="kk-KZ" sz="1600" dirty="0" smtClean="0">
                          <a:effectLst/>
                          <a:latin typeface="Times New Roman" panose="02020603050405020304" pitchFamily="18" charset="0"/>
                          <a:ea typeface="Times New Roman"/>
                          <a:cs typeface="Times New Roman" panose="02020603050405020304" pitchFamily="18" charset="0"/>
                        </a:rPr>
                        <a:t>ушы </a:t>
                      </a:r>
                      <a:r>
                        <a:rPr lang="kk-KZ" sz="1600" dirty="0">
                          <a:effectLst/>
                          <a:latin typeface="Times New Roman" panose="02020603050405020304" pitchFamily="18" charset="0"/>
                          <a:ea typeface="Times New Roman"/>
                          <a:cs typeface="Times New Roman" panose="02020603050405020304" pitchFamily="18" charset="0"/>
                        </a:rPr>
                        <a:t>кіріспе, негізгі бөлімде айтылғандардың мәні мен мағынасын қорытындылайды).</a:t>
                      </a:r>
                      <a:endParaRPr lang="ru-RU" sz="1400" dirty="0">
                        <a:effectLst/>
                        <a:latin typeface="Times New Roman" panose="02020603050405020304" pitchFamily="18" charset="0"/>
                        <a:ea typeface="Calibri"/>
                        <a:cs typeface="Times New Roman" panose="02020603050405020304" pitchFamily="18" charset="0"/>
                      </a:endParaRPr>
                    </a:p>
                    <a:p>
                      <a:pPr marL="457200" algn="just">
                        <a:lnSpc>
                          <a:spcPct val="115000"/>
                        </a:lnSpc>
                        <a:spcAft>
                          <a:spcPts val="0"/>
                        </a:spcAft>
                      </a:pPr>
                      <a:r>
                        <a:rPr lang="kk-KZ" sz="1600" dirty="0">
                          <a:effectLst/>
                          <a:latin typeface="Times New Roman" panose="02020603050405020304" pitchFamily="18" charset="0"/>
                          <a:ea typeface="Times New Roman"/>
                          <a:cs typeface="Times New Roman" panose="02020603050405020304" pitchFamily="18" charset="0"/>
                        </a:rPr>
                        <a:t> </a:t>
                      </a:r>
                      <a:r>
                        <a:rPr lang="kk-KZ" sz="1600" dirty="0" smtClean="0">
                          <a:effectLst/>
                          <a:latin typeface="Times New Roman" panose="02020603050405020304" pitchFamily="18" charset="0"/>
                          <a:ea typeface="Times New Roman"/>
                          <a:cs typeface="Times New Roman" panose="02020603050405020304" pitchFamily="18" charset="0"/>
                        </a:rPr>
                        <a:t>Эссе </a:t>
                      </a:r>
                      <a:r>
                        <a:rPr lang="kk-KZ" sz="1600" dirty="0">
                          <a:effectLst/>
                          <a:latin typeface="Times New Roman" panose="02020603050405020304" pitchFamily="18" charset="0"/>
                          <a:ea typeface="Times New Roman"/>
                          <a:cs typeface="Times New Roman" panose="02020603050405020304" pitchFamily="18" charset="0"/>
                        </a:rPr>
                        <a:t>жазу барысында келесілерді ескеру қажет:</a:t>
                      </a:r>
                      <a:endParaRPr lang="ru-RU" sz="1400"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kk-KZ" sz="1600" dirty="0">
                          <a:effectLst/>
                          <a:latin typeface="Times New Roman" panose="02020603050405020304" pitchFamily="18" charset="0"/>
                          <a:ea typeface="Times New Roman"/>
                          <a:cs typeface="Times New Roman" panose="02020603050405020304" pitchFamily="18" charset="0"/>
                        </a:rPr>
                        <a:t>1. Кіріспе мен қорытындыда көтерілген мәселеге ерекше назар аударуды  (кіріспеде мәселе анықталады, қорытындыда ой түйінделеді); </a:t>
                      </a:r>
                      <a:endParaRPr lang="ru-RU" sz="1400"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kk-KZ" sz="1600" dirty="0">
                          <a:effectLst/>
                          <a:latin typeface="Times New Roman" panose="02020603050405020304" pitchFamily="18" charset="0"/>
                          <a:ea typeface="Times New Roman"/>
                          <a:cs typeface="Times New Roman" panose="02020603050405020304" pitchFamily="18" charset="0"/>
                        </a:rPr>
                        <a:t>2. Абзацтарды азат жолдан бастап, бір-бірімен логикалық түрде байланыстыра отырып, жұмыстың тұтастығына қол жеткізуді;</a:t>
                      </a:r>
                      <a:endParaRPr lang="ru-RU" sz="1400"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1600" dirty="0">
                          <a:effectLst/>
                          <a:latin typeface="Times New Roman" panose="02020603050405020304" pitchFamily="18" charset="0"/>
                          <a:ea typeface="Times New Roman"/>
                          <a:cs typeface="Times New Roman" panose="02020603050405020304" pitchFamily="18" charset="0"/>
                        </a:rPr>
                        <a:t>3. </a:t>
                      </a:r>
                      <a:r>
                        <a:rPr lang="kk-KZ" sz="1600" dirty="0">
                          <a:effectLst/>
                          <a:latin typeface="Times New Roman" panose="02020603050405020304" pitchFamily="18" charset="0"/>
                          <a:ea typeface="Times New Roman"/>
                          <a:cs typeface="Times New Roman" panose="02020603050405020304" pitchFamily="18" charset="0"/>
                        </a:rPr>
                        <a:t>Баяндаудың </a:t>
                      </a:r>
                      <a:r>
                        <a:rPr lang="ru-RU" sz="1600" dirty="0" err="1">
                          <a:effectLst/>
                          <a:latin typeface="Times New Roman" panose="02020603050405020304" pitchFamily="18" charset="0"/>
                          <a:ea typeface="Times New Roman"/>
                          <a:cs typeface="Times New Roman" panose="02020603050405020304" pitchFamily="18" charset="0"/>
                        </a:rPr>
                        <a:t>эмоци</a:t>
                      </a:r>
                      <a:r>
                        <a:rPr lang="kk-KZ" sz="1600" dirty="0">
                          <a:effectLst/>
                          <a:latin typeface="Times New Roman" panose="02020603050405020304" pitchFamily="18" charset="0"/>
                          <a:ea typeface="Times New Roman"/>
                          <a:cs typeface="Times New Roman" panose="02020603050405020304" pitchFamily="18" charset="0"/>
                        </a:rPr>
                        <a:t>ялы, </a:t>
                      </a:r>
                      <a:r>
                        <a:rPr lang="ru-RU" sz="1600" dirty="0">
                          <a:effectLst/>
                          <a:latin typeface="Times New Roman" panose="02020603050405020304" pitchFamily="18" charset="0"/>
                          <a:ea typeface="Times New Roman"/>
                          <a:cs typeface="Times New Roman" panose="02020603050405020304" pitchFamily="18" charset="0"/>
                        </a:rPr>
                        <a:t> </a:t>
                      </a:r>
                      <a:r>
                        <a:rPr lang="ru-RU" sz="1600" dirty="0" err="1">
                          <a:effectLst/>
                          <a:latin typeface="Times New Roman" panose="02020603050405020304" pitchFamily="18" charset="0"/>
                          <a:ea typeface="Times New Roman"/>
                          <a:cs typeface="Times New Roman" panose="02020603050405020304" pitchFamily="18" charset="0"/>
                        </a:rPr>
                        <a:t>экспрессив</a:t>
                      </a:r>
                      <a:r>
                        <a:rPr lang="kk-KZ" sz="1600" dirty="0">
                          <a:effectLst/>
                          <a:latin typeface="Times New Roman" panose="02020603050405020304" pitchFamily="18" charset="0"/>
                          <a:ea typeface="Times New Roman"/>
                          <a:cs typeface="Times New Roman" panose="02020603050405020304" pitchFamily="18" charset="0"/>
                        </a:rPr>
                        <a:t>ті стильде болуын.</a:t>
                      </a:r>
                      <a:endParaRPr lang="ru-RU" sz="1400" dirty="0">
                        <a:effectLst/>
                        <a:latin typeface="Times New Roman" panose="02020603050405020304" pitchFamily="18" charset="0"/>
                        <a:ea typeface="Calibri"/>
                        <a:cs typeface="Times New Roman" panose="02020603050405020304" pitchFamily="18" charset="0"/>
                      </a:endParaRPr>
                    </a:p>
                  </a:txBody>
                  <a:tcPr marL="37784" marR="37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ea typeface="Times New Roman"/>
                          <a:cs typeface="Times New Roman" panose="02020603050405020304" pitchFamily="18" charset="0"/>
                        </a:rPr>
                        <a:t> </a:t>
                      </a:r>
                      <a:endParaRPr lang="ru-RU" sz="1200"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1400" dirty="0">
                          <a:effectLst/>
                          <a:latin typeface="Times New Roman" panose="02020603050405020304" pitchFamily="18" charset="0"/>
                          <a:ea typeface="Times New Roman"/>
                          <a:cs typeface="Times New Roman" panose="02020603050405020304" pitchFamily="18" charset="0"/>
                        </a:rPr>
                        <a:t> </a:t>
                      </a:r>
                      <a:endParaRPr lang="ru-RU" sz="1200"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1400" dirty="0">
                          <a:effectLst/>
                          <a:latin typeface="Times New Roman" panose="02020603050405020304" pitchFamily="18" charset="0"/>
                          <a:ea typeface="Times New Roman"/>
                          <a:cs typeface="Times New Roman" panose="02020603050405020304" pitchFamily="18" charset="0"/>
                        </a:rPr>
                        <a:t>20</a:t>
                      </a:r>
                      <a:endParaRPr lang="ru-RU" sz="1200" dirty="0">
                        <a:effectLst/>
                        <a:latin typeface="Times New Roman" panose="02020603050405020304" pitchFamily="18" charset="0"/>
                        <a:ea typeface="Calibri"/>
                        <a:cs typeface="Times New Roman" panose="02020603050405020304" pitchFamily="18" charset="0"/>
                      </a:endParaRPr>
                    </a:p>
                  </a:txBody>
                  <a:tcPr marL="37784" marR="37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51023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D57F1E4F-1CFF-5643-939E-217C01CDF565}" type="slidenum">
              <a:rPr lang="en-US" smtClean="0"/>
              <a:pPr/>
              <a:t>5</a:t>
            </a:fld>
            <a:endParaRPr lang="en-US" dirty="0"/>
          </a:p>
        </p:txBody>
      </p:sp>
      <p:sp>
        <p:nvSpPr>
          <p:cNvPr id="6" name="Прямоугольник 5"/>
          <p:cNvSpPr/>
          <p:nvPr/>
        </p:nvSpPr>
        <p:spPr>
          <a:xfrm>
            <a:off x="617517" y="0"/>
            <a:ext cx="11574483" cy="584775"/>
          </a:xfrm>
          <a:prstGeom prst="rect">
            <a:avLst/>
          </a:prstGeom>
        </p:spPr>
        <p:txBody>
          <a:bodyPr wrap="square">
            <a:spAutoFit/>
          </a:bodyPr>
          <a:lstStyle/>
          <a:p>
            <a:pPr lvl="0" indent="449263" algn="ctr" defTabSz="914400" fontAlgn="base">
              <a:spcBef>
                <a:spcPct val="0"/>
              </a:spcBef>
              <a:spcAft>
                <a:spcPct val="0"/>
              </a:spcAft>
            </a:pPr>
            <a:r>
              <a:rPr lang="kk-KZ" altLang="ru-RU"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МЫСАЛ ТАҚЫРЫПТАР ҮЛГІСІ</a:t>
            </a:r>
          </a:p>
          <a:p>
            <a:pPr lvl="0" indent="449263" defTabSz="914400" fontAlgn="base">
              <a:spcBef>
                <a:spcPct val="0"/>
              </a:spcBef>
              <a:spcAft>
                <a:spcPct val="0"/>
              </a:spcAft>
            </a:pPr>
            <a:endParaRPr lang="ru-RU" altLang="ru-RU" sz="800" dirty="0">
              <a:solidFill>
                <a:prstClr val="black"/>
              </a:solidFill>
              <a:latin typeface="Arial" pitchFamily="34" charset="0"/>
              <a:cs typeface="Arial" pitchFamily="34" charset="0"/>
            </a:endParaRPr>
          </a:p>
        </p:txBody>
      </p:sp>
      <p:sp>
        <p:nvSpPr>
          <p:cNvPr id="2" name="Прямоугольник 1"/>
          <p:cNvSpPr/>
          <p:nvPr/>
        </p:nvSpPr>
        <p:spPr>
          <a:xfrm>
            <a:off x="451261" y="1138812"/>
            <a:ext cx="10889673" cy="3970318"/>
          </a:xfrm>
          <a:prstGeom prst="rect">
            <a:avLst/>
          </a:prstGeom>
        </p:spPr>
        <p:txBody>
          <a:bodyPr wrap="square">
            <a:spAutoFit/>
          </a:bodyPr>
          <a:lstStyle/>
          <a:p>
            <a:pPr marL="457200" lvl="0" indent="-457200">
              <a:buFont typeface="Wingdings" panose="05000000000000000000" pitchFamily="2" charset="2"/>
              <a:buChar char="ü"/>
            </a:pPr>
            <a:r>
              <a:rPr lang="kk-KZ" sz="2800" dirty="0">
                <a:latin typeface="Times New Roman" panose="02020603050405020304" pitchFamily="18" charset="0"/>
                <a:cs typeface="Times New Roman" panose="02020603050405020304" pitchFamily="18" charset="0"/>
              </a:rPr>
              <a:t>Жастардың кітап оқымауына ғаламтор кінәлі ме, әлде өздерінің жалқаулығы басым ба?</a:t>
            </a:r>
            <a:endParaRPr lang="ru-RU" sz="2800" dirty="0">
              <a:latin typeface="Times New Roman" panose="02020603050405020304" pitchFamily="18" charset="0"/>
              <a:cs typeface="Times New Roman" panose="02020603050405020304" pitchFamily="18" charset="0"/>
            </a:endParaRPr>
          </a:p>
          <a:p>
            <a:r>
              <a:rPr lang="kk-KZ" sz="2800" dirty="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ü"/>
            </a:pPr>
            <a:r>
              <a:rPr lang="kk-KZ" sz="2800" dirty="0">
                <a:latin typeface="Times New Roman" panose="02020603050405020304" pitchFamily="18" charset="0"/>
                <a:cs typeface="Times New Roman" panose="02020603050405020304" pitchFamily="18" charset="0"/>
              </a:rPr>
              <a:t>Қалай ойлайсыз, асыл қасиет саналған достық бүгінде жай ғана қарым-қатынас немесе іскерлік байланыспен ғана шектеліп қалған сияқты емес пе? </a:t>
            </a:r>
            <a:endParaRPr lang="ru-RU" sz="2800" dirty="0">
              <a:latin typeface="Times New Roman" panose="02020603050405020304" pitchFamily="18" charset="0"/>
              <a:cs typeface="Times New Roman" panose="02020603050405020304" pitchFamily="18" charset="0"/>
            </a:endParaRPr>
          </a:p>
          <a:p>
            <a:r>
              <a:rPr lang="kk-KZ" sz="2800" dirty="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ü"/>
            </a:pPr>
            <a:r>
              <a:rPr lang="kk-KZ" sz="2800" dirty="0">
                <a:latin typeface="Times New Roman" panose="02020603050405020304" pitchFamily="18" charset="0"/>
                <a:cs typeface="Times New Roman" panose="02020603050405020304" pitchFamily="18" charset="0"/>
              </a:rPr>
              <a:t>Қалай ойлайсыз, шешендік туа біткен қасиет пе, әлде үйренуге болатын өнер ме?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78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Прямоугольник 2"/>
          <p:cNvSpPr/>
          <p:nvPr/>
        </p:nvSpPr>
        <p:spPr>
          <a:xfrm>
            <a:off x="2897579" y="164250"/>
            <a:ext cx="5023263" cy="461665"/>
          </a:xfrm>
          <a:prstGeom prst="rect">
            <a:avLst/>
          </a:prstGeom>
        </p:spPr>
        <p:txBody>
          <a:bodyPr wrap="square">
            <a:spAutoFit/>
          </a:bodyPr>
          <a:lstStyle/>
          <a:p>
            <a:pPr lvl="0" algn="ctr"/>
            <a:r>
              <a:rPr lang="kk-KZ" sz="2400" b="1" dirty="0" smtClean="0">
                <a:latin typeface="Times New Roman" panose="02020603050405020304" pitchFamily="18" charset="0"/>
                <a:cs typeface="Times New Roman" panose="02020603050405020304" pitchFamily="18" charset="0"/>
              </a:rPr>
              <a:t>БАЛ ҚОЮ  КЕСТЕСІ</a:t>
            </a:r>
            <a:endParaRPr lang="ru-RU" sz="24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3789737331"/>
              </p:ext>
            </p:extLst>
          </p:nvPr>
        </p:nvGraphicFramePr>
        <p:xfrm>
          <a:off x="347579" y="703624"/>
          <a:ext cx="11443368" cy="57565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6295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44956" y="76568"/>
            <a:ext cx="2765308" cy="400110"/>
          </a:xfrm>
          <a:prstGeom prst="rect">
            <a:avLst/>
          </a:prstGeom>
          <a:noFill/>
        </p:spPr>
        <p:txBody>
          <a:bodyPr wrap="none" rtlCol="0">
            <a:spAutoFit/>
          </a:bodyPr>
          <a:lstStyle/>
          <a:p>
            <a:pPr lvl="0" algn="ctr"/>
            <a:r>
              <a:rPr lang="kk-KZ" sz="2000" b="1" dirty="0">
                <a:latin typeface="Times New Roman" panose="02020603050405020304" pitchFamily="18" charset="0"/>
                <a:cs typeface="Times New Roman" panose="02020603050405020304" pitchFamily="18" charset="0"/>
              </a:rPr>
              <a:t>БАЛ ҚОЮ  КЕСТЕСІ</a:t>
            </a:r>
            <a:endParaRPr lang="ru-RU" sz="20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5731600" y="3414574"/>
            <a:ext cx="5631580" cy="369332"/>
          </a:xfrm>
          <a:prstGeom prst="rect">
            <a:avLst/>
          </a:prstGeom>
        </p:spPr>
        <p:txBody>
          <a:bodyPr wrap="square">
            <a:spAutoFit/>
          </a:bodyPr>
          <a:lstStyle/>
          <a:p>
            <a:r>
              <a:rPr lang="ru-RU" dirty="0" smtClean="0"/>
              <a:t> </a:t>
            </a:r>
            <a:endParaRPr lang="ru-RU" dirty="0"/>
          </a:p>
        </p:txBody>
      </p:sp>
      <p:sp>
        <p:nvSpPr>
          <p:cNvPr id="10" name="Номер слайда 9"/>
          <p:cNvSpPr>
            <a:spLocks noGrp="1"/>
          </p:cNvSpPr>
          <p:nvPr>
            <p:ph type="sldNum" sz="quarter" idx="12"/>
          </p:nvPr>
        </p:nvSpPr>
        <p:spPr/>
        <p:txBody>
          <a:bodyPr/>
          <a:lstStyle/>
          <a:p>
            <a:fld id="{D57F1E4F-1CFF-5643-939E-217C01CDF565}" type="slidenum">
              <a:rPr lang="en-US" smtClean="0"/>
              <a:pPr/>
              <a:t>7</a:t>
            </a:fld>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3933822118"/>
              </p:ext>
            </p:extLst>
          </p:nvPr>
        </p:nvGraphicFramePr>
        <p:xfrm>
          <a:off x="142504" y="476678"/>
          <a:ext cx="11934701" cy="6406460"/>
        </p:xfrm>
        <a:graphic>
          <a:graphicData uri="http://schemas.openxmlformats.org/drawingml/2006/table">
            <a:tbl>
              <a:tblPr firstRow="1" firstCol="1" bandRow="1" bandCol="1"/>
              <a:tblGrid>
                <a:gridCol w="733488"/>
                <a:gridCol w="658895"/>
                <a:gridCol w="10542318"/>
              </a:tblGrid>
              <a:tr h="216623">
                <a:tc>
                  <a:txBody>
                    <a:bodyPr/>
                    <a:lstStyle/>
                    <a:p>
                      <a:pPr>
                        <a:lnSpc>
                          <a:spcPct val="115000"/>
                        </a:lnSpc>
                        <a:spcAft>
                          <a:spcPts val="0"/>
                        </a:spcAft>
                      </a:pPr>
                      <a:r>
                        <a:rPr lang="ru-RU" sz="1200" b="1" dirty="0">
                          <a:effectLst/>
                          <a:latin typeface="Times New Roman" panose="02020603050405020304" pitchFamily="18" charset="0"/>
                          <a:ea typeface="Times New Roman"/>
                          <a:cs typeface="Times New Roman" panose="02020603050405020304" pitchFamily="18" charset="0"/>
                        </a:rPr>
                        <a:t>Диапазон</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b="1">
                          <a:effectLst/>
                          <a:latin typeface="Times New Roman" panose="02020603050405020304" pitchFamily="18" charset="0"/>
                          <a:ea typeface="Times New Roman"/>
                          <a:cs typeface="Times New Roman" panose="02020603050405020304" pitchFamily="18" charset="0"/>
                        </a:rPr>
                        <a:t>Бал</a:t>
                      </a:r>
                      <a:r>
                        <a:rPr lang="kk-KZ" sz="1200" b="1">
                          <a:effectLst/>
                          <a:latin typeface="Times New Roman" panose="02020603050405020304" pitchFamily="18" charset="0"/>
                          <a:ea typeface="Times New Roman"/>
                          <a:cs typeface="Times New Roman" panose="02020603050405020304" pitchFamily="18" charset="0"/>
                        </a:rPr>
                        <a:t>дар</a:t>
                      </a:r>
                      <a:endParaRPr lang="ru-RU" sz="1200">
                        <a:effectLst/>
                        <a:latin typeface="Times New Roman" panose="02020603050405020304" pitchFamily="18" charset="0"/>
                        <a:ea typeface="Calibri"/>
                        <a:cs typeface="Times New Roman" panose="02020603050405020304" pitchFamily="18" charset="0"/>
                      </a:endParaRPr>
                    </a:p>
                  </a:txBody>
                  <a:tcPr marL="17492" marR="17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200" b="1" dirty="0">
                          <a:effectLst/>
                          <a:latin typeface="Times New Roman" panose="02020603050405020304" pitchFamily="18" charset="0"/>
                          <a:ea typeface="Times New Roman"/>
                          <a:cs typeface="Times New Roman" panose="02020603050405020304" pitchFamily="18" charset="0"/>
                        </a:rPr>
                        <a:t>Сипаттамасы </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1115">
                <a:tc>
                  <a:txBody>
                    <a:bodyPr/>
                    <a:lstStyle/>
                    <a:p>
                      <a:pPr algn="ctr">
                        <a:lnSpc>
                          <a:spcPct val="115000"/>
                        </a:lnSpc>
                        <a:spcAft>
                          <a:spcPts val="0"/>
                        </a:spcAft>
                      </a:pPr>
                      <a:r>
                        <a:rPr lang="ru-RU" sz="1200" dirty="0">
                          <a:effectLst/>
                          <a:latin typeface="Times New Roman" panose="02020603050405020304" pitchFamily="18" charset="0"/>
                          <a:ea typeface="Times New Roman"/>
                          <a:cs typeface="Times New Roman" panose="02020603050405020304" pitchFamily="18" charset="0"/>
                        </a:rPr>
                        <a:t>5</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effectLst/>
                          <a:latin typeface="Times New Roman" panose="02020603050405020304" pitchFamily="18" charset="0"/>
                          <a:ea typeface="Times New Roman"/>
                          <a:cs typeface="Times New Roman" panose="02020603050405020304" pitchFamily="18" charset="0"/>
                        </a:rPr>
                        <a:t>17-20</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kk-KZ" sz="1200" dirty="0">
                          <a:effectLst/>
                          <a:latin typeface="Times New Roman" panose="02020603050405020304" pitchFamily="18" charset="0"/>
                          <a:ea typeface="Calibri"/>
                          <a:cs typeface="Times New Roman" panose="02020603050405020304" pitchFamily="18" charset="0"/>
                        </a:rPr>
                        <a:t>Тапсырманы  орындауда  қызықты  да әсерлі,  қажетті  форма  мен өзіндік  құралдарды  бірегей  қолданады, </a:t>
                      </a:r>
                      <a:r>
                        <a:rPr lang="kk-KZ" sz="1200" dirty="0" smtClean="0">
                          <a:effectLst/>
                          <a:latin typeface="Times New Roman" panose="02020603050405020304" pitchFamily="18" charset="0"/>
                          <a:ea typeface="Calibri"/>
                          <a:cs typeface="Times New Roman" panose="02020603050405020304" pitchFamily="18" charset="0"/>
                        </a:rPr>
                        <a:t> білім алушы пікірін </a:t>
                      </a:r>
                      <a:r>
                        <a:rPr lang="kk-KZ" sz="1200" dirty="0">
                          <a:effectLst/>
                          <a:latin typeface="Times New Roman" panose="02020603050405020304" pitchFamily="18" charset="0"/>
                          <a:ea typeface="Calibri"/>
                          <a:cs typeface="Times New Roman" panose="02020603050405020304" pitchFamily="18" charset="0"/>
                        </a:rPr>
                        <a:t>сенімді де нақты білдіреді;</a:t>
                      </a:r>
                      <a:endParaRPr lang="ru-RU" sz="1200" dirty="0">
                        <a:effectLst/>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kk-KZ" sz="1200" dirty="0">
                          <a:effectLst/>
                          <a:latin typeface="Times New Roman" panose="02020603050405020304" pitchFamily="18" charset="0"/>
                          <a:ea typeface="Calibri"/>
                          <a:cs typeface="Times New Roman" panose="02020603050405020304" pitchFamily="18" charset="0"/>
                        </a:rPr>
                        <a:t>Катаң  ұстанымы мен  сәйкестендірілген  құрылымы  мәселені логикалық күйде дамытады;</a:t>
                      </a:r>
                      <a:endParaRPr lang="ru-RU" sz="1200" dirty="0">
                        <a:effectLst/>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kk-KZ" sz="1200" dirty="0">
                          <a:effectLst/>
                          <a:latin typeface="Times New Roman" panose="02020603050405020304" pitchFamily="18" charset="0"/>
                          <a:ea typeface="Calibri"/>
                          <a:cs typeface="Times New Roman" panose="02020603050405020304" pitchFamily="18" charset="0"/>
                        </a:rPr>
                        <a:t>Оқырманға әсер ету, нақтылау, түсіндіру мақсатында  қолданылған көркем тіл құралдарының аясы өте кең;</a:t>
                      </a:r>
                      <a:endParaRPr lang="ru-RU" sz="1200" dirty="0">
                        <a:effectLst/>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kk-KZ" sz="1200" kern="1200" dirty="0" smtClean="0">
                          <a:solidFill>
                            <a:schemeClr val="tx1"/>
                          </a:solidFill>
                          <a:effectLst/>
                          <a:latin typeface="Times New Roman" panose="02020603050405020304" pitchFamily="18" charset="0"/>
                          <a:ea typeface="+mn-ea"/>
                          <a:cs typeface="Times New Roman" panose="02020603050405020304" pitchFamily="18" charset="0"/>
                        </a:rPr>
                        <a:t>Сауаттылығы жоғары деңгейде, елеусіз қателер болуы мүмкін.</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4195">
                <a:tc>
                  <a:txBody>
                    <a:bodyPr/>
                    <a:lstStyle/>
                    <a:p>
                      <a:pPr algn="ctr">
                        <a:lnSpc>
                          <a:spcPct val="115000"/>
                        </a:lnSpc>
                        <a:spcAft>
                          <a:spcPts val="0"/>
                        </a:spcAft>
                      </a:pPr>
                      <a:r>
                        <a:rPr lang="en-GB" sz="1200">
                          <a:effectLst/>
                          <a:latin typeface="Times New Roman" panose="02020603050405020304" pitchFamily="18" charset="0"/>
                          <a:ea typeface="Times New Roman"/>
                          <a:cs typeface="Times New Roman" panose="02020603050405020304" pitchFamily="18" charset="0"/>
                        </a:rPr>
                        <a:t>4</a:t>
                      </a:r>
                      <a:endParaRPr lang="ru-RU" sz="120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a:cs typeface="Times New Roman" panose="02020603050405020304" pitchFamily="18" charset="0"/>
                        </a:rPr>
                        <a:t>13-16</a:t>
                      </a:r>
                      <a:endParaRPr lang="ru-RU" sz="120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Тапсырмаға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жақсы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дайындалған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қажетті</a:t>
                      </a:r>
                      <a:r>
                        <a:rPr lang="ru-RU" sz="1200" dirty="0">
                          <a:effectLst/>
                          <a:latin typeface="Times New Roman" panose="02020603050405020304" pitchFamily="18" charset="0"/>
                          <a:ea typeface="Calibri"/>
                          <a:cs typeface="Times New Roman" panose="02020603050405020304" pitchFamily="18" charset="0"/>
                        </a:rPr>
                        <a:t> </a:t>
                      </a:r>
                      <a:r>
                        <a:rPr lang="kk-KZ" sz="1200" dirty="0">
                          <a:effectLst/>
                          <a:latin typeface="Times New Roman" panose="02020603050405020304" pitchFamily="18" charset="0"/>
                          <a:ea typeface="Calibri"/>
                          <a:cs typeface="Times New Roman" panose="02020603050405020304" pitchFamily="18" charset="0"/>
                        </a:rPr>
                        <a:t>форманы қолданады</a:t>
                      </a:r>
                      <a:r>
                        <a:rPr lang="ru-RU" sz="1200" dirty="0">
                          <a:effectLst/>
                          <a:latin typeface="Times New Roman" panose="02020603050405020304" pitchFamily="18" charset="0"/>
                          <a:ea typeface="Calibri"/>
                          <a:cs typeface="Times New Roman" panose="02020603050405020304" pitchFamily="18" charset="0"/>
                        </a:rPr>
                        <a:t>,</a:t>
                      </a:r>
                      <a:r>
                        <a:rPr lang="kk-KZ" sz="1200" dirty="0">
                          <a:effectLst/>
                          <a:latin typeface="Times New Roman" panose="02020603050405020304" pitchFamily="18" charset="0"/>
                          <a:ea typeface="Calibri"/>
                          <a:cs typeface="Times New Roman" panose="02020603050405020304" pitchFamily="18" charset="0"/>
                        </a:rPr>
                        <a:t> </a:t>
                      </a:r>
                      <a:r>
                        <a:rPr lang="kk-KZ" sz="1200" dirty="0" smtClean="0">
                          <a:effectLst/>
                          <a:latin typeface="Times New Roman" panose="02020603050405020304" pitchFamily="18" charset="0"/>
                          <a:ea typeface="Calibri"/>
                          <a:cs typeface="Times New Roman" panose="02020603050405020304" pitchFamily="18" charset="0"/>
                        </a:rPr>
                        <a:t>білім</a:t>
                      </a:r>
                      <a:r>
                        <a:rPr lang="kk-KZ" sz="1200" baseline="0" dirty="0" smtClean="0">
                          <a:effectLst/>
                          <a:latin typeface="Times New Roman" panose="02020603050405020304" pitchFamily="18" charset="0"/>
                          <a:ea typeface="Calibri"/>
                          <a:cs typeface="Times New Roman" panose="02020603050405020304" pitchFamily="18" charset="0"/>
                        </a:rPr>
                        <a:t> алушы</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пікірін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нақты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білдіреді</a:t>
                      </a:r>
                      <a:r>
                        <a:rPr lang="ru-RU" sz="1200" dirty="0">
                          <a:effectLst/>
                          <a:latin typeface="Times New Roman" panose="02020603050405020304" pitchFamily="18" charset="0"/>
                          <a:ea typeface="Calibri"/>
                          <a:cs typeface="Times New Roman" panose="02020603050405020304" pitchFamily="18" charset="0"/>
                        </a:rPr>
                        <a:t>;</a:t>
                      </a:r>
                    </a:p>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Құрылымы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әсерлі</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және</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сәйкес</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мәселе</a:t>
                      </a:r>
                      <a:r>
                        <a:rPr lang="ru-RU" sz="1200" dirty="0">
                          <a:effectLst/>
                          <a:latin typeface="Times New Roman" panose="02020603050405020304" pitchFamily="18" charset="0"/>
                          <a:ea typeface="Calibri"/>
                          <a:cs typeface="Times New Roman" panose="02020603050405020304" pitchFamily="18" charset="0"/>
                        </a:rPr>
                        <a:t>  мен  </a:t>
                      </a:r>
                      <a:r>
                        <a:rPr lang="ru-RU" sz="1200" dirty="0" err="1">
                          <a:effectLst/>
                          <a:latin typeface="Times New Roman" panose="02020603050405020304" pitchFamily="18" charset="0"/>
                          <a:ea typeface="Calibri"/>
                          <a:cs typeface="Times New Roman" panose="02020603050405020304" pitchFamily="18" charset="0"/>
                        </a:rPr>
                        <a:t>деректерді</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талдауы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нақты</a:t>
                      </a:r>
                      <a:r>
                        <a:rPr lang="ru-RU" sz="1200" dirty="0">
                          <a:effectLst/>
                          <a:latin typeface="Times New Roman" panose="02020603050405020304" pitchFamily="18" charset="0"/>
                          <a:ea typeface="Calibri"/>
                          <a:cs typeface="Times New Roman" panose="02020603050405020304" pitchFamily="18" charset="0"/>
                        </a:rPr>
                        <a:t>;</a:t>
                      </a:r>
                    </a:p>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Оқырманға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әсер</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ету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нақтылау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түсіндіру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мақсатында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қолданылған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құралдары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үйлесімді</a:t>
                      </a:r>
                      <a:r>
                        <a:rPr lang="ru-RU" sz="1200" dirty="0">
                          <a:effectLst/>
                          <a:latin typeface="Times New Roman" panose="02020603050405020304" pitchFamily="18" charset="0"/>
                          <a:ea typeface="Calibri"/>
                          <a:cs typeface="Times New Roman" panose="02020603050405020304" pitchFamily="18" charset="0"/>
                        </a:rPr>
                        <a:t>; </a:t>
                      </a:r>
                    </a:p>
                    <a:p>
                      <a:pPr marL="342900" lvl="0" indent="-342900" algn="just">
                        <a:lnSpc>
                          <a:spcPct val="115000"/>
                        </a:lnSpc>
                        <a:spcAft>
                          <a:spcPts val="0"/>
                        </a:spcAft>
                        <a:buFont typeface="Symbol"/>
                        <a:buChar char=""/>
                      </a:pPr>
                      <a:r>
                        <a:rPr lang="kk-KZ" sz="1200" kern="1200" dirty="0" smtClean="0">
                          <a:solidFill>
                            <a:schemeClr val="tx1"/>
                          </a:solidFill>
                          <a:effectLst/>
                          <a:latin typeface="Times New Roman" panose="02020603050405020304" pitchFamily="18" charset="0"/>
                          <a:ea typeface="+mn-ea"/>
                          <a:cs typeface="Times New Roman" panose="02020603050405020304" pitchFamily="18" charset="0"/>
                        </a:rPr>
                        <a:t>Сауаттылығы жақсы, түсінуге қиындық келтімейтін қателер болуы мүмкін.</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277">
                <a:tc>
                  <a:txBody>
                    <a:bodyPr/>
                    <a:lstStyle/>
                    <a:p>
                      <a:pPr algn="ctr">
                        <a:lnSpc>
                          <a:spcPct val="115000"/>
                        </a:lnSpc>
                        <a:spcAft>
                          <a:spcPts val="0"/>
                        </a:spcAft>
                      </a:pPr>
                      <a:r>
                        <a:rPr lang="en-GB" sz="1200">
                          <a:effectLst/>
                          <a:latin typeface="Times New Roman" panose="02020603050405020304" pitchFamily="18" charset="0"/>
                          <a:ea typeface="Times New Roman"/>
                          <a:cs typeface="Times New Roman" panose="02020603050405020304" pitchFamily="18" charset="0"/>
                        </a:rPr>
                        <a:t>3</a:t>
                      </a:r>
                      <a:endParaRPr lang="ru-RU" sz="120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a:cs typeface="Times New Roman" panose="02020603050405020304" pitchFamily="18" charset="0"/>
                        </a:rPr>
                        <a:t>9-12</a:t>
                      </a:r>
                      <a:endParaRPr lang="ru-RU" sz="120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Қажетті</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ұстанымы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сәйкестендірілген</a:t>
                      </a:r>
                      <a:r>
                        <a:rPr lang="ru-RU" sz="1200" dirty="0">
                          <a:effectLst/>
                          <a:latin typeface="Times New Roman" panose="02020603050405020304" pitchFamily="18" charset="0"/>
                          <a:ea typeface="Calibri"/>
                          <a:cs typeface="Times New Roman" panose="02020603050405020304" pitchFamily="18" charset="0"/>
                        </a:rPr>
                        <a:t>  </a:t>
                      </a:r>
                      <a:r>
                        <a:rPr lang="kk-KZ" sz="1200" dirty="0">
                          <a:effectLst/>
                          <a:latin typeface="Times New Roman" panose="02020603050405020304" pitchFamily="18" charset="0"/>
                          <a:ea typeface="Calibri"/>
                          <a:cs typeface="Times New Roman" panose="02020603050405020304" pitchFamily="18" charset="0"/>
                        </a:rPr>
                        <a:t>формасы</a:t>
                      </a:r>
                      <a:r>
                        <a:rPr lang="ru-RU" sz="1200" dirty="0">
                          <a:effectLst/>
                          <a:latin typeface="Times New Roman" panose="02020603050405020304" pitchFamily="18" charset="0"/>
                          <a:ea typeface="Calibri"/>
                          <a:cs typeface="Times New Roman" panose="02020603050405020304" pitchFamily="18" charset="0"/>
                        </a:rPr>
                        <a:t> мен </a:t>
                      </a:r>
                      <a:r>
                        <a:rPr lang="kk-KZ" sz="1200" dirty="0" smtClean="0">
                          <a:effectLst/>
                          <a:latin typeface="Times New Roman" panose="02020603050405020304" pitchFamily="18" charset="0"/>
                          <a:ea typeface="Calibri"/>
                          <a:cs typeface="Times New Roman" panose="02020603050405020304" pitchFamily="18" charset="0"/>
                        </a:rPr>
                        <a:t>    </a:t>
                      </a:r>
                      <a:r>
                        <a:rPr lang="kk-KZ" sz="1200" dirty="0">
                          <a:effectLst/>
                          <a:latin typeface="Times New Roman" panose="02020603050405020304" pitchFamily="18" charset="0"/>
                          <a:ea typeface="Calibri"/>
                          <a:cs typeface="Times New Roman" panose="02020603050405020304" pitchFamily="18" charset="0"/>
                        </a:rPr>
                        <a:t>мазмұны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анық</a:t>
                      </a:r>
                      <a:r>
                        <a:rPr lang="ru-RU" sz="1200" dirty="0">
                          <a:effectLst/>
                          <a:latin typeface="Times New Roman" panose="02020603050405020304" pitchFamily="18" charset="0"/>
                          <a:ea typeface="Calibri"/>
                          <a:cs typeface="Times New Roman" panose="02020603050405020304" pitchFamily="18" charset="0"/>
                        </a:rPr>
                        <a:t>, </a:t>
                      </a:r>
                      <a:r>
                        <a:rPr lang="kk-KZ" sz="1200" dirty="0" smtClean="0">
                          <a:effectLst/>
                          <a:latin typeface="Times New Roman" panose="02020603050405020304" pitchFamily="18" charset="0"/>
                          <a:ea typeface="Calibri"/>
                          <a:cs typeface="Times New Roman" panose="02020603050405020304" pitchFamily="18" charset="0"/>
                        </a:rPr>
                        <a:t>білім</a:t>
                      </a:r>
                      <a:r>
                        <a:rPr lang="kk-KZ" sz="1200" baseline="0" dirty="0" smtClean="0">
                          <a:effectLst/>
                          <a:latin typeface="Times New Roman" panose="02020603050405020304" pitchFamily="18" charset="0"/>
                          <a:ea typeface="Calibri"/>
                          <a:cs typeface="Times New Roman" panose="02020603050405020304" pitchFamily="18" charset="0"/>
                        </a:rPr>
                        <a:t> алушы </a:t>
                      </a:r>
                      <a:r>
                        <a:rPr lang="kk-KZ" sz="1200" dirty="0" smtClean="0">
                          <a:effectLst/>
                          <a:latin typeface="Times New Roman" panose="02020603050405020304" pitchFamily="18" charset="0"/>
                          <a:ea typeface="Calibri"/>
                          <a:cs typeface="Times New Roman" panose="02020603050405020304" pitchFamily="18" charset="0"/>
                        </a:rPr>
                        <a:t> </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ойын</a:t>
                      </a:r>
                      <a:r>
                        <a:rPr lang="ru-RU" sz="1200" dirty="0">
                          <a:effectLst/>
                          <a:latin typeface="Times New Roman" panose="02020603050405020304" pitchFamily="18" charset="0"/>
                          <a:ea typeface="Calibri"/>
                          <a:cs typeface="Times New Roman" panose="02020603050405020304" pitchFamily="18" charset="0"/>
                        </a:rPr>
                        <a:t> </a:t>
                      </a:r>
                      <a:r>
                        <a:rPr lang="kk-KZ" sz="1200" dirty="0">
                          <a:effectLst/>
                          <a:latin typeface="Times New Roman" panose="02020603050405020304" pitchFamily="18" charset="0"/>
                          <a:ea typeface="Calibri"/>
                          <a:cs typeface="Times New Roman" panose="02020603050405020304" pitchFamily="18" charset="0"/>
                        </a:rPr>
                        <a:t>түсінікті</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жеткіз</a:t>
                      </a:r>
                      <a:r>
                        <a:rPr lang="kk-KZ" sz="1200" dirty="0">
                          <a:effectLst/>
                          <a:latin typeface="Times New Roman" panose="02020603050405020304" pitchFamily="18" charset="0"/>
                          <a:ea typeface="Calibri"/>
                          <a:cs typeface="Times New Roman" panose="02020603050405020304" pitchFamily="18" charset="0"/>
                        </a:rPr>
                        <a:t>еді</a:t>
                      </a:r>
                      <a:r>
                        <a:rPr lang="ru-RU" sz="1200" dirty="0" smtClean="0">
                          <a:effectLst/>
                          <a:latin typeface="Times New Roman" panose="02020603050405020304" pitchFamily="18" charset="0"/>
                          <a:ea typeface="Calibri"/>
                          <a:cs typeface="Times New Roman" panose="02020603050405020304" pitchFamily="18" charset="0"/>
                        </a:rPr>
                        <a:t>;</a:t>
                      </a:r>
                    </a:p>
                    <a:p>
                      <a:pPr marL="342900" lvl="0" indent="-342900" algn="just">
                        <a:lnSpc>
                          <a:spcPct val="100000"/>
                        </a:lnSpc>
                        <a:spcAft>
                          <a:spcPts val="0"/>
                        </a:spcAft>
                        <a:buFont typeface="Symbol"/>
                        <a:buChar char=""/>
                      </a:pPr>
                      <a:r>
                        <a:rPr lang="ru-RU" sz="1200" dirty="0" err="1" smtClean="0">
                          <a:effectLst/>
                          <a:latin typeface="Times New Roman" panose="02020603050405020304" pitchFamily="18" charset="0"/>
                          <a:ea typeface="Calibri"/>
                          <a:cs typeface="Times New Roman" panose="02020603050405020304" pitchFamily="18" charset="0"/>
                        </a:rPr>
                        <a:t>Қолданылған</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құрылымы</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дұрыс</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бірақ</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жүйеленбеген</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құрылым</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құрылымнан</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ауытқу</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кездеседі</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немесе</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біртексіз</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smtClean="0">
                          <a:effectLst/>
                          <a:latin typeface="Times New Roman" panose="02020603050405020304" pitchFamily="18" charset="0"/>
                          <a:ea typeface="Calibri"/>
                          <a:cs typeface="Times New Roman" panose="02020603050405020304" pitchFamily="18" charset="0"/>
                        </a:rPr>
                        <a:t>құрылымдар</a:t>
                      </a:r>
                      <a:r>
                        <a:rPr lang="ru-RU" sz="1200" dirty="0" smtClean="0">
                          <a:effectLst/>
                          <a:latin typeface="Times New Roman" panose="02020603050405020304" pitchFamily="18" charset="0"/>
                          <a:ea typeface="Calibri"/>
                          <a:cs typeface="Times New Roman" panose="02020603050405020304" pitchFamily="18" charset="0"/>
                        </a:rPr>
                        <a:t> бар;</a:t>
                      </a:r>
                    </a:p>
                    <a:p>
                      <a:pPr marL="342900" lvl="0" indent="-342900" algn="just">
                        <a:lnSpc>
                          <a:spcPct val="100000"/>
                        </a:lnSpc>
                        <a:spcAft>
                          <a:spcPts val="0"/>
                        </a:spcAft>
                        <a:buFont typeface="Symbol"/>
                        <a:buChar char=""/>
                      </a:pPr>
                      <a:r>
                        <a:rPr lang="ru-RU" sz="1200" dirty="0" err="1" smtClean="0">
                          <a:effectLst/>
                          <a:latin typeface="Times New Roman" panose="02020603050405020304" pitchFamily="18" charset="0"/>
                          <a:ea typeface="Calibri"/>
                          <a:cs typeface="Times New Roman" panose="02020603050405020304" pitchFamily="18" charset="0"/>
                        </a:rPr>
                        <a:t>Әсер</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ету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нақтылау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түсіндіру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мақсатында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қолданылған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тіл</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құралдары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кей</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жағдайларда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жеткіліксіз</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деңгейде</a:t>
                      </a:r>
                      <a:r>
                        <a:rPr lang="ru-RU" sz="1200" dirty="0">
                          <a:effectLst/>
                          <a:latin typeface="Times New Roman" panose="02020603050405020304" pitchFamily="18" charset="0"/>
                          <a:ea typeface="Calibri"/>
                          <a:cs typeface="Times New Roman" panose="02020603050405020304" pitchFamily="18" charset="0"/>
                        </a:rPr>
                        <a:t>; </a:t>
                      </a:r>
                    </a:p>
                    <a:p>
                      <a:pPr marL="342900" lvl="0" indent="-342900" algn="just">
                        <a:lnSpc>
                          <a:spcPct val="100000"/>
                        </a:lnSpc>
                        <a:spcAft>
                          <a:spcPts val="0"/>
                        </a:spcAft>
                        <a:buFont typeface="Symbol"/>
                        <a:buChar char=""/>
                      </a:pPr>
                      <a:r>
                        <a:rPr lang="kk-KZ" sz="1200" kern="1200" dirty="0" smtClean="0">
                          <a:solidFill>
                            <a:schemeClr val="tx1"/>
                          </a:solidFill>
                          <a:effectLst/>
                          <a:latin typeface="Times New Roman" panose="02020603050405020304" pitchFamily="18" charset="0"/>
                          <a:ea typeface="+mn-ea"/>
                          <a:cs typeface="Times New Roman" panose="02020603050405020304" pitchFamily="18" charset="0"/>
                        </a:rPr>
                        <a:t>Сауаттылығы орта деңгейде, </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шақтардың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бастауыш</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пен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етістіктердің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ұйқаспауы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орфографиялық</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қателер</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пунктуацияның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жоқтығы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қажетті</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әсер</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алуды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төмендетеді</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598">
                <a:tc>
                  <a:txBody>
                    <a:bodyPr/>
                    <a:lstStyle/>
                    <a:p>
                      <a:pPr algn="ctr">
                        <a:lnSpc>
                          <a:spcPct val="115000"/>
                        </a:lnSpc>
                        <a:spcAft>
                          <a:spcPts val="0"/>
                        </a:spcAft>
                      </a:pPr>
                      <a:r>
                        <a:rPr lang="ru-RU" sz="1200" dirty="0">
                          <a:effectLst/>
                          <a:latin typeface="Times New Roman" panose="02020603050405020304" pitchFamily="18" charset="0"/>
                          <a:ea typeface="Times New Roman"/>
                          <a:cs typeface="Times New Roman" panose="02020603050405020304" pitchFamily="18" charset="0"/>
                        </a:rPr>
                        <a:t> </a:t>
                      </a:r>
                      <a:r>
                        <a:rPr lang="ru-RU" sz="1200" dirty="0" smtClean="0">
                          <a:effectLst/>
                          <a:latin typeface="Times New Roman" panose="02020603050405020304" pitchFamily="18" charset="0"/>
                          <a:ea typeface="Times New Roman"/>
                          <a:cs typeface="Times New Roman" panose="02020603050405020304" pitchFamily="18" charset="0"/>
                        </a:rPr>
                        <a:t>2</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a:cs typeface="Times New Roman" panose="02020603050405020304" pitchFamily="18" charset="0"/>
                        </a:rPr>
                        <a:t>5-8</a:t>
                      </a:r>
                      <a:endParaRPr lang="ru-RU" sz="120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Қажетті</a:t>
                      </a:r>
                      <a:r>
                        <a:rPr lang="ru-RU" sz="1200" dirty="0">
                          <a:effectLst/>
                          <a:latin typeface="Times New Roman" panose="02020603050405020304" pitchFamily="18" charset="0"/>
                          <a:ea typeface="Calibri"/>
                          <a:cs typeface="Times New Roman" panose="02020603050405020304" pitchFamily="18" charset="0"/>
                        </a:rPr>
                        <a:t> </a:t>
                      </a:r>
                      <a:r>
                        <a:rPr lang="kk-KZ" sz="1200" dirty="0">
                          <a:effectLst/>
                          <a:latin typeface="Times New Roman" panose="02020603050405020304" pitchFamily="18" charset="0"/>
                          <a:ea typeface="Calibri"/>
                          <a:cs typeface="Times New Roman" panose="02020603050405020304" pitchFamily="18" charset="0"/>
                        </a:rPr>
                        <a:t>форма</a:t>
                      </a:r>
                      <a:r>
                        <a:rPr lang="ru-RU" sz="1200" dirty="0">
                          <a:effectLst/>
                          <a:latin typeface="Times New Roman" panose="02020603050405020304" pitchFamily="18" charset="0"/>
                          <a:ea typeface="Calibri"/>
                          <a:cs typeface="Times New Roman" panose="02020603050405020304" pitchFamily="18" charset="0"/>
                        </a:rPr>
                        <a:t> мен </a:t>
                      </a:r>
                      <a:r>
                        <a:rPr lang="ru-RU" sz="1200" dirty="0" err="1">
                          <a:effectLst/>
                          <a:latin typeface="Times New Roman" panose="02020603050405020304" pitchFamily="18" charset="0"/>
                          <a:ea typeface="Calibri"/>
                          <a:cs typeface="Times New Roman" panose="02020603050405020304" pitchFamily="18" charset="0"/>
                        </a:rPr>
                        <a:t>мазмұны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байқалады</a:t>
                      </a:r>
                      <a:r>
                        <a:rPr lang="ru-RU" sz="1200" dirty="0">
                          <a:effectLst/>
                          <a:latin typeface="Times New Roman" panose="02020603050405020304" pitchFamily="18" charset="0"/>
                          <a:ea typeface="Calibri"/>
                          <a:cs typeface="Times New Roman" panose="02020603050405020304" pitchFamily="18" charset="0"/>
                        </a:rPr>
                        <a:t>, </a:t>
                      </a:r>
                      <a:r>
                        <a:rPr lang="kk-KZ" sz="1200" dirty="0" smtClean="0">
                          <a:effectLst/>
                          <a:latin typeface="Times New Roman" panose="02020603050405020304" pitchFamily="18" charset="0"/>
                          <a:ea typeface="Calibri"/>
                          <a:cs typeface="Times New Roman" panose="02020603050405020304" pitchFamily="18" charset="0"/>
                        </a:rPr>
                        <a:t>білім</a:t>
                      </a:r>
                      <a:r>
                        <a:rPr lang="kk-KZ" sz="1200" baseline="0" dirty="0" smtClean="0">
                          <a:effectLst/>
                          <a:latin typeface="Times New Roman" panose="02020603050405020304" pitchFamily="18" charset="0"/>
                          <a:ea typeface="Calibri"/>
                          <a:cs typeface="Times New Roman" panose="02020603050405020304" pitchFamily="18" charset="0"/>
                        </a:rPr>
                        <a:t> алушы</a:t>
                      </a:r>
                      <a:r>
                        <a:rPr lang="ru-RU" sz="1200" dirty="0" smtClean="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пікірін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сирек</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білдіреді</a:t>
                      </a:r>
                      <a:r>
                        <a:rPr lang="ru-RU" sz="1200" dirty="0">
                          <a:effectLst/>
                          <a:latin typeface="Times New Roman" panose="02020603050405020304" pitchFamily="18" charset="0"/>
                          <a:ea typeface="Calibri"/>
                          <a:cs typeface="Times New Roman" panose="02020603050405020304" pitchFamily="18" charset="0"/>
                        </a:rPr>
                        <a:t>;</a:t>
                      </a:r>
                    </a:p>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Құрылымы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анық</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емес</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нақты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деректер</a:t>
                      </a:r>
                      <a:r>
                        <a:rPr lang="ru-RU" sz="1200" dirty="0">
                          <a:effectLst/>
                          <a:latin typeface="Times New Roman" panose="02020603050405020304" pitchFamily="18" charset="0"/>
                          <a:ea typeface="Calibri"/>
                          <a:cs typeface="Times New Roman" panose="02020603050405020304" pitchFamily="18" charset="0"/>
                        </a:rPr>
                        <a:t> мен </a:t>
                      </a:r>
                      <a:r>
                        <a:rPr lang="ru-RU" sz="1200" dirty="0" err="1">
                          <a:effectLst/>
                          <a:latin typeface="Times New Roman" panose="02020603050405020304" pitchFamily="18" charset="0"/>
                          <a:ea typeface="Calibri"/>
                          <a:cs typeface="Times New Roman" panose="02020603050405020304" pitchFamily="18" charset="0"/>
                        </a:rPr>
                        <a:t>дамыту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қабілеті</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жеткіліксіз</a:t>
                      </a:r>
                      <a:r>
                        <a:rPr lang="ru-RU" sz="1200" dirty="0">
                          <a:effectLst/>
                          <a:latin typeface="Times New Roman" panose="02020603050405020304" pitchFamily="18" charset="0"/>
                          <a:ea typeface="Calibri"/>
                          <a:cs typeface="Times New Roman" panose="02020603050405020304" pitchFamily="18" charset="0"/>
                        </a:rPr>
                        <a:t>; </a:t>
                      </a:r>
                    </a:p>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Тіл</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құралдарын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қолдану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әрекеті</a:t>
                      </a:r>
                      <a:r>
                        <a:rPr lang="ru-RU" sz="1200" dirty="0">
                          <a:effectLst/>
                          <a:latin typeface="Times New Roman" panose="02020603050405020304" pitchFamily="18" charset="0"/>
                          <a:ea typeface="Calibri"/>
                          <a:cs typeface="Times New Roman" panose="02020603050405020304" pitchFamily="18" charset="0"/>
                        </a:rPr>
                        <a:t> бар, </a:t>
                      </a:r>
                      <a:r>
                        <a:rPr lang="ru-RU" sz="1200" dirty="0" err="1">
                          <a:effectLst/>
                          <a:latin typeface="Times New Roman" panose="02020603050405020304" pitchFamily="18" charset="0"/>
                          <a:ea typeface="Calibri"/>
                          <a:cs typeface="Times New Roman" panose="02020603050405020304" pitchFamily="18" charset="0"/>
                        </a:rPr>
                        <a:t>суреттеу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деректендіру</a:t>
                      </a:r>
                      <a:r>
                        <a:rPr lang="ru-RU" sz="1200" dirty="0">
                          <a:effectLst/>
                          <a:latin typeface="Times New Roman" panose="02020603050405020304" pitchFamily="18" charset="0"/>
                          <a:ea typeface="Calibri"/>
                          <a:cs typeface="Times New Roman" panose="02020603050405020304" pitchFamily="18" charset="0"/>
                        </a:rPr>
                        <a:t> мен </a:t>
                      </a:r>
                      <a:r>
                        <a:rPr lang="ru-RU" sz="1200" dirty="0" err="1">
                          <a:effectLst/>
                          <a:latin typeface="Times New Roman" panose="02020603050405020304" pitchFamily="18" charset="0"/>
                          <a:ea typeface="Calibri"/>
                          <a:cs typeface="Times New Roman" panose="02020603050405020304" pitchFamily="18" charset="0"/>
                        </a:rPr>
                        <a:t>әсер</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ету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қанағаттандырарлық</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күйде</a:t>
                      </a:r>
                      <a:r>
                        <a:rPr lang="ru-RU" sz="1200" dirty="0">
                          <a:effectLst/>
                          <a:latin typeface="Times New Roman" panose="02020603050405020304" pitchFamily="18" charset="0"/>
                          <a:ea typeface="Calibri"/>
                          <a:cs typeface="Times New Roman" panose="02020603050405020304" pitchFamily="18" charset="0"/>
                        </a:rPr>
                        <a:t>;</a:t>
                      </a:r>
                    </a:p>
                    <a:p>
                      <a:pPr marL="342900" lvl="0" indent="-342900" algn="just">
                        <a:lnSpc>
                          <a:spcPct val="115000"/>
                        </a:lnSpc>
                        <a:spcAft>
                          <a:spcPts val="0"/>
                        </a:spcAft>
                        <a:buFont typeface="Symbol"/>
                        <a:buChar char=""/>
                      </a:pPr>
                      <a:r>
                        <a:rPr lang="kk-KZ" sz="1200" kern="1200" dirty="0" smtClean="0">
                          <a:solidFill>
                            <a:schemeClr val="tx1"/>
                          </a:solidFill>
                          <a:effectLst/>
                          <a:latin typeface="Times New Roman" panose="02020603050405020304" pitchFamily="18" charset="0"/>
                          <a:ea typeface="+mn-ea"/>
                          <a:cs typeface="Times New Roman" panose="02020603050405020304" pitchFamily="18" charset="0"/>
                        </a:rPr>
                        <a:t>Қателер жиі </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шақтардың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бастауыш</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пен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етістіктердің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ұйқаспауы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орфографиялық</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қателер</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пунктуацияның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жоқтығы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кездеседі</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0992">
                <a:tc>
                  <a:txBody>
                    <a:bodyPr/>
                    <a:lstStyle/>
                    <a:p>
                      <a:pPr algn="ctr">
                        <a:lnSpc>
                          <a:spcPct val="115000"/>
                        </a:lnSpc>
                        <a:spcAft>
                          <a:spcPts val="0"/>
                        </a:spcAft>
                      </a:pPr>
                      <a:r>
                        <a:rPr lang="en-GB" sz="1200">
                          <a:effectLst/>
                          <a:latin typeface="Times New Roman" panose="02020603050405020304" pitchFamily="18" charset="0"/>
                          <a:ea typeface="Times New Roman"/>
                          <a:cs typeface="Times New Roman" panose="02020603050405020304" pitchFamily="18" charset="0"/>
                        </a:rPr>
                        <a:t>1</a:t>
                      </a:r>
                      <a:endParaRPr lang="ru-RU" sz="120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Times New Roman" panose="02020603050405020304" pitchFamily="18" charset="0"/>
                          <a:ea typeface="Times New Roman"/>
                          <a:cs typeface="Times New Roman" panose="02020603050405020304" pitchFamily="18" charset="0"/>
                        </a:rPr>
                        <a:t>1–</a:t>
                      </a:r>
                      <a:r>
                        <a:rPr lang="ru-RU" sz="1200">
                          <a:effectLst/>
                          <a:latin typeface="Times New Roman" panose="02020603050405020304" pitchFamily="18" charset="0"/>
                          <a:ea typeface="Times New Roman"/>
                          <a:cs typeface="Times New Roman" panose="02020603050405020304" pitchFamily="18" charset="0"/>
                        </a:rPr>
                        <a:t>4</a:t>
                      </a:r>
                      <a:endParaRPr lang="ru-RU" sz="120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kk-KZ" sz="1200" dirty="0">
                          <a:effectLst/>
                          <a:latin typeface="Times New Roman" panose="02020603050405020304" pitchFamily="18" charset="0"/>
                          <a:ea typeface="Calibri"/>
                          <a:cs typeface="Times New Roman" panose="02020603050405020304" pitchFamily="18" charset="0"/>
                        </a:rPr>
                        <a:t>Қажетті форма мен мазмұнды қолдануға ұмтылғаны байқалғанымен, </a:t>
                      </a:r>
                      <a:r>
                        <a:rPr lang="ru-RU" sz="1200" dirty="0" err="1">
                          <a:effectLst/>
                          <a:latin typeface="Times New Roman" panose="02020603050405020304" pitchFamily="18" charset="0"/>
                          <a:ea typeface="Calibri"/>
                          <a:cs typeface="Times New Roman" panose="02020603050405020304" pitchFamily="18" charset="0"/>
                        </a:rPr>
                        <a:t>көздеген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мақсатқа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сай</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емес</a:t>
                      </a:r>
                      <a:r>
                        <a:rPr lang="ru-RU" sz="1200" dirty="0">
                          <a:effectLst/>
                          <a:latin typeface="Times New Roman" panose="02020603050405020304" pitchFamily="18" charset="0"/>
                          <a:ea typeface="Calibri"/>
                          <a:cs typeface="Times New Roman" panose="02020603050405020304" pitchFamily="18" charset="0"/>
                        </a:rPr>
                        <a:t>, </a:t>
                      </a:r>
                      <a:r>
                        <a:rPr lang="kk-KZ" sz="1200" dirty="0" smtClean="0">
                          <a:effectLst/>
                          <a:latin typeface="Times New Roman" panose="02020603050405020304" pitchFamily="18" charset="0"/>
                          <a:ea typeface="Calibri"/>
                          <a:cs typeface="Times New Roman" panose="02020603050405020304" pitchFamily="18" charset="0"/>
                        </a:rPr>
                        <a:t>білім алушы </a:t>
                      </a:r>
                      <a:r>
                        <a:rPr lang="ru-RU" sz="1200" dirty="0" err="1">
                          <a:effectLst/>
                          <a:latin typeface="Times New Roman" panose="02020603050405020304" pitchFamily="18" charset="0"/>
                          <a:ea typeface="Calibri"/>
                          <a:cs typeface="Times New Roman" panose="02020603050405020304" pitchFamily="18" charset="0"/>
                        </a:rPr>
                        <a:t>мәселені</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түсінгенімен</a:t>
                      </a:r>
                      <a:r>
                        <a:rPr lang="kk-KZ" sz="1200" dirty="0">
                          <a:effectLst/>
                          <a:latin typeface="Times New Roman" panose="02020603050405020304" pitchFamily="18" charset="0"/>
                          <a:ea typeface="Calibri"/>
                          <a:cs typeface="Times New Roman" panose="02020603050405020304" pitchFamily="18" charset="0"/>
                        </a:rPr>
                        <a:t>,</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өз</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ойын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нақты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жеткізе</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алмайды</a:t>
                      </a:r>
                      <a:r>
                        <a:rPr lang="ru-RU" sz="1200" dirty="0">
                          <a:effectLst/>
                          <a:latin typeface="Times New Roman" panose="02020603050405020304" pitchFamily="18" charset="0"/>
                          <a:ea typeface="Calibri"/>
                          <a:cs typeface="Times New Roman" panose="02020603050405020304" pitchFamily="18" charset="0"/>
                        </a:rPr>
                        <a:t>;</a:t>
                      </a:r>
                    </a:p>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Құрылымы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жеткіліксіз</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дұрыс</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ұйымдастырылмаған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тақырыптан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ауытқулықтар</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байқалады</a:t>
                      </a:r>
                      <a:r>
                        <a:rPr lang="ru-RU" sz="1200" dirty="0">
                          <a:effectLst/>
                          <a:latin typeface="Times New Roman" panose="02020603050405020304" pitchFamily="18" charset="0"/>
                          <a:ea typeface="Calibri"/>
                          <a:cs typeface="Times New Roman" panose="02020603050405020304" pitchFamily="18" charset="0"/>
                        </a:rPr>
                        <a:t>; </a:t>
                      </a:r>
                    </a:p>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Суреттеу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деректендіру</a:t>
                      </a:r>
                      <a:r>
                        <a:rPr lang="ru-RU" sz="1200" dirty="0">
                          <a:effectLst/>
                          <a:latin typeface="Times New Roman" panose="02020603050405020304" pitchFamily="18" charset="0"/>
                          <a:ea typeface="Calibri"/>
                          <a:cs typeface="Times New Roman" panose="02020603050405020304" pitchFamily="18" charset="0"/>
                        </a:rPr>
                        <a:t> мен </a:t>
                      </a:r>
                      <a:r>
                        <a:rPr lang="ru-RU" sz="1200" dirty="0" err="1">
                          <a:effectLst/>
                          <a:latin typeface="Times New Roman" panose="02020603050405020304" pitchFamily="18" charset="0"/>
                          <a:ea typeface="Calibri"/>
                          <a:cs typeface="Times New Roman" panose="02020603050405020304" pitchFamily="18" charset="0"/>
                        </a:rPr>
                        <a:t>әсер</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ету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мақсатында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тілдің</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құралдары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кей</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жерлерде</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ғана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қолданылған</a:t>
                      </a:r>
                      <a:r>
                        <a:rPr lang="ru-RU" sz="1200" dirty="0">
                          <a:effectLst/>
                          <a:latin typeface="Times New Roman" panose="02020603050405020304" pitchFamily="18" charset="0"/>
                          <a:ea typeface="Calibri"/>
                          <a:cs typeface="Times New Roman" panose="02020603050405020304" pitchFamily="18" charset="0"/>
                        </a:rPr>
                        <a:t>;</a:t>
                      </a:r>
                    </a:p>
                    <a:p>
                      <a:pPr marL="342900" lvl="0" indent="-342900" algn="just">
                        <a:lnSpc>
                          <a:spcPct val="115000"/>
                        </a:lnSpc>
                        <a:spcAft>
                          <a:spcPts val="0"/>
                        </a:spcAft>
                        <a:buFont typeface="Symbol"/>
                        <a:buChar char=""/>
                      </a:pPr>
                      <a:r>
                        <a:rPr lang="kk-KZ" sz="1200" kern="1200" dirty="0" smtClean="0">
                          <a:solidFill>
                            <a:schemeClr val="tx1"/>
                          </a:solidFill>
                          <a:effectLst/>
                          <a:latin typeface="Times New Roman" panose="02020603050405020304" pitchFamily="18" charset="0"/>
                          <a:ea typeface="+mn-ea"/>
                          <a:cs typeface="Times New Roman" panose="02020603050405020304" pitchFamily="18" charset="0"/>
                        </a:rPr>
                        <a:t>Жіберілген </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қателер</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шақтарды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қолданылуы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анық</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емес</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бастауыш</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пен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етістіктердің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ұйқаспауы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орфографиялық</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қателер</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пунктуацияның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жоқтығы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мағынаны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толық</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түсінуге</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қиындық</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келтіреді</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0819">
                <a:tc>
                  <a:txBody>
                    <a:bodyPr/>
                    <a:lstStyle/>
                    <a:p>
                      <a:pPr algn="ctr">
                        <a:lnSpc>
                          <a:spcPct val="115000"/>
                        </a:lnSpc>
                        <a:spcAft>
                          <a:spcPts val="0"/>
                        </a:spcAft>
                      </a:pPr>
                      <a:r>
                        <a:rPr lang="en-GB" sz="1200">
                          <a:effectLst/>
                          <a:latin typeface="Times New Roman" panose="02020603050405020304" pitchFamily="18" charset="0"/>
                          <a:ea typeface="Times New Roman"/>
                          <a:cs typeface="Times New Roman" panose="02020603050405020304" pitchFamily="18" charset="0"/>
                        </a:rPr>
                        <a:t>0</a:t>
                      </a:r>
                      <a:endParaRPr lang="ru-RU" sz="120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effectLst/>
                          <a:latin typeface="Times New Roman" panose="02020603050405020304" pitchFamily="18" charset="0"/>
                          <a:ea typeface="Times New Roman"/>
                          <a:cs typeface="Times New Roman" panose="02020603050405020304" pitchFamily="18" charset="0"/>
                        </a:rPr>
                        <a:t>0</a:t>
                      </a:r>
                      <a:endParaRPr lang="ru-RU" sz="120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Жұмыс</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қойылған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мақсатқа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сай</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емес</a:t>
                      </a:r>
                      <a:r>
                        <a:rPr lang="en-GB"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түсініксіз</a:t>
                      </a:r>
                      <a:r>
                        <a:rPr lang="en-GB"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құрылым</a:t>
                      </a:r>
                      <a:r>
                        <a:rPr lang="en-GB" sz="1200" dirty="0">
                          <a:effectLst/>
                          <a:latin typeface="Times New Roman" panose="02020603050405020304" pitchFamily="18" charset="0"/>
                          <a:ea typeface="Calibri"/>
                          <a:cs typeface="Times New Roman" panose="02020603050405020304" pitchFamily="18" charset="0"/>
                        </a:rPr>
                        <a:t>  </a:t>
                      </a:r>
                      <a:r>
                        <a:rPr lang="ru-RU" sz="1200" dirty="0">
                          <a:effectLst/>
                          <a:latin typeface="Times New Roman" panose="02020603050405020304" pitchFamily="18" charset="0"/>
                          <a:ea typeface="Calibri"/>
                          <a:cs typeface="Times New Roman" panose="02020603050405020304" pitchFamily="18" charset="0"/>
                        </a:rPr>
                        <a:t>мен</a:t>
                      </a:r>
                      <a:r>
                        <a:rPr lang="en-GB"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мазмұны</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төмен</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деңгейде</a:t>
                      </a:r>
                      <a:r>
                        <a:rPr lang="en-GB" sz="1200" dirty="0">
                          <a:effectLst/>
                          <a:latin typeface="Times New Roman" panose="02020603050405020304" pitchFamily="18" charset="0"/>
                          <a:ea typeface="Calibri"/>
                          <a:cs typeface="Times New Roman" panose="02020603050405020304" pitchFamily="18" charset="0"/>
                        </a:rPr>
                        <a:t>;</a:t>
                      </a:r>
                      <a:endParaRPr lang="ru-RU" sz="1200" dirty="0">
                        <a:effectLst/>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kk-KZ" sz="1200" dirty="0">
                          <a:effectLst/>
                          <a:latin typeface="Times New Roman" panose="02020603050405020304" pitchFamily="18" charset="0"/>
                          <a:ea typeface="Calibri"/>
                          <a:cs typeface="Times New Roman" panose="02020603050405020304" pitchFamily="18" charset="0"/>
                        </a:rPr>
                        <a:t>Құрылымы эссеге сай емес</a:t>
                      </a:r>
                      <a:r>
                        <a:rPr lang="ru-RU" sz="1200" dirty="0">
                          <a:effectLst/>
                          <a:latin typeface="Times New Roman" panose="02020603050405020304" pitchFamily="18" charset="0"/>
                          <a:ea typeface="Calibri"/>
                          <a:cs typeface="Times New Roman" panose="02020603050405020304" pitchFamily="18" charset="0"/>
                        </a:rPr>
                        <a:t>;</a:t>
                      </a:r>
                    </a:p>
                    <a:p>
                      <a:pPr marL="342900" lvl="0" indent="-342900" algn="just">
                        <a:lnSpc>
                          <a:spcPct val="115000"/>
                        </a:lnSpc>
                        <a:spcAft>
                          <a:spcPts val="0"/>
                        </a:spcAft>
                        <a:buFont typeface="Symbol"/>
                        <a:buChar char=""/>
                      </a:pPr>
                      <a:r>
                        <a:rPr lang="ru-RU" sz="1200" dirty="0" err="1">
                          <a:effectLst/>
                          <a:latin typeface="Times New Roman" panose="02020603050405020304" pitchFamily="18" charset="0"/>
                          <a:ea typeface="Calibri"/>
                          <a:cs typeface="Times New Roman" panose="02020603050405020304" pitchFamily="18" charset="0"/>
                        </a:rPr>
                        <a:t>Суреттеу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деректендіру</a:t>
                      </a:r>
                      <a:r>
                        <a:rPr lang="ru-RU" sz="1200" dirty="0">
                          <a:effectLst/>
                          <a:latin typeface="Times New Roman" panose="02020603050405020304" pitchFamily="18" charset="0"/>
                          <a:ea typeface="Calibri"/>
                          <a:cs typeface="Times New Roman" panose="02020603050405020304" pitchFamily="18" charset="0"/>
                        </a:rPr>
                        <a:t> мен </a:t>
                      </a:r>
                      <a:r>
                        <a:rPr lang="ru-RU" sz="1200" dirty="0" err="1">
                          <a:effectLst/>
                          <a:latin typeface="Times New Roman" panose="02020603050405020304" pitchFamily="18" charset="0"/>
                          <a:ea typeface="Calibri"/>
                          <a:cs typeface="Times New Roman" panose="02020603050405020304" pitchFamily="18" charset="0"/>
                        </a:rPr>
                        <a:t>әсер</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ету</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мақсатында</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тілдің</a:t>
                      </a:r>
                      <a:r>
                        <a:rPr lang="ru-RU" sz="1200" dirty="0">
                          <a:effectLst/>
                          <a:latin typeface="Times New Roman" panose="02020603050405020304" pitchFamily="18" charset="0"/>
                          <a:ea typeface="Calibri"/>
                          <a:cs typeface="Times New Roman" panose="02020603050405020304" pitchFamily="18" charset="0"/>
                        </a:rPr>
                        <a:t>  </a:t>
                      </a:r>
                      <a:r>
                        <a:rPr lang="ru-RU" sz="1200" dirty="0" err="1">
                          <a:effectLst/>
                          <a:latin typeface="Times New Roman" panose="02020603050405020304" pitchFamily="18" charset="0"/>
                          <a:ea typeface="Calibri"/>
                          <a:cs typeface="Times New Roman" panose="02020603050405020304" pitchFamily="18" charset="0"/>
                        </a:rPr>
                        <a:t>құралдары</a:t>
                      </a:r>
                      <a:r>
                        <a:rPr lang="kk-KZ" sz="1200" dirty="0">
                          <a:effectLst/>
                          <a:latin typeface="Times New Roman" panose="02020603050405020304" pitchFamily="18" charset="0"/>
                          <a:ea typeface="Calibri"/>
                          <a:cs typeface="Times New Roman" panose="02020603050405020304" pitchFamily="18" charset="0"/>
                        </a:rPr>
                        <a:t>н қолданбаған; </a:t>
                      </a:r>
                      <a:endParaRPr lang="ru-RU" sz="1200" dirty="0">
                        <a:effectLst/>
                        <a:latin typeface="Times New Roman" panose="02020603050405020304" pitchFamily="18" charset="0"/>
                        <a:ea typeface="Calibri"/>
                        <a:cs typeface="Times New Roman" panose="02020603050405020304" pitchFamily="18" charset="0"/>
                      </a:endParaRPr>
                    </a:p>
                    <a:p>
                      <a:pPr marL="342900" lvl="0" indent="-342900" algn="just">
                        <a:lnSpc>
                          <a:spcPct val="115000"/>
                        </a:lnSpc>
                        <a:spcAft>
                          <a:spcPts val="0"/>
                        </a:spcAft>
                        <a:buFont typeface="Symbol"/>
                        <a:buChar char=""/>
                      </a:pPr>
                      <a:r>
                        <a:rPr lang="kk-KZ" sz="1200" kern="1200" dirty="0" smtClean="0">
                          <a:solidFill>
                            <a:schemeClr val="tx1"/>
                          </a:solidFill>
                          <a:effectLst/>
                          <a:latin typeface="Times New Roman" panose="02020603050405020304" pitchFamily="18" charset="0"/>
                          <a:ea typeface="+mn-ea"/>
                          <a:cs typeface="Times New Roman" panose="02020603050405020304" pitchFamily="18" charset="0"/>
                        </a:rPr>
                        <a:t>Сауаттылығы төмен, </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шақтардың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бастауыш</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пен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етістіктердің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ұйқаспауы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орфографиялық</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қателер</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пунктуацияның</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жоқтығы</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kk-KZ" sz="1200" kern="1200" dirty="0" smtClean="0">
                          <a:solidFill>
                            <a:schemeClr val="tx1"/>
                          </a:solidFill>
                          <a:effectLst/>
                          <a:latin typeface="Times New Roman" panose="02020603050405020304" pitchFamily="18" charset="0"/>
                          <a:ea typeface="+mn-ea"/>
                          <a:cs typeface="Times New Roman" panose="02020603050405020304" pitchFamily="18" charset="0"/>
                        </a:rPr>
                        <a:t>түсінуге</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кедергі</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u-RU" sz="1200" kern="1200" dirty="0" err="1" smtClean="0">
                          <a:solidFill>
                            <a:schemeClr val="tx1"/>
                          </a:solidFill>
                          <a:effectLst/>
                          <a:latin typeface="Times New Roman" panose="02020603050405020304" pitchFamily="18" charset="0"/>
                          <a:ea typeface="+mn-ea"/>
                          <a:cs typeface="Times New Roman" panose="02020603050405020304" pitchFamily="18" charset="0"/>
                        </a:rPr>
                        <a:t>келтіреді</a:t>
                      </a:r>
                      <a:r>
                        <a:rPr lang="kk-KZ" sz="120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sz="1200" dirty="0">
                        <a:effectLst/>
                        <a:latin typeface="Times New Roman" panose="02020603050405020304" pitchFamily="18" charset="0"/>
                        <a:ea typeface="Calibri"/>
                        <a:cs typeface="Times New Roman" panose="02020603050405020304" pitchFamily="18" charset="0"/>
                      </a:endParaRPr>
                    </a:p>
                  </a:txBody>
                  <a:tcPr marL="17492" marR="17492" marT="18302" marB="183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33934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D57F1E4F-1CFF-5643-939E-217C01CDF565}" type="slidenum">
              <a:rPr lang="en-US" smtClean="0"/>
              <a:pPr/>
              <a:t>8</a:t>
            </a:fld>
            <a:endParaRPr lang="en-US" dirty="0"/>
          </a:p>
        </p:txBody>
      </p:sp>
      <p:sp>
        <p:nvSpPr>
          <p:cNvPr id="3" name="TextBox 2"/>
          <p:cNvSpPr txBox="1"/>
          <p:nvPr/>
        </p:nvSpPr>
        <p:spPr>
          <a:xfrm>
            <a:off x="1270660" y="0"/>
            <a:ext cx="9535885" cy="769441"/>
          </a:xfrm>
          <a:prstGeom prst="rect">
            <a:avLst/>
          </a:prstGeom>
          <a:noFill/>
        </p:spPr>
        <p:txBody>
          <a:bodyPr wrap="square" rtlCol="0">
            <a:spAutoFit/>
          </a:bodyPr>
          <a:lstStyle/>
          <a:p>
            <a:pPr lvl="0" algn="ctr"/>
            <a:r>
              <a:rPr lang="kk-KZ" sz="2400" b="1" dirty="0" smtClean="0">
                <a:latin typeface="Times New Roman" panose="02020603050405020304" pitchFamily="18" charset="0"/>
                <a:cs typeface="Times New Roman" panose="02020603050405020304" pitchFamily="18" charset="0"/>
              </a:rPr>
              <a:t>БАЛДЫ БАҒАҒА АУЫСТЫРУ ШКАЛАСЫ</a:t>
            </a:r>
            <a:endParaRPr lang="ru-RU" sz="2400" dirty="0" smtClean="0">
              <a:latin typeface="Times New Roman" panose="02020603050405020304" pitchFamily="18" charset="0"/>
              <a:cs typeface="Times New Roman" panose="02020603050405020304" pitchFamily="18" charset="0"/>
            </a:endParaRPr>
          </a:p>
          <a:p>
            <a:r>
              <a:rPr lang="kk-KZ"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752339285"/>
              </p:ext>
            </p:extLst>
          </p:nvPr>
        </p:nvGraphicFramePr>
        <p:xfrm>
          <a:off x="523628" y="2018805"/>
          <a:ext cx="11029948" cy="2998039"/>
        </p:xfrm>
        <a:graphic>
          <a:graphicData uri="http://schemas.openxmlformats.org/drawingml/2006/table">
            <a:tbl>
              <a:tblPr firstRow="1" firstCol="1" bandRow="1">
                <a:tableStyleId>{5C22544A-7EE6-4342-B048-85BDC9FD1C3A}</a:tableStyleId>
              </a:tblPr>
              <a:tblGrid>
                <a:gridCol w="2757487"/>
                <a:gridCol w="2715924"/>
                <a:gridCol w="2799050"/>
                <a:gridCol w="2757487"/>
              </a:tblGrid>
              <a:tr h="1068204">
                <a:tc>
                  <a:txBody>
                    <a:bodyPr/>
                    <a:lstStyle/>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0-49 %</a:t>
                      </a:r>
                      <a:endParaRPr lang="ru-RU" sz="28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 </a:t>
                      </a:r>
                      <a:endParaRPr lang="ru-RU" sz="2800" dirty="0">
                        <a:effectLst/>
                        <a:latin typeface="Times New Roman" panose="02020603050405020304" pitchFamily="18" charset="0"/>
                        <a:ea typeface="Calibri"/>
                        <a:cs typeface="Times New Roman" panose="02020603050405020304" pitchFamily="18" charset="0"/>
                      </a:endParaRPr>
                    </a:p>
                  </a:txBody>
                  <a:tcPr marL="67341" marR="67341" marT="0" marB="0"/>
                </a:tc>
                <a:tc>
                  <a:txBody>
                    <a:bodyPr/>
                    <a:lstStyle/>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50-74 %</a:t>
                      </a:r>
                      <a:endParaRPr lang="ru-RU" sz="2800">
                        <a:effectLst/>
                        <a:latin typeface="Times New Roman" panose="02020603050405020304" pitchFamily="18" charset="0"/>
                        <a:ea typeface="Calibri"/>
                        <a:cs typeface="Times New Roman" panose="02020603050405020304" pitchFamily="18" charset="0"/>
                      </a:endParaRPr>
                    </a:p>
                  </a:txBody>
                  <a:tcPr marL="67341" marR="67341" marT="0" marB="0"/>
                </a:tc>
                <a:tc>
                  <a:txBody>
                    <a:bodyPr/>
                    <a:lstStyle/>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75 - 89%</a:t>
                      </a:r>
                      <a:endParaRPr lang="ru-RU" sz="2800">
                        <a:effectLst/>
                        <a:latin typeface="Times New Roman" panose="02020603050405020304" pitchFamily="18" charset="0"/>
                        <a:ea typeface="Calibri"/>
                        <a:cs typeface="Times New Roman" panose="02020603050405020304" pitchFamily="18" charset="0"/>
                      </a:endParaRPr>
                    </a:p>
                  </a:txBody>
                  <a:tcPr marL="67341" marR="67341" marT="0" marB="0"/>
                </a:tc>
                <a:tc>
                  <a:txBody>
                    <a:bodyPr/>
                    <a:lstStyle/>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90- 100%</a:t>
                      </a:r>
                      <a:endParaRPr lang="ru-RU" sz="2800">
                        <a:effectLst/>
                        <a:latin typeface="Times New Roman" panose="02020603050405020304" pitchFamily="18" charset="0"/>
                        <a:ea typeface="Calibri"/>
                        <a:cs typeface="Times New Roman" panose="02020603050405020304" pitchFamily="18" charset="0"/>
                      </a:endParaRPr>
                    </a:p>
                  </a:txBody>
                  <a:tcPr marL="67341" marR="67341" marT="0" marB="0"/>
                </a:tc>
              </a:tr>
              <a:tr h="1068204">
                <a:tc>
                  <a:txBody>
                    <a:bodyPr/>
                    <a:lstStyle/>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0-9</a:t>
                      </a:r>
                      <a:endParaRPr lang="ru-RU" sz="28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 </a:t>
                      </a:r>
                      <a:endParaRPr lang="ru-RU" sz="2800">
                        <a:effectLst/>
                        <a:latin typeface="Times New Roman" panose="02020603050405020304" pitchFamily="18" charset="0"/>
                        <a:ea typeface="Calibri"/>
                        <a:cs typeface="Times New Roman" panose="02020603050405020304" pitchFamily="18" charset="0"/>
                      </a:endParaRPr>
                    </a:p>
                  </a:txBody>
                  <a:tcPr marL="67341" marR="67341" marT="0" marB="0"/>
                </a:tc>
                <a:tc>
                  <a:txBody>
                    <a:bodyPr/>
                    <a:lstStyle/>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10-14</a:t>
                      </a:r>
                      <a:endParaRPr lang="ru-RU" sz="2800" dirty="0">
                        <a:effectLst/>
                        <a:latin typeface="Times New Roman" panose="02020603050405020304" pitchFamily="18" charset="0"/>
                        <a:ea typeface="Calibri"/>
                        <a:cs typeface="Times New Roman" panose="02020603050405020304" pitchFamily="18" charset="0"/>
                      </a:endParaRPr>
                    </a:p>
                  </a:txBody>
                  <a:tcPr marL="67341" marR="67341" marT="0" marB="0"/>
                </a:tc>
                <a:tc>
                  <a:txBody>
                    <a:bodyPr/>
                    <a:lstStyle/>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15-17</a:t>
                      </a:r>
                      <a:endParaRPr lang="ru-RU" sz="2800">
                        <a:effectLst/>
                        <a:latin typeface="Times New Roman" panose="02020603050405020304" pitchFamily="18" charset="0"/>
                        <a:ea typeface="Calibri"/>
                        <a:cs typeface="Times New Roman" panose="02020603050405020304" pitchFamily="18" charset="0"/>
                      </a:endParaRPr>
                    </a:p>
                  </a:txBody>
                  <a:tcPr marL="67341" marR="67341" marT="0" marB="0"/>
                </a:tc>
                <a:tc>
                  <a:txBody>
                    <a:bodyPr/>
                    <a:lstStyle/>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18-20</a:t>
                      </a:r>
                      <a:endParaRPr lang="ru-RU" sz="2800">
                        <a:effectLst/>
                        <a:latin typeface="Times New Roman" panose="02020603050405020304" pitchFamily="18" charset="0"/>
                        <a:ea typeface="Calibri"/>
                        <a:cs typeface="Times New Roman" panose="02020603050405020304" pitchFamily="18" charset="0"/>
                      </a:endParaRPr>
                    </a:p>
                  </a:txBody>
                  <a:tcPr marL="67341" marR="67341" marT="0" marB="0"/>
                </a:tc>
              </a:tr>
              <a:tr h="754711">
                <a:tc>
                  <a:txBody>
                    <a:bodyPr/>
                    <a:lstStyle/>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2</a:t>
                      </a:r>
                      <a:endParaRPr lang="ru-RU" sz="2800">
                        <a:effectLst/>
                        <a:latin typeface="Times New Roman" panose="02020603050405020304" pitchFamily="18" charset="0"/>
                        <a:ea typeface="Calibri"/>
                        <a:cs typeface="Times New Roman" panose="02020603050405020304" pitchFamily="18" charset="0"/>
                      </a:endParaRPr>
                    </a:p>
                  </a:txBody>
                  <a:tcPr marL="67341" marR="67341" marT="0" marB="0"/>
                </a:tc>
                <a:tc>
                  <a:txBody>
                    <a:bodyPr/>
                    <a:lstStyle/>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3</a:t>
                      </a:r>
                      <a:endParaRPr lang="ru-RU" sz="2800">
                        <a:effectLst/>
                        <a:latin typeface="Times New Roman" panose="02020603050405020304" pitchFamily="18" charset="0"/>
                        <a:ea typeface="Calibri"/>
                        <a:cs typeface="Times New Roman" panose="02020603050405020304" pitchFamily="18" charset="0"/>
                      </a:endParaRPr>
                    </a:p>
                  </a:txBody>
                  <a:tcPr marL="67341" marR="67341" marT="0" marB="0"/>
                </a:tc>
                <a:tc>
                  <a:txBody>
                    <a:bodyPr/>
                    <a:lstStyle/>
                    <a:p>
                      <a:pPr algn="ctr">
                        <a:lnSpc>
                          <a:spcPct val="115000"/>
                        </a:lnSpc>
                        <a:spcAft>
                          <a:spcPts val="0"/>
                        </a:spcAft>
                      </a:pPr>
                      <a:r>
                        <a:rPr lang="ru-RU" sz="3200">
                          <a:effectLst/>
                          <a:latin typeface="Times New Roman" panose="02020603050405020304" pitchFamily="18" charset="0"/>
                          <a:cs typeface="Times New Roman" panose="02020603050405020304" pitchFamily="18" charset="0"/>
                        </a:rPr>
                        <a:t>4</a:t>
                      </a:r>
                      <a:endParaRPr lang="ru-RU" sz="2800">
                        <a:effectLst/>
                        <a:latin typeface="Times New Roman" panose="02020603050405020304" pitchFamily="18" charset="0"/>
                        <a:ea typeface="Calibri"/>
                        <a:cs typeface="Times New Roman" panose="02020603050405020304" pitchFamily="18" charset="0"/>
                      </a:endParaRPr>
                    </a:p>
                  </a:txBody>
                  <a:tcPr marL="67341" marR="67341" marT="0" marB="0"/>
                </a:tc>
                <a:tc>
                  <a:txBody>
                    <a:bodyPr/>
                    <a:lstStyle/>
                    <a:p>
                      <a:pPr algn="ctr">
                        <a:lnSpc>
                          <a:spcPct val="115000"/>
                        </a:lnSpc>
                        <a:spcAft>
                          <a:spcPts val="0"/>
                        </a:spcAft>
                      </a:pPr>
                      <a:r>
                        <a:rPr lang="ru-RU" sz="3200" dirty="0">
                          <a:effectLst/>
                          <a:latin typeface="Times New Roman" panose="02020603050405020304" pitchFamily="18" charset="0"/>
                          <a:cs typeface="Times New Roman" panose="02020603050405020304" pitchFamily="18" charset="0"/>
                        </a:rPr>
                        <a:t>5</a:t>
                      </a:r>
                      <a:endParaRPr lang="ru-RU" sz="2800" dirty="0">
                        <a:effectLst/>
                        <a:latin typeface="Times New Roman" panose="02020603050405020304" pitchFamily="18" charset="0"/>
                        <a:ea typeface="Calibri"/>
                        <a:cs typeface="Times New Roman" panose="02020603050405020304" pitchFamily="18" charset="0"/>
                      </a:endParaRPr>
                    </a:p>
                  </a:txBody>
                  <a:tcPr marL="67341" marR="67341" marT="0" marB="0"/>
                </a:tc>
              </a:tr>
            </a:tbl>
          </a:graphicData>
        </a:graphic>
      </p:graphicFrame>
    </p:spTree>
    <p:extLst>
      <p:ext uri="{BB962C8B-B14F-4D97-AF65-F5344CB8AC3E}">
        <p14:creationId xmlns:p14="http://schemas.microsoft.com/office/powerpoint/2010/main" val="3325977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Дивиденд">
  <a:themeElements>
    <a:clrScheme name="Зеленый и желтый">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Дивиденд">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4BEC0EAF-CF86-4D49-B83B-56CC62D3CFF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Дивиденд</Template>
  <TotalTime>11669</TotalTime>
  <Words>859</Words>
  <Application>Microsoft Office PowerPoint</Application>
  <PresentationFormat>Произвольный</PresentationFormat>
  <Paragraphs>120</Paragraphs>
  <Slides>8</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Дивиденд</vt:lpstr>
      <vt:lpstr>Презентация PowerPoint</vt:lpstr>
      <vt:lpstr>ВИДЫ  ВНЕШНЕГО СУММАТИВНОГО ОЦЕНИВАНИЯ  В  2015-2016  УЧЕБНОМ  ГОДУ</vt:lpstr>
      <vt:lpstr>   Бағалауға шолу</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Итоги внешнего суммативного оценивания</dc:title>
  <dc:creator>Nis</dc:creator>
  <cp:lastModifiedBy>rustemova_z.cpi</cp:lastModifiedBy>
  <cp:revision>788</cp:revision>
  <cp:lastPrinted>2016-07-05T10:39:48Z</cp:lastPrinted>
  <dcterms:created xsi:type="dcterms:W3CDTF">2014-06-11T14:23:08Z</dcterms:created>
  <dcterms:modified xsi:type="dcterms:W3CDTF">2016-09-20T06:21:58Z</dcterms:modified>
</cp:coreProperties>
</file>