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76" r:id="rId6"/>
    <p:sldId id="260" r:id="rId7"/>
    <p:sldId id="271" r:id="rId8"/>
    <p:sldId id="274" r:id="rId9"/>
    <p:sldId id="263" r:id="rId10"/>
    <p:sldId id="277" r:id="rId11"/>
    <p:sldId id="278" r:id="rId12"/>
    <p:sldId id="270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6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35C76F-78B5-4B11-8C6F-63623E59C7B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AA0BAB-D84D-4E12-B284-43472EBE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a-meda.ru/honey/6-molochko.html" TargetMode="External"/><Relationship Id="rId7" Type="http://schemas.openxmlformats.org/officeDocument/2006/relationships/hyperlink" Target="http://zoo-farm.ru/paseka/roenie-pchel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fotki.yandex.ru/users/nik-likholetov/view/378445/?page=4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yam-nyam.org/interesno/propolis" TargetMode="External"/><Relationship Id="rId3" Type="http://schemas.openxmlformats.org/officeDocument/2006/relationships/hyperlink" Target="http://www.rid.su/frontpage?page=5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beefd.ru/vosk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tverskie.livejournal.com/6427.html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familypedia.wikia.com/wiki/Tver_Oblast" TargetMode="External"/><Relationship Id="rId4" Type="http://schemas.openxmlformats.org/officeDocument/2006/relationships/image" Target="../media/image29.jpeg"/><Relationship Id="rId9" Type="http://schemas.openxmlformats.org/officeDocument/2006/relationships/hyperlink" Target="http://www.tverlife.ru/news/56395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blog.holidaykey.ru/?p=1016" TargetMode="External"/><Relationship Id="rId7" Type="http://schemas.openxmlformats.org/officeDocument/2006/relationships/hyperlink" Target="http://esprute69.livejournal.com/pics/catalog/1891/30888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veganov.blogspot.ru/2010/08/virtualnoe-puteshestvie-v-gosti-k.html" TargetMode="External"/><Relationship Id="rId4" Type="http://schemas.openxmlformats.org/officeDocument/2006/relationships/image" Target="../media/image34.jpeg"/><Relationship Id="rId9" Type="http://schemas.openxmlformats.org/officeDocument/2006/relationships/hyperlink" Target="http://tver.livejournal.com/63135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sandvest.ru/229-medovyj-spas-v-sandov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fact.ru/priroda/157-zrenie-pchely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itar-tass.com/data/Newses/MainPhoto/255520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braya-pchela.ru/photo.php?id=33" TargetMode="External"/><Relationship Id="rId5" Type="http://schemas.openxmlformats.org/officeDocument/2006/relationships/hyperlink" Target="http://ethology.ru/library/?id=360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tart.info/showphoto.php?category=5&amp;code=313" TargetMode="External"/><Relationship Id="rId5" Type="http://schemas.openxmlformats.org/officeDocument/2006/relationships/hyperlink" Target="http://gawker.com/Dance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omir.ru/o-pchjolakh/opisani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mbrana.ru/particle/12705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muz4in.net/news/trutni_ili_bezvolnye_samcy_pchel/2011-05-24-19285#axzz1agab8cb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chela-bee.info/pages-view-64.html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ermer02.ru/honey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media/entry/631/beebiglittle8_5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://img-fotki.yandex.ru/get/4610/43407173.7/0_5f0d6_bc2b9cb3_X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foto.lib.ru/k/korbolin_j_s/alb_0080/pict2317.htm" TargetMode="External"/><Relationship Id="rId4" Type="http://schemas.openxmlformats.org/officeDocument/2006/relationships/hyperlink" Target="http://medinfo.ua/news/00014e19108d4d90665c349b95ad4aa6/displayartic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379522"/>
            <a:ext cx="42322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Если пил ты чай с медком, 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 ней ты хорошо знаком. 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Много меду собрала 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Работящая ... </a:t>
            </a:r>
          </a:p>
        </p:txBody>
      </p:sp>
      <p:pic>
        <p:nvPicPr>
          <p:cNvPr id="27650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000100" y="2714620"/>
            <a:ext cx="4638675" cy="330517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Прямоугольник 7"/>
          <p:cNvSpPr/>
          <p:nvPr/>
        </p:nvSpPr>
        <p:spPr>
          <a:xfrm>
            <a:off x="3286116" y="1643050"/>
            <a:ext cx="12939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пчела</a:t>
            </a:r>
          </a:p>
        </p:txBody>
      </p:sp>
      <p:pic>
        <p:nvPicPr>
          <p:cNvPr id="7" name="Picture 2" descr="http://img-fotki.yandex.ru/get/5107/natali73123.187/0_42e71_a5df4f36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214290"/>
            <a:ext cx="2428860" cy="624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908" y="0"/>
            <a:ext cx="491698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Роение пчел</a:t>
            </a:r>
            <a:endParaRPr lang="ru-RU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4071966" cy="1015663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К концу лета семья пчел сильно увеличивается. В это время в улье появляется молодая матка.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www.banka-meda.ru/img/image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57166"/>
            <a:ext cx="4476781" cy="3357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1" name="TextBox 10"/>
          <p:cNvSpPr txBox="1"/>
          <p:nvPr/>
        </p:nvSpPr>
        <p:spPr>
          <a:xfrm>
            <a:off x="285720" y="2285992"/>
            <a:ext cx="4071966" cy="70788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Перед ее выходом из ячейки старая матка с частью пчел покидает улей.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429000"/>
            <a:ext cx="29289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http://www.banka-meda.ru/honey/6-molochko.html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2052" name="Picture 4" descr="http://www.medokk.com/attachments/Image/%3DD0%3DBF%3DD1%3D80%3DD0%3DB8%3DD0%3DB2%3DD0%3DBE%3DD0%3DB9.jpg?template=generic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214282" y="3143248"/>
            <a:ext cx="5214974" cy="3461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4" name="Прямоугольник 13"/>
          <p:cNvSpPr/>
          <p:nvPr/>
        </p:nvSpPr>
        <p:spPr>
          <a:xfrm>
            <a:off x="214282" y="6357958"/>
            <a:ext cx="3429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http://fotki.yandex.ru/users/nik-likholetov/view/378445/?page=4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3143248"/>
            <a:ext cx="39290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Этот процесс называют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роением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3786190"/>
            <a:ext cx="3500462" cy="923330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Вылетевший рой обычно садится где-нибудь на ветке или у основания ствола дерева.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6" name="Picture 8" descr="Роение пчел"/>
          <p:cNvPicPr>
            <a:picLocks noChangeAspect="1" noChangeArrowheads="1"/>
          </p:cNvPicPr>
          <p:nvPr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>
            <a:off x="5818270" y="4857760"/>
            <a:ext cx="2897134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9" name="Прямоугольник 18"/>
          <p:cNvSpPr/>
          <p:nvPr/>
        </p:nvSpPr>
        <p:spPr>
          <a:xfrm>
            <a:off x="6572264" y="6500834"/>
            <a:ext cx="21563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7"/>
              </a:rPr>
              <a:t>http://zoo-farm.ru/paseka/roenie-pchel/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 animBg="1"/>
      <p:bldP spid="11" grpId="0" animBg="1"/>
      <p:bldP spid="12" grpId="0"/>
      <p:bldP spid="14" grpId="0"/>
      <p:bldP spid="15" grpId="0" animBg="1"/>
      <p:bldP spid="16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491698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Пчеловодство</a:t>
            </a:r>
            <a:endParaRPr lang="ru-RU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67151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Разведение пчел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называют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пчеловодством.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00024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Мед.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40" name="Picture 16" descr="http://img-fotki.yandex.ru/get/5804/nashalimova.c/0_48a6e_79c4fe1_L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85720" y="2428868"/>
            <a:ext cx="1954962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6" name="TextBox 15"/>
          <p:cNvSpPr txBox="1"/>
          <p:nvPr/>
        </p:nvSpPr>
        <p:spPr>
          <a:xfrm>
            <a:off x="3071802" y="192880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Воск.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714884"/>
            <a:ext cx="1976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http://www.rid.su/frontpage?page=5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1042" name="Picture 18" descr="http://olomed.ru/_bd/0/67743110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2500298" y="2428868"/>
            <a:ext cx="2143140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9" name="Прямоугольник 18"/>
          <p:cNvSpPr/>
          <p:nvPr/>
        </p:nvSpPr>
        <p:spPr>
          <a:xfrm>
            <a:off x="2571736" y="4714884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5"/>
              </a:rPr>
              <a:t>http://beefd.ru/vosk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1044" name="Picture 20" descr="http://nyam-nyam.org/images/stories/propolis2.jpg"/>
          <p:cNvPicPr>
            <a:picLocks noChangeAspect="1" noChangeArrowheads="1"/>
          </p:cNvPicPr>
          <p:nvPr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>
            <a:off x="4929190" y="2428868"/>
            <a:ext cx="3000396" cy="1827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1" name="Picture 2" descr="http://jpg.st.klumba.ua/img/users/avatars/original/110/avatar-110469-2011112220284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480" y="0"/>
            <a:ext cx="2857520" cy="322899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43504" y="192880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Прополис.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4000504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8"/>
              </a:rPr>
              <a:t>http://nyam-nyam.org/interesno/propolis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5572132" y="4286256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Справка.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4643446"/>
            <a:ext cx="4857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Прополис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- пчелиный клей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, 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уза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 — тёмное смолистое вещество, вырабатываемое 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пчелами  для замазывания щелей и изоляции от посторонних предметов в улье.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Прополис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 — это клейкие вещества, которые пчёлы собирают с весенних почек деревьев и изменяют своими фермента</a:t>
            </a:r>
            <a:r>
              <a:rPr lang="ru-RU" dirty="0" smtClean="0">
                <a:solidFill>
                  <a:schemeClr val="bg1"/>
                </a:solidFill>
              </a:rPr>
              <a:t>ми.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1428736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Пчелы дают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5000636"/>
            <a:ext cx="192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Пчелиный яд.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48" name="Picture 24" descr="http://www.bergalo.ru/xml_my_shop_new/img/339733.jpg"/>
          <p:cNvPicPr>
            <a:picLocks noChangeAspect="1" noChangeArrowheads="1"/>
          </p:cNvPicPr>
          <p:nvPr/>
        </p:nvPicPr>
        <p:blipFill>
          <a:blip r:embed="rId9" cstate="screen">
            <a:lum contrast="10000"/>
          </a:blip>
          <a:srcRect/>
          <a:stretch>
            <a:fillRect/>
          </a:stretch>
        </p:blipFill>
        <p:spPr bwMode="auto">
          <a:xfrm>
            <a:off x="2214546" y="5072074"/>
            <a:ext cx="1571636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6" grpId="0"/>
      <p:bldP spid="19" grpId="0"/>
      <p:bldP spid="22" grpId="0"/>
      <p:bldP spid="24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14"/>
            <a:ext cx="507863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Знаете ли Вы…</a:t>
            </a:r>
            <a:endParaRPr lang="ru-RU" sz="5400" b="1" dirty="0">
              <a:ln w="1905"/>
              <a:solidFill>
                <a:srgbClr val="FF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42852"/>
            <a:ext cx="385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в России есть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музей пчелы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Он находится в поселке Сандово Тверской области.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170" name="Picture 2" descr="http://lj.konakovo.org/sandovo/DSC_6566m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571472" y="1643050"/>
            <a:ext cx="7639979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6642556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http://tverskie.livejournal.com/6427.html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714488"/>
            <a:ext cx="1928826" cy="4801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Неспроста музей расположился именно здесь. В этом районе Тверской области уже очень давно и плодотворно жители занимаются пчеловодством. Об этом свидетельствует даже герб района, на котором, конечно же, изображена труженица мира насекомых. 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4" name="Picture 6" descr="http://i059.radikal.ru/0904/25/fbdea521ca60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 rot="20555822">
            <a:off x="108211" y="1528480"/>
            <a:ext cx="1238648" cy="1567269"/>
          </a:xfrm>
          <a:prstGeom prst="ellipse">
            <a:avLst/>
          </a:prstGeom>
          <a:ln w="952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divot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42844" y="2857496"/>
            <a:ext cx="1142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hlinkClick r:id="rId5"/>
              </a:rPr>
              <a:t>http://familypedia.wikia.com/wiki/Tver_Oblast</a:t>
            </a:r>
            <a:r>
              <a:rPr lang="ru-RU" sz="600" dirty="0" smtClean="0"/>
              <a:t> </a:t>
            </a:r>
            <a:endParaRPr lang="ru-RU" sz="600" dirty="0"/>
          </a:p>
        </p:txBody>
      </p:sp>
      <p:pic>
        <p:nvPicPr>
          <p:cNvPr id="7176" name="Picture 8" descr="http://lj.konakovo.org/sandovo/DSC_6575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928670"/>
            <a:ext cx="3286148" cy="4949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3" name="Прямоугольник 12"/>
          <p:cNvSpPr/>
          <p:nvPr/>
        </p:nvSpPr>
        <p:spPr>
          <a:xfrm>
            <a:off x="214282" y="100010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Так встречают в музее пчелы организованные экскурсии.</a:t>
            </a:r>
            <a:r>
              <a:rPr lang="ru-RU" dirty="0" smtClean="0">
                <a:latin typeface="Arial Narrow" pitchFamily="34" charset="0"/>
              </a:rPr>
              <a:t> 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7178" name="Picture 10" descr="http://lj.konakovo.org/sandovo/DSC_6583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868" y="1214422"/>
            <a:ext cx="4357750" cy="2893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180" name="Picture 12" descr="Экспонат музея пчелы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307652">
            <a:off x="1796041" y="4540741"/>
            <a:ext cx="2714644" cy="203598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7" name="Прямоугольник 16"/>
          <p:cNvSpPr/>
          <p:nvPr/>
        </p:nvSpPr>
        <p:spPr>
          <a:xfrm>
            <a:off x="3643306" y="3714752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Один из уголков экспозиции Музея пчелы.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635795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Arial Narrow" pitchFamily="34" charset="0"/>
              </a:rPr>
              <a:t>Экспонат музея.</a:t>
            </a:r>
            <a:endParaRPr lang="ru-RU" sz="16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6429396"/>
            <a:ext cx="165301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hlinkClick r:id="rId9"/>
              </a:rPr>
              <a:t>http://www.tverlife.ru/news/56395.html</a:t>
            </a:r>
            <a:r>
              <a:rPr lang="ru-RU" sz="600" dirty="0" smtClean="0"/>
              <a:t> </a:t>
            </a:r>
            <a:endParaRPr lang="ru-RU" sz="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4357694"/>
            <a:ext cx="4143404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Основа экспозиции музея – это всевозможные пчелы. Из бисера и из глины, из пластика и из дерева, маленькие и большие… Большинство приехали из разных регионов России, но есть среди пчелок и заграничные гостьи – экспонаты из Германии и Македонии. 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9" grpId="1" animBg="1"/>
      <p:bldP spid="11" grpId="0"/>
      <p:bldP spid="11" grpId="1"/>
      <p:bldP spid="13" grpId="0"/>
      <p:bldP spid="17" grpId="0"/>
      <p:bldP spid="18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214290"/>
            <a:ext cx="4071966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В музее открыт дегустационный зал, где можно попробовать и разнообразные сорта меда, и легендарную русскую медовуху, и сладости на меду… И отведать медовой каши, рецепт которой жители Сандово держат в секрете!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7864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Летом при музее  работает летнее кафе, оригинально оформленное в виде пчелиных сот под широкими зонтами.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9700" name="Picture 4" descr="http://blog.holidaykey.ru/wp-content/uploads/2012/06/hone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24765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1" name="Прямоугольник 10"/>
          <p:cNvSpPr/>
          <p:nvPr/>
        </p:nvSpPr>
        <p:spPr>
          <a:xfrm>
            <a:off x="142844" y="2428868"/>
            <a:ext cx="18517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http://blog.holidaykey.ru/?p=1016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29702" name="Picture 6" descr="http://1.bp.blogspot.com/_5rszPEz1KOc/TG-OmMyHHpI/AAAAAAAAAm8/1QJoaM-nnq0/s320/%D0%BF%D1%80%D0%BE%D0%B4%D1%83%D0%BA%D1%82%D1%8B+%D0%BF%D1%87%D0%B5%D0%BB%D0%BE%D0%B2%D0%BE%D0%B4%D1%81%D1%82%D0%B2%D0%B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1285860"/>
            <a:ext cx="2802777" cy="228601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3" name="Прямоугольник 12"/>
          <p:cNvSpPr/>
          <p:nvPr/>
        </p:nvSpPr>
        <p:spPr>
          <a:xfrm>
            <a:off x="2428860" y="3286124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http://veganov.blogspot.ru/2010/08/virtualnoe-puteshestvie-v-gosti-k.html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29704" name="Picture 8" descr="http://ic.pics.livejournal.com/esprute69/13285200/30888/30888_6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2571744"/>
            <a:ext cx="428628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5" name="Прямоугольник 14"/>
          <p:cNvSpPr/>
          <p:nvPr/>
        </p:nvSpPr>
        <p:spPr>
          <a:xfrm>
            <a:off x="4500562" y="5572140"/>
            <a:ext cx="29289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7"/>
              </a:rPr>
              <a:t>http://esprute69.livejournal.com/pics/catalog/1891/30888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29706" name="Picture 10" descr="http://pics.livejournal.com/esprute69/pic/0005q0q0/s320x24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034" y="4000504"/>
            <a:ext cx="3048000" cy="228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7" name="Прямоугольник 16"/>
          <p:cNvSpPr/>
          <p:nvPr/>
        </p:nvSpPr>
        <p:spPr>
          <a:xfrm>
            <a:off x="500034" y="6072206"/>
            <a:ext cx="20762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9"/>
              </a:rPr>
              <a:t>http://tver.livejournal.com/631350.html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Ежегодно в Сандове проводится праздник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Медовый Спас.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6500834"/>
            <a:ext cx="30003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2"/>
              </a:rPr>
              <a:t>http://www.sandvest.ru/229-medovyj-spas-v-sandovo.html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30722" name="Picture 2" descr="http://sandvest.ru/uploads/posts/2010-08/1282077036_1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928934"/>
            <a:ext cx="4476781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Picture 2" descr="http://www.sandvest.ru/uploads/posts/2010-12/1292001412_izobrazhenie-1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071546"/>
            <a:ext cx="4485263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24" name="Picture 4" descr="http://sandvest.ru/uploads/posts/2010-08/1282077031_1-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286256"/>
            <a:ext cx="3333773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26" name="Picture 6" descr="http://sandvest.ru/uploads/posts/2010-08/1282076206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785794"/>
            <a:ext cx="2589628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g-fotki.yandex.ru/get/5813/119528728.baf/0_9c97f_f1e3d7b5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686046" cy="2857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571744"/>
            <a:ext cx="2786082" cy="39703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Сладкий мед привлекает немало лакомок, и поэтому хищные насекомые вроде муравьев и ос , частенько пытаются проникнуть в улей. Если пчелы заметят захватчика, они закусают его до смерти. Крупные вражеские трупики, которые невозможно убрать из улья, пчелы бальзамируют с помощью пчелиного клея прополиса, чтобы избежать гниения.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142900"/>
            <a:ext cx="4916988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rgbClr val="FFFF00"/>
                    </a:gs>
                    <a:gs pos="50000">
                      <a:srgbClr val="FFCC00"/>
                    </a:gs>
                    <a:gs pos="100000">
                      <a:srgbClr val="FFFF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Это интересно</a:t>
            </a:r>
            <a:endParaRPr lang="ru-RU" sz="6000" b="1" dirty="0">
              <a:ln w="1905"/>
              <a:gradFill>
                <a:gsLst>
                  <a:gs pos="0">
                    <a:srgbClr val="FFFF00"/>
                  </a:gs>
                  <a:gs pos="50000">
                    <a:srgbClr val="FFCC00"/>
                  </a:gs>
                  <a:gs pos="100000">
                    <a:srgbClr val="FFFF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13318" name="Picture 6" descr="http://ds.centre1685.ru/pic/group/%D0%BF%D1%87%D0%B5%D0%BB%D0%BA%D0%B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0"/>
            <a:ext cx="2928926" cy="23236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29322" y="1928802"/>
            <a:ext cx="2928958" cy="25853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Каждая пчела имеет 5 глаз. По бокам головы располагаются 2 больших подвижных фасеточных глаза, которые обеспечивают пчеле круговой обзор. На лбу находятся ещё 3 маленьких простых глазика, они различают только свет и темноту.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928670"/>
            <a:ext cx="2500330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У пчел развита гиперчувствительность к наличию сахара. Они более разборчивы, чем люди. Их не одурачить заменителями сахара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20" name="Picture 8" descr="http://img-fotki.yandex.ru/get/5802/36014149.c3/0_71219_73adfbe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1928802"/>
            <a:ext cx="2643206" cy="312014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86116" y="4857760"/>
            <a:ext cx="4572000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В природе существуют пчелы-кукушки.  Они  откладывает свои яйца в гнезда других пчел, предоставляя выращивать их ничего не подозревающим хозяевам. Пчелы-кукушки –одиночный вид, который не строит ульев и не собирает пыльцу. 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322" name="Picture 10" descr="http://img1.liveinternet.ru/images/attach/c/3/77/107/77107577_2374021_60828394_0696d2311a1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72396" y="4786322"/>
            <a:ext cx="1428760" cy="183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42852"/>
            <a:ext cx="45720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Жизнь пчел очень многогранна, со своими особенностями и тайнами.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31" name="Picture 7" descr="http://newfact.ru/uploads/posts/2011-05/1306239752_beeflight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500034" y="1142984"/>
            <a:ext cx="4357718" cy="325710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0" name="Прямоугольник 9"/>
          <p:cNvSpPr/>
          <p:nvPr/>
        </p:nvSpPr>
        <p:spPr>
          <a:xfrm>
            <a:off x="1214414" y="4786322"/>
            <a:ext cx="45720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Пчела может лететь без груза со скоростью 65 км/час. Нагруженная нектаром и пыльцой пчела летит медленнее - 18-30 км/час, в зависимости от силы и направления ветра. Причем они могут не только зависать в воздухе, но и летать задом наперед.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500570"/>
            <a:ext cx="6000792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Зрение пчелы в 150 раз лучше чем у человека. На расстоянии в 1 см пчела способна различить объект размером в 8 микрон. Для сравнения – красные кровяные тельца человека (эритроциты) имеют диаметр 6-8 микрон.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" name="Picture 2" descr="http://img-fotki.yandex.ru/get/5107/natali73123.187/0_42e71_a5df4f36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214290"/>
            <a:ext cx="2428860" cy="624364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4071942"/>
            <a:ext cx="33575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http://www.itar-tass.com/data/Newses/MainPhoto/255520.JPEG</a:t>
            </a:r>
            <a:endParaRPr lang="ru-RU" sz="800" dirty="0" smtClean="0"/>
          </a:p>
          <a:p>
            <a:endParaRPr lang="ru-RU" dirty="0"/>
          </a:p>
        </p:txBody>
      </p:sp>
      <p:pic>
        <p:nvPicPr>
          <p:cNvPr id="16" name="Picture 2" descr="http://newfact.ru/uploads/posts/2011-05/1306240570_beeey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85918" y="1142984"/>
            <a:ext cx="3714776" cy="278608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7" name="Прямоугольник 16"/>
          <p:cNvSpPr/>
          <p:nvPr/>
        </p:nvSpPr>
        <p:spPr>
          <a:xfrm>
            <a:off x="1714480" y="3714752"/>
            <a:ext cx="28575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http://newfact.ru/priroda/157-zrenie-pchely.html</a:t>
            </a:r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2" grpId="0" animBg="1"/>
      <p:bldP spid="14" grpId="0"/>
      <p:bldP spid="14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28992" y="4786322"/>
            <a:ext cx="421481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Сначала они привлекают к себе внимание, а потом начинают танцевать, и именно в танце она «рассказывает», где находится пища и как к ней добраться.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143116"/>
            <a:ext cx="3786214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Когда пчела-разведчик находит подходящую поляну с цветами, она быстро возвращается домой, чтобы «рассказать» о своей находке  своим товарищам.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79296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Пчёлы, в отличие от людей, не умеют разговаривать. Но так как они живут не поодиночке, а огромным семейством, общения не избежать. Поэтому они изобрели свой способ общаться… при помощи танцев.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9" name="Picture 7" descr="http://ethology.ru/img/lib_360/shoven_p__ot_pchely_do_gorilly_html_103405d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000504"/>
            <a:ext cx="2228850" cy="200977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7" name="Прямоугольник 16"/>
          <p:cNvSpPr/>
          <p:nvPr/>
        </p:nvSpPr>
        <p:spPr>
          <a:xfrm>
            <a:off x="857224" y="6215082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 Narrow" pitchFamily="34" charset="0"/>
              </a:rPr>
              <a:t>деталь танца </a:t>
            </a:r>
            <a:r>
              <a:rPr lang="ru-RU" sz="1400" i="1" dirty="0" smtClean="0">
                <a:solidFill>
                  <a:schemeClr val="bg1"/>
                </a:solidFill>
                <a:latin typeface="Arial Narrow" pitchFamily="34" charset="0"/>
              </a:rPr>
              <a:t>пчёл.</a:t>
            </a:r>
            <a:endParaRPr lang="ru-RU" sz="1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81" name="Picture 9" descr="http://chihuashki.ru/sites/default/files/images/u3/pchel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1928802"/>
            <a:ext cx="3286148" cy="209754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" name="Picture 2" descr="http://img-fotki.yandex.ru/get/5107/natali73123.187/0_42e71_a5df4f36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214290"/>
            <a:ext cx="2428860" cy="62436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5786454"/>
            <a:ext cx="18373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5"/>
              </a:rPr>
              <a:t>http://ethology.ru/library/?id=360</a:t>
            </a:r>
            <a:endParaRPr lang="ru-RU" sz="800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3786190"/>
            <a:ext cx="26431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http://www.dobraya-pchela.ru/photo.php?id=33</a:t>
            </a:r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entomology.unl.edu/beekpg/tidings/btid2004/waggle_dance_l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928802"/>
            <a:ext cx="4000528" cy="2587009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6643734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Танцы пчел можно разделить на два вида: «танец по кругу» и «танец-колебание». Если пчела танцует первый танец, то это значит, что найденная полянка находится близко, а если второй – то далеко, но при этом в танце она передает точный маршрут, как добраться до вожделенной поляны.</a:t>
            </a:r>
            <a:endParaRPr lang="ru-RU" dirty="0"/>
          </a:p>
        </p:txBody>
      </p:sp>
      <p:pic>
        <p:nvPicPr>
          <p:cNvPr id="30723" name="Picture 3" descr="C:\Documents and Settings\Irina\Рабочий стол\313_med[1]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857224" y="4857760"/>
            <a:ext cx="5500726" cy="180738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Picture 2" descr="http://img-fotki.yandex.ru/get/5107/natali73123.187/0_42e71_a5df4f36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214290"/>
            <a:ext cx="2428860" cy="62436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71604" y="4286256"/>
            <a:ext cx="14927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5"/>
              </a:rPr>
              <a:t>http://gawker.com/Dance/</a:t>
            </a:r>
            <a:endParaRPr lang="ru-RU" sz="8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6500834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6"/>
              </a:rPr>
              <a:t>http://www.photostart.info/showphoto.php?category=5&amp;code=313</a:t>
            </a:r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857364"/>
            <a:ext cx="665759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Пчелиная семья</a:t>
            </a:r>
            <a:endParaRPr lang="ru-RU" sz="5400" b="1" dirty="0">
              <a:ln w="1905">
                <a:solidFill>
                  <a:srgbClr val="FFFF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Picture 3" descr="C:\Documents and Settings\Irina\Рабочий стол\ic_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14290"/>
            <a:ext cx="7772400" cy="14859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26" name="Picture 2" descr="Bee types Описание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214282" y="3214686"/>
            <a:ext cx="3686175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/>
          <p:cNvSpPr/>
          <p:nvPr/>
        </p:nvSpPr>
        <p:spPr>
          <a:xfrm>
            <a:off x="4143372" y="2928934"/>
            <a:ext cx="4786346" cy="36933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А)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матка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— пчелиная самка, не участвующая в процессе производства мёда,   выполняющая функцию размножения. В семье находится в единственном числе;</a:t>
            </a:r>
            <a:b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Б)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трутни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— пчелиные самцы. Выполняют исключительно функцию оплодотворения матки. После выполнения этой функции трутни изгоняются из улья и погибают от голода;</a:t>
            </a:r>
            <a:b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В)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рабочие пчёлы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— основная масса пчёл семьи, участвующая в обеспечении семьи питанием и заботе о потомстве. Рабочие пчёлы разделены по выполняющим видам работ (пчёлы-сборщицы, пчёлы – кормилицы, пчёлы- охранники).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429264"/>
            <a:ext cx="27860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http://www.medomir.ru/o-pchjolakh/opisanie/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Irina\Рабочий стол\ic_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14290"/>
            <a:ext cx="7772400" cy="14859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2" name="Прямоугольник 11"/>
          <p:cNvSpPr/>
          <p:nvPr/>
        </p:nvSpPr>
        <p:spPr>
          <a:xfrm>
            <a:off x="428596" y="3071810"/>
            <a:ext cx="4572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Матка откладывает за сутки от 1500 до 2000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яиц. Она засевает ячейки сотов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яйцами.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2" name="Picture 4" descr="http://agrodacha.ru/files/pchelomatka1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5143504" y="2786058"/>
            <a:ext cx="3786214" cy="192031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4" name="Прямоугольник 13"/>
          <p:cNvSpPr/>
          <p:nvPr/>
        </p:nvSpPr>
        <p:spPr>
          <a:xfrm>
            <a:off x="4214810" y="4857760"/>
            <a:ext cx="4572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В каждой семье бывает лишь несколько сот трутней, а рабочих пчел, этих неудавшихся самок, — тысяч сорок-пятьдесят.</a:t>
            </a:r>
          </a:p>
        </p:txBody>
      </p:sp>
      <p:pic>
        <p:nvPicPr>
          <p:cNvPr id="2054" name="Picture 6" descr="http://upload.wikimedia.org/wikipedia/commons/5/5c/Drinking_Drone_Be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4143380"/>
            <a:ext cx="2143108" cy="160733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6" name="Picture 5" descr="http://www.membrana.ru/storage/img/n/nd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57356" y="4929198"/>
            <a:ext cx="2371659" cy="171451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Прямоугольник 8"/>
          <p:cNvSpPr/>
          <p:nvPr/>
        </p:nvSpPr>
        <p:spPr>
          <a:xfrm>
            <a:off x="5072066" y="4500570"/>
            <a:ext cx="25003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http://www.pchela-bee.info/pages-view-64.html</a:t>
            </a:r>
            <a:endParaRPr lang="ru-RU" sz="800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572140"/>
            <a:ext cx="17859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u="sng" dirty="0" smtClean="0">
                <a:hlinkClick r:id="rId7"/>
              </a:rPr>
              <a:t>http://muz4in.net/news/trutni_ili_bezvolnye_samcy_</a:t>
            </a:r>
            <a:r>
              <a:rPr lang="ru-RU" sz="600" dirty="0" smtClean="0">
                <a:hlinkClick r:id="rId7"/>
              </a:rPr>
              <a:t>pchel/2011-05-24-19285#axzz1agab8cbF</a:t>
            </a:r>
            <a:r>
              <a:rPr lang="ru-RU" sz="600" dirty="0" smtClean="0"/>
              <a:t> 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6365557"/>
            <a:ext cx="18405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u="sng" dirty="0" smtClean="0">
                <a:hlinkClick r:id="rId8"/>
              </a:rPr>
              <a:t>http://www.membrana.ru/particle/12705</a:t>
            </a:r>
            <a:endParaRPr lang="ru-RU" sz="800" u="sng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785926"/>
            <a:ext cx="665759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Пчелиная семья</a:t>
            </a:r>
            <a:endParaRPr lang="ru-RU" sz="5400" b="1" dirty="0">
              <a:ln w="1905">
                <a:solidFill>
                  <a:srgbClr val="FFFF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5857892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Arial Narrow" pitchFamily="34" charset="0"/>
              </a:rPr>
              <a:t>Трутни.</a:t>
            </a:r>
            <a:endParaRPr lang="ru-RU" sz="16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58" y="635795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Arial Narrow" pitchFamily="34" charset="0"/>
              </a:rPr>
              <a:t>Рабочие пчелы.</a:t>
            </a:r>
            <a:endParaRPr lang="ru-RU" sz="16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3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91698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Рабочие пчелы</a:t>
            </a:r>
            <a:endParaRPr lang="ru-RU" sz="5400" b="1" dirty="0">
              <a:ln w="1905"/>
              <a:solidFill>
                <a:srgbClr val="FF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aksakal.info/uploads/posts/2012-10/1349439668_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071546"/>
            <a:ext cx="7000924" cy="5250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Прямоугольник 7"/>
          <p:cNvSpPr/>
          <p:nvPr/>
        </p:nvSpPr>
        <p:spPr>
          <a:xfrm>
            <a:off x="142844" y="6072206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http://fermer02.ru/honey/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9" name="Picture 2" descr="http://img-fotki.yandex.ru/get/5107/natali73123.187/0_42e71_a5df4f36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214290"/>
            <a:ext cx="2428860" cy="62436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14942" y="214290"/>
            <a:ext cx="371474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Пчелиная семья в основном состоит  из рабочих пчел. В хорошей семье зимой их насчитывается обычно 20—25 тыс., а летом до 60—80 тыс. и больше.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285860"/>
            <a:ext cx="400051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Поведение рабочих пчел определяется их возрастом и теми условиями, которые складываются в гнезде и природе.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1785926"/>
            <a:ext cx="385763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Молодые пчелы в первые два дня жизни никаких работ не выполняют. Они еще очень слабы и сами нуждаются в уходе.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857760"/>
            <a:ext cx="45720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В возрасте 3—4 суток приступают к чистке ячеек, затем к кормлению личинок, а с начала функционирования восковых желез (от 5 суток жизни), особенно когда они действуют в полную силу (в двенадцатидневном возрасте), — к строительству сотов.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3357562"/>
            <a:ext cx="30003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Рабочая пчела живет в среднем 6 недель.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ifeglobe.net/media/entry/631/beebiglittle8_5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357158" y="642918"/>
            <a:ext cx="8238296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5929330"/>
            <a:ext cx="29289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http://lifeglobe.net/media/entry/631/beebiglittle8_5.jpg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4572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На сбор меда пчелы переключаются обычно в возрасте 18—20 суток. Перед этим они несут службу по охране гнезда.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214950"/>
            <a:ext cx="4572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Пчелы-сборщицы посещают цветки не всех растений, встречающихся им на пути, а преимущественно одного какого-нибудь вида, на который у них благодаря кормовому раздражителю образовался условный рефлекс.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42968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Перед наступлением осенних холодов пчелы убивают или просто выгоняют из улья самцов, матка перестает откладывать яйца и вся семья собирается в плотный клуб, в котором даже во время морозов температура будет держаться на уровне 12—15°. Терморегуляция действует безотказно до тех пор, пока в сотах есть мед.</a:t>
            </a:r>
          </a:p>
        </p:txBody>
      </p:sp>
      <p:pic>
        <p:nvPicPr>
          <p:cNvPr id="34820" name="Picture 4" descr="Пчелы зимо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714488"/>
            <a:ext cx="3643338" cy="291467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/>
          <p:cNvSpPr/>
          <p:nvPr/>
        </p:nvSpPr>
        <p:spPr>
          <a:xfrm>
            <a:off x="4357686" y="3786190"/>
            <a:ext cx="4572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Н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 зиму в улье оставляют соты, в которых содержится не менее 2 кг меда. 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4822" name="Picture 6" descr="11 фактов про мед!!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571612"/>
            <a:ext cx="2714644" cy="203598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4357694"/>
            <a:ext cx="38576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http://medinfo.ua/news/00014e19108d4d90665c349b95ad4aa6/displayarticle</a:t>
            </a:r>
            <a:endParaRPr lang="ru-RU" sz="8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429000"/>
            <a:ext cx="30718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http://foto.lib.ru/k/korbolin_j_s/alb_0080/pict2317.htm</a:t>
            </a:r>
            <a:endParaRPr lang="ru-RU" sz="800" dirty="0" smtClean="0"/>
          </a:p>
          <a:p>
            <a:endParaRPr lang="ru-RU" dirty="0"/>
          </a:p>
        </p:txBody>
      </p:sp>
      <p:pic>
        <p:nvPicPr>
          <p:cNvPr id="7170" name="Picture 2" descr="http://img-fotki.yandex.ru/get/4610/43407173.7/0_5f0d6_bc2b9cb3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786" y="4786322"/>
            <a:ext cx="7620000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0" name="Прямоугольник 9"/>
          <p:cNvSpPr/>
          <p:nvPr/>
        </p:nvSpPr>
        <p:spPr>
          <a:xfrm>
            <a:off x="2714612" y="6500834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7"/>
              </a:rPr>
              <a:t>http://img-fotki.yandex.ru/get/4610/43407173.7/0_5f0d6_bc2b9cb3_XL</a:t>
            </a:r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4352</TotalTime>
  <Words>998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NATANOVNA</dc:creator>
  <cp:lastModifiedBy>Lenovo</cp:lastModifiedBy>
  <cp:revision>170</cp:revision>
  <dcterms:created xsi:type="dcterms:W3CDTF">2011-10-13T16:42:55Z</dcterms:created>
  <dcterms:modified xsi:type="dcterms:W3CDTF">2014-01-16T15:10:46Z</dcterms:modified>
</cp:coreProperties>
</file>