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5" r:id="rId5"/>
    <p:sldId id="279" r:id="rId6"/>
    <p:sldId id="260" r:id="rId7"/>
    <p:sldId id="284" r:id="rId8"/>
    <p:sldId id="281" r:id="rId9"/>
    <p:sldId id="261" r:id="rId10"/>
    <p:sldId id="283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1" r:id="rId20"/>
    <p:sldId id="272" r:id="rId21"/>
    <p:sldId id="273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BE5AF-0CDF-46E5-B20F-B3D9F3C7884F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97703-522F-455D-8CE2-E1843E0A8A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3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BE5AF-0CDF-46E5-B20F-B3D9F3C7884F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97703-522F-455D-8CE2-E1843E0A8A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BE5AF-0CDF-46E5-B20F-B3D9F3C7884F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97703-522F-455D-8CE2-E1843E0A8A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BE5AF-0CDF-46E5-B20F-B3D9F3C7884F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97703-522F-455D-8CE2-E1843E0A8A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BE5AF-0CDF-46E5-B20F-B3D9F3C7884F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97703-522F-455D-8CE2-E1843E0A8A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3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BE5AF-0CDF-46E5-B20F-B3D9F3C7884F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97703-522F-455D-8CE2-E1843E0A8A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BE5AF-0CDF-46E5-B20F-B3D9F3C7884F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97703-522F-455D-8CE2-E1843E0A8A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BE5AF-0CDF-46E5-B20F-B3D9F3C7884F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97703-522F-455D-8CE2-E1843E0A8A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BE5AF-0CDF-46E5-B20F-B3D9F3C7884F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97703-522F-455D-8CE2-E1843E0A8A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BE5AF-0CDF-46E5-B20F-B3D9F3C7884F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97703-522F-455D-8CE2-E1843E0A8A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BE5AF-0CDF-46E5-B20F-B3D9F3C7884F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F497703-522F-455D-8CE2-E1843E0A8A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heel spokes="3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69BE5AF-0CDF-46E5-B20F-B3D9F3C7884F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F497703-522F-455D-8CE2-E1843E0A8A4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heel spokes="3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5400" i="1" dirty="0" smtClean="0"/>
              <a:t>Т</a:t>
            </a:r>
            <a:r>
              <a:rPr lang="kk-KZ" sz="5400" i="1" dirty="0" smtClean="0"/>
              <a:t>ақырыбы:</a:t>
            </a:r>
            <a:r>
              <a:rPr lang="ru-RU" sz="5400" i="1" dirty="0" smtClean="0"/>
              <a:t> « </a:t>
            </a:r>
            <a:r>
              <a:rPr lang="kk-KZ" sz="5400" i="1" dirty="0" smtClean="0"/>
              <a:t>Қазақ елі – менің Отаным»</a:t>
            </a:r>
            <a:r>
              <a:rPr lang="ru-RU" sz="5400" i="1" dirty="0" smtClean="0"/>
              <a:t/>
            </a:r>
            <a:br>
              <a:rPr lang="ru-RU" sz="5400" i="1" dirty="0" smtClean="0"/>
            </a:br>
            <a:endParaRPr lang="ru-RU" sz="5400" i="1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229600" cy="1143000"/>
          </a:xfrm>
        </p:spPr>
        <p:txBody>
          <a:bodyPr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ҚАЗАҚСТАН РЕСПУБЛИКАСЫНЫҢ МЕМЛЕКЕТТIК  ЕЛТАҢБАСЫ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7" name="Picture 2" descr="C:\Documents and Settings\Администратор\Рабочий стол\1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28860" y="1643050"/>
            <a:ext cx="4572032" cy="46892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429420"/>
          </a:xfrm>
        </p:spPr>
        <p:txBody>
          <a:bodyPr/>
          <a:lstStyle/>
          <a:p>
            <a:r>
              <a:rPr lang="kk-KZ" b="1" i="1" dirty="0" smtClean="0">
                <a:solidFill>
                  <a:srgbClr val="FF0000"/>
                </a:solidFill>
              </a:rPr>
              <a:t>3- оқушы.</a:t>
            </a:r>
            <a:endParaRPr lang="ru-RU" i="1" dirty="0" smtClean="0">
              <a:solidFill>
                <a:srgbClr val="FF0000"/>
              </a:solidFill>
            </a:endParaRPr>
          </a:p>
          <a:p>
            <a:r>
              <a:rPr lang="kk-KZ" i="1" dirty="0" smtClean="0">
                <a:solidFill>
                  <a:srgbClr val="FF0000"/>
                </a:solidFill>
              </a:rPr>
              <a:t>Желтоқсаннан бастау алған теңдігі,</a:t>
            </a:r>
            <a:endParaRPr lang="ru-RU" i="1" dirty="0" smtClean="0">
              <a:solidFill>
                <a:srgbClr val="FF0000"/>
              </a:solidFill>
            </a:endParaRPr>
          </a:p>
          <a:p>
            <a:r>
              <a:rPr lang="kk-KZ" i="1" dirty="0" smtClean="0">
                <a:solidFill>
                  <a:srgbClr val="FF0000"/>
                </a:solidFill>
              </a:rPr>
              <a:t>Қазағымның өркендеді елдігі.</a:t>
            </a:r>
            <a:endParaRPr lang="ru-RU" i="1" dirty="0" smtClean="0">
              <a:solidFill>
                <a:srgbClr val="FF0000"/>
              </a:solidFill>
            </a:endParaRPr>
          </a:p>
          <a:p>
            <a:r>
              <a:rPr lang="kk-KZ" i="1" dirty="0" smtClean="0">
                <a:solidFill>
                  <a:srgbClr val="FF0000"/>
                </a:solidFill>
              </a:rPr>
              <a:t>Құрбан болған Тәуелсіздік жолында,</a:t>
            </a:r>
            <a:endParaRPr lang="ru-RU" i="1" dirty="0" smtClean="0">
              <a:solidFill>
                <a:srgbClr val="FF0000"/>
              </a:solidFill>
            </a:endParaRPr>
          </a:p>
          <a:p>
            <a:r>
              <a:rPr lang="kk-KZ" i="1" dirty="0" smtClean="0">
                <a:solidFill>
                  <a:srgbClr val="FF0000"/>
                </a:solidFill>
              </a:rPr>
              <a:t>Ағалардың ұмытылмас ерлігі.</a:t>
            </a:r>
          </a:p>
          <a:p>
            <a:endParaRPr lang="kk-KZ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i="1" dirty="0" smtClean="0">
              <a:solidFill>
                <a:srgbClr val="FF0000"/>
              </a:solidFill>
            </a:endParaRPr>
          </a:p>
          <a:p>
            <a:r>
              <a:rPr lang="kk-KZ" b="1" i="1" dirty="0" smtClean="0">
                <a:solidFill>
                  <a:srgbClr val="FF0000"/>
                </a:solidFill>
              </a:rPr>
              <a:t>4- оқушы.</a:t>
            </a:r>
            <a:endParaRPr lang="ru-RU" i="1" dirty="0" smtClean="0">
              <a:solidFill>
                <a:srgbClr val="FF0000"/>
              </a:solidFill>
            </a:endParaRPr>
          </a:p>
          <a:p>
            <a:r>
              <a:rPr lang="kk-KZ" i="1" dirty="0" smtClean="0">
                <a:solidFill>
                  <a:srgbClr val="FF0000"/>
                </a:solidFill>
              </a:rPr>
              <a:t>Бірде шырқап, бірде төмен құлаған,</a:t>
            </a:r>
            <a:endParaRPr lang="ru-RU" i="1" dirty="0" smtClean="0">
              <a:solidFill>
                <a:srgbClr val="FF0000"/>
              </a:solidFill>
            </a:endParaRPr>
          </a:p>
          <a:p>
            <a:r>
              <a:rPr lang="kk-KZ" i="1" dirty="0" smtClean="0">
                <a:solidFill>
                  <a:srgbClr val="FF0000"/>
                </a:solidFill>
              </a:rPr>
              <a:t>Өмір жолы болған қиын бұралаң.</a:t>
            </a:r>
            <a:endParaRPr lang="ru-RU" i="1" dirty="0" smtClean="0">
              <a:solidFill>
                <a:srgbClr val="FF0000"/>
              </a:solidFill>
            </a:endParaRPr>
          </a:p>
          <a:p>
            <a:r>
              <a:rPr lang="kk-KZ" i="1" dirty="0" smtClean="0">
                <a:solidFill>
                  <a:srgbClr val="FF0000"/>
                </a:solidFill>
              </a:rPr>
              <a:t>Қазағымды жарқын жолға бастады</a:t>
            </a:r>
            <a:endParaRPr lang="ru-RU" i="1" dirty="0" smtClean="0">
              <a:solidFill>
                <a:srgbClr val="FF0000"/>
              </a:solidFill>
            </a:endParaRPr>
          </a:p>
          <a:p>
            <a:r>
              <a:rPr lang="kk-KZ" i="1" dirty="0" smtClean="0">
                <a:solidFill>
                  <a:srgbClr val="FF0000"/>
                </a:solidFill>
              </a:rPr>
              <a:t>Елбасы боп сайланды да Нұр ағам.</a:t>
            </a:r>
            <a:endParaRPr lang="ru-RU" i="1" dirty="0" smtClean="0">
              <a:solidFill>
                <a:srgbClr val="FF0000"/>
              </a:solidFill>
            </a:endParaRPr>
          </a:p>
          <a:p>
            <a:endParaRPr lang="ru-RU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472518" cy="6286544"/>
          </a:xfrm>
        </p:spPr>
        <p:txBody>
          <a:bodyPr/>
          <a:lstStyle/>
          <a:p>
            <a:r>
              <a:rPr lang="kk-K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5- оқушы.</a:t>
            </a:r>
            <a:endParaRPr lang="ru-RU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Естімейік енді елдің жылағанын,</a:t>
            </a:r>
            <a:endParaRPr lang="ru-RU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Қайта құлап, бостандық сұрағанын.</a:t>
            </a:r>
            <a:endParaRPr lang="ru-RU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Абылайдың жолымен алға басқан,</a:t>
            </a:r>
            <a:endParaRPr lang="ru-RU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Құт болсын «нұрлы жолы » Нұр ағаның.</a:t>
            </a:r>
          </a:p>
          <a:p>
            <a:pPr>
              <a:buNone/>
            </a:pPr>
            <a:endParaRPr lang="ru-RU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6- оқушы.</a:t>
            </a:r>
            <a:endParaRPr lang="ru-RU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Биіктей бер, Нұр аға,</a:t>
            </a:r>
            <a:endParaRPr lang="ru-RU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Қыран қанат талмасын.</a:t>
            </a:r>
            <a:endParaRPr lang="ru-RU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Қадірлемей тұра ма,</a:t>
            </a:r>
            <a:endParaRPr lang="ru-RU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Халық сіздей тұлғасын.</a:t>
            </a:r>
            <a:endParaRPr lang="ru-RU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00042"/>
            <a:ext cx="8229600" cy="6038872"/>
          </a:xfrm>
        </p:spPr>
        <p:txBody>
          <a:bodyPr/>
          <a:lstStyle/>
          <a:p>
            <a:r>
              <a:rPr lang="kk-K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7- оқушы.</a:t>
            </a:r>
            <a:endParaRPr lang="ru-RU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Гүлдене бер, Отаным,</a:t>
            </a:r>
            <a:endParaRPr lang="ru-RU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Көтерген туын Нұр ағам!</a:t>
            </a:r>
            <a:endParaRPr lang="ru-RU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Көбейткен достың қатарын,</a:t>
            </a:r>
            <a:endParaRPr lang="ru-RU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Нұр аға – біздің ұлы адам.</a:t>
            </a:r>
          </a:p>
          <a:p>
            <a:pPr>
              <a:buNone/>
            </a:pPr>
            <a:endParaRPr lang="ru-RU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8- оқушы.</a:t>
            </a:r>
            <a:endParaRPr lang="ru-RU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Ел басқарған Нұрсұлтандай ағам бар,</a:t>
            </a:r>
            <a:endParaRPr lang="ru-RU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Көк алқапты жасыл жайлау далам бар.</a:t>
            </a:r>
            <a:endParaRPr lang="ru-RU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Ел бірлігін, ел тірлігін тілеген,</a:t>
            </a:r>
            <a:endParaRPr lang="ru-RU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Ақ ниетті халық деген данам бар.</a:t>
            </a:r>
            <a:endParaRPr lang="ru-RU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895996"/>
          </a:xfrm>
        </p:spPr>
        <p:txBody>
          <a:bodyPr>
            <a:normAutofit lnSpcReduction="10000"/>
          </a:bodyPr>
          <a:lstStyle/>
          <a:p>
            <a:r>
              <a:rPr lang="kk-K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Мұғалімнің сөзі:</a:t>
            </a:r>
            <a:endParaRPr lang="ru-RU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Тәуелсіз ел болу, тұңғыш президенттің сайлануы, осы тұлғаның арқасында Қазақстанның бүкіл әлемге танылуы,шашылып кеткен қандас бауырларымыздың тарихи Отанына шоғырлана бастауы, Астана қаласының сәулеттене түсуі – бәрі, бәрі тәуелсіздігіміздің әр күні емес, әр сағаты жаңалыққа, игі істерге ұласып жатқанының айқын дәлелі.</a:t>
            </a:r>
          </a:p>
          <a:p>
            <a:pPr algn="just">
              <a:buNone/>
            </a:pPr>
            <a:endParaRPr lang="ru-RU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Қазақ елінің жарқын болашағы, халықтарының бірлігі және бейбіт өмірі президентіміз Нұрсұлтан Әбішұлы Назарбаевтың қолында.</a:t>
            </a:r>
          </a:p>
          <a:p>
            <a:pPr algn="just">
              <a:buNone/>
            </a:pPr>
            <a:endParaRPr lang="ru-RU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Ән : «Үш  қоңырым»</a:t>
            </a:r>
            <a:endParaRPr lang="ru-RU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110310"/>
          </a:xfrm>
        </p:spPr>
        <p:txBody>
          <a:bodyPr/>
          <a:lstStyle/>
          <a:p>
            <a:r>
              <a:rPr lang="kk-K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Тәуелсіздіктің жемістері:</a:t>
            </a:r>
            <a:endParaRPr lang="ru-RU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9- оқушы.</a:t>
            </a:r>
            <a:r>
              <a:rPr lang="kk-KZ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1991 жылы еліміз тәуелсіз мемлекет болып жарияланды.</a:t>
            </a:r>
            <a:endParaRPr lang="ru-RU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10- оқушы.</a:t>
            </a:r>
            <a:r>
              <a:rPr lang="kk-KZ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1992 жылы 4 маусымда еліміздің рәміздері қабылданды.</a:t>
            </a:r>
            <a:endParaRPr lang="ru-RU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11- оқушы.</a:t>
            </a:r>
            <a:r>
              <a:rPr lang="kk-KZ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1993 жылы 15  қарашада Қазақстан Республикасының ұлттық ақшасы теңге айналымға енді.</a:t>
            </a:r>
            <a:endParaRPr lang="ru-RU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12- оқушы.</a:t>
            </a:r>
            <a:r>
              <a:rPr lang="kk-KZ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1995 жылы 30 тамызда Ата Заңымыз бірауыздан қабылданды.</a:t>
            </a:r>
            <a:endParaRPr lang="ru-RU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13- оқушы.</a:t>
            </a:r>
            <a:r>
              <a:rPr lang="kk-KZ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1996 жылы еліміздің астанасы Ақмола қаласына көшіріліп, 1997 жылы Астаның тұсаукесер тойы болды.</a:t>
            </a:r>
            <a:endParaRPr lang="ru-RU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895996"/>
          </a:xfrm>
        </p:spPr>
        <p:txBody>
          <a:bodyPr/>
          <a:lstStyle/>
          <a:p>
            <a:r>
              <a:rPr lang="kk-K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Мұғалімнің сөзі:</a:t>
            </a:r>
            <a:r>
              <a:rPr lang="kk-KZ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Туым- теңдігім,</a:t>
            </a:r>
            <a:endParaRPr lang="ru-RU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Елтаңбам- елдігім,</a:t>
            </a:r>
            <a:endParaRPr lang="ru-RU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Әнұраным- айбыным! – демекші, тәуелсіз еліміздің көк байрағы, елтаңбасы мен әнұраны бар.</a:t>
            </a:r>
            <a:endParaRPr lang="ru-RU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Көк байрақ иілмесін, жығылмасын,</a:t>
            </a:r>
            <a:endParaRPr lang="ru-RU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Көзге жас, кеудеге өксік тығылмасын.</a:t>
            </a:r>
            <a:endParaRPr lang="ru-RU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Тұрғанда көкшіл Туың көкті тіреп,</a:t>
            </a:r>
            <a:endParaRPr lang="ru-RU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Қазағым, сен қашанда тұғырдасың!</a:t>
            </a:r>
            <a:endParaRPr lang="ru-RU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– сынып  оқушылары еліміздің рәміздері туралы айтып береді.</a:t>
            </a:r>
            <a:endParaRPr lang="ru-RU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967434"/>
          </a:xfrm>
        </p:spPr>
        <p:txBody>
          <a:bodyPr>
            <a:normAutofit fontScale="92500" lnSpcReduction="20000"/>
          </a:bodyPr>
          <a:lstStyle/>
          <a:p>
            <a:r>
              <a:rPr lang="kk-K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Ортаға әрбір сыныптан оқушылар шығарылып, сұрақтарға жауап береді.</a:t>
            </a:r>
            <a:endParaRPr lang="ru-RU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Қазақстан Республикасының егемендігі туралы Заң қашан қабылданды?</a:t>
            </a:r>
            <a:endParaRPr lang="ru-RU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(1990 жылы 25 қазанда)</a:t>
            </a:r>
            <a:endParaRPr lang="ru-RU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 Тіл туралы Заң қашан қабылданды?</a:t>
            </a:r>
            <a:endParaRPr lang="ru-RU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(1997 жылы 11 шілдеде)</a:t>
            </a:r>
            <a:endParaRPr lang="ru-RU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3)   Астана Қазақстанның нешінші астанасы? (4)</a:t>
            </a:r>
            <a:endParaRPr lang="ru-RU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4)   Алтын адам қай жерден табылған? (Есік қаласынан)</a:t>
            </a:r>
            <a:endParaRPr lang="ru-RU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5)   Қазақтың тұнғыш романы (М. Дулатов «Бақытсыз Жамал»)</a:t>
            </a:r>
            <a:endParaRPr lang="ru-RU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6)   Қазақ театры қашан ашылды? (1926 жылы)</a:t>
            </a:r>
            <a:endParaRPr lang="ru-RU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7)   Ең тұнғыш көркем фильм. (Аманкелді)</a:t>
            </a:r>
            <a:endParaRPr lang="ru-RU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Парижге барып ән салған әнші кім?  (Әміре Қашаубаев)</a:t>
            </a:r>
            <a:endParaRPr lang="ru-RU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«Жеті жарғының» негізін салған хан кім? (Әз Тәуке хан)</a:t>
            </a:r>
            <a:endParaRPr lang="ru-RU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10) Қазақ хандығы қай ғасырда құрылды? (ХV ғасыр)</a:t>
            </a:r>
            <a:endParaRPr lang="ru-RU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38872"/>
          </a:xfrm>
        </p:spPr>
        <p:txBody>
          <a:bodyPr>
            <a:normAutofit/>
          </a:bodyPr>
          <a:lstStyle/>
          <a:p>
            <a:r>
              <a:rPr lang="kk-KZ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Мұғалімнің сөзі: </a:t>
            </a:r>
            <a:endParaRPr lang="ru-RU" sz="32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1995 жылы Республика Президентінің ұсынысымен 30 тамызда өткен бүкілодақтық референдум Қазақстан халқының жаңа конституциясын қабылдады.</a:t>
            </a:r>
            <a:endParaRPr lang="ru-RU" sz="32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Өркендедік, ел болдық та кемелді,</a:t>
            </a:r>
            <a:endParaRPr lang="ru-RU" sz="32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Тереземіз өзгелермен теңелді.</a:t>
            </a:r>
            <a:endParaRPr lang="ru-RU" sz="32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Елім менің Ата Заңын ардақтап,</a:t>
            </a:r>
            <a:endParaRPr lang="ru-RU" sz="32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Еркіндіктің шуағына бөленді!</a:t>
            </a:r>
            <a:endParaRPr lang="ru-RU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110310"/>
          </a:xfrm>
        </p:spPr>
        <p:txBody>
          <a:bodyPr>
            <a:normAutofit fontScale="92500" lnSpcReduction="20000"/>
          </a:bodyPr>
          <a:lstStyle/>
          <a:p>
            <a:r>
              <a:rPr lang="kk-K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– сынып  оқушылары Ата Заң туралы айтады.</a:t>
            </a:r>
            <a:endParaRPr lang="ru-RU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Ән:  «Алатау»</a:t>
            </a:r>
            <a:endParaRPr lang="ru-RU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Ортаға әрбір сыныптан оқушылар шығып, Отан туралы мақал- мәтел айтады.</a:t>
            </a:r>
            <a:endParaRPr lang="ru-RU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Үйіңде атаңның намысын қорға,</a:t>
            </a:r>
            <a:endParaRPr lang="ru-RU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Шет жерде Отаныңның намысын қорға.</a:t>
            </a:r>
            <a:endParaRPr lang="ru-RU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Отаны бардың оты өшпес.</a:t>
            </a:r>
            <a:endParaRPr lang="ru-RU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Өзге елде сұлтан болғанша,</a:t>
            </a:r>
            <a:endParaRPr lang="ru-RU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Өз еліңде ұлтан бол.</a:t>
            </a:r>
            <a:endParaRPr lang="ru-RU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4.  Туған жердің күні де ыстық, түні де ыстық.</a:t>
            </a:r>
            <a:endParaRPr lang="ru-RU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5.  Халықтың ортақ үйі – Отаны. </a:t>
            </a:r>
            <a:endParaRPr lang="ru-RU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6.  Отан оттан да ыстық.</a:t>
            </a:r>
            <a:endParaRPr lang="ru-RU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7.  Жері байдың елі бай.</a:t>
            </a:r>
            <a:endParaRPr lang="ru-RU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8.  Ердің сыншысы – халық.</a:t>
            </a:r>
            <a:endParaRPr lang="ru-RU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9.  Туған жерге туың тік.</a:t>
            </a:r>
            <a:endParaRPr lang="ru-RU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10.  Отансыз адам – ормансыз бұлбұл.</a:t>
            </a:r>
            <a:endParaRPr lang="ru-RU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Мақсаты: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kk-KZ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Оқушыларға қазақ халқының өзіндік тарихы, мәдениеті, рәміздері бар тәуелсіз ел екенін түсіндіріп, ұлттық патриотизм рухында тәрбиелеу.</a:t>
            </a:r>
            <a:endParaRPr lang="ru-RU" sz="40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0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967434"/>
          </a:xfrm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Мұғалімнің сөзі: </a:t>
            </a:r>
            <a:endParaRPr lang="ru-RU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Тәуелсіздіктің алғашқы жетістігі –халқымыз өз таңдауымен ел  президентін сайлады. Сөйтіп оған үлкен сенім артты, міндет жүктеді. «Рухы күшті ел – алынбайтын қамал» дейді халық нақылы. Халық үшін қызмет етуді бақыт санайтын Елбасымыз тұрғанда Қазақстан келешекте дамыған, өркениетті ел боларына кәміл сенеміз.</a:t>
            </a:r>
            <a:endParaRPr lang="ru-RU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Халық үшін Елбасы,</a:t>
            </a:r>
            <a:endParaRPr lang="ru-RU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Әскер үшін қолбасы.</a:t>
            </a:r>
            <a:endParaRPr lang="ru-RU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Тар жол тайғақ кешуде</a:t>
            </a:r>
            <a:endParaRPr lang="ru-RU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Нұр ағаны</a:t>
            </a:r>
            <a:endParaRPr lang="ru-RU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Туған жұрты қолдасын, - деп бүгінгі Республика күніне арналған әдеби – музыкалық  кешімізді аяқтаймыз.</a:t>
            </a:r>
            <a:endParaRPr lang="ru-RU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ru-RU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Ән:  «Менің Қазақстаным».</a:t>
            </a:r>
            <a:endParaRPr lang="ru-RU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Назарларыңызға рахмет!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_PHOTO~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28662" y="2071678"/>
            <a:ext cx="7500990" cy="435771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04088"/>
            <a:ext cx="8329642" cy="1143000"/>
          </a:xfrm>
        </p:spPr>
        <p:txBody>
          <a:bodyPr/>
          <a:lstStyle/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Сабақтың көрнекілігі: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Қазақстан Республикасының картасы, рәміздер, нақыл сөздер, суреттер т.б.</a:t>
            </a:r>
            <a:endParaRPr lang="ru-RU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Rectangle 5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kk-KZ" sz="3200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Жемісті </a:t>
            </a:r>
            <a:r>
              <a:rPr lang="kk-KZ" sz="3200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тәрбиенің </a:t>
            </a:r>
            <a:r>
              <a:rPr lang="kk-KZ" sz="3200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сыры – шәкіртке құрметпен қарауда</a:t>
            </a:r>
            <a:endParaRPr lang="ru-RU" sz="3200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17411" name="Rectangle 9"/>
          <p:cNvSpPr>
            <a:spLocks noChangeArrowheads="1"/>
          </p:cNvSpPr>
          <p:nvPr/>
        </p:nvSpPr>
        <p:spPr bwMode="auto">
          <a:xfrm>
            <a:off x="755650" y="4143375"/>
            <a:ext cx="7423150" cy="2714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ctr">
              <a:buFontTx/>
              <a:buNone/>
            </a:pPr>
            <a:r>
              <a:rPr lang="kk-KZ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kk-KZ" sz="28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Тәрбие – қиын іс, тәрбиеге жағдай жасау –</a:t>
            </a:r>
            <a:br>
              <a:rPr lang="kk-KZ" sz="28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</a:br>
            <a:r>
              <a:rPr lang="kk-KZ" sz="28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 әр адамның ең елеулі борыштарының бірі. </a:t>
            </a:r>
            <a:br>
              <a:rPr lang="kk-KZ" sz="28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</a:br>
            <a:r>
              <a:rPr lang="ru-RU" sz="2800" b="1" i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Тәрбие</a:t>
            </a: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ru-RU" sz="2800" b="1" i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ошағы</a:t>
            </a: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 - </a:t>
            </a:r>
            <a:r>
              <a:rPr lang="ru-RU" sz="2800" b="1" i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мектеп</a:t>
            </a: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. </a:t>
            </a:r>
            <a:br>
              <a:rPr lang="ru-RU" sz="28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</a:br>
            <a:r>
              <a:rPr lang="ru-RU" sz="2800" b="1" i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Тәрбиенің</a:t>
            </a: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ru-RU" sz="2800" b="1" i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ауданы</a:t>
            </a: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ru-RU" sz="2800" b="1" i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кең</a:t>
            </a: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, </a:t>
            </a:r>
            <a:r>
              <a:rPr lang="ru-RU" sz="2800" b="1" i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түбі</a:t>
            </a: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ru-RU" sz="2800" b="1" i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терең</a:t>
            </a: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. </a:t>
            </a:r>
            <a:br>
              <a:rPr lang="ru-RU" sz="28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</a:br>
            <a:r>
              <a:rPr lang="ru-RU" sz="2800" b="1" i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Тәрбие</a:t>
            </a: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ru-RU" sz="2800" b="1" i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болмаған</a:t>
            </a: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ru-RU" sz="2800" b="1" i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жерде</a:t>
            </a: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ru-RU" sz="2800" b="1" i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шын</a:t>
            </a: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ru-RU" sz="2800" b="1" i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ақылды</a:t>
            </a: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, </a:t>
            </a:r>
            <a:br>
              <a:rPr lang="ru-RU" sz="28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</a:br>
            <a:r>
              <a:rPr lang="ru-RU" sz="2800" b="1" i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мәдениетті</a:t>
            </a: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ru-RU" sz="2800" b="1" i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өмір</a:t>
            </a: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 де </a:t>
            </a:r>
            <a:r>
              <a:rPr lang="ru-RU" sz="2800" b="1" i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болмақ</a:t>
            </a: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ru-RU" sz="2800" b="1" i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емес</a:t>
            </a: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…</a:t>
            </a:r>
          </a:p>
        </p:txBody>
      </p:sp>
      <p:pic>
        <p:nvPicPr>
          <p:cNvPr id="38922" name="Picture 10" descr="D:\Мои документы\Индира\nu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1071546"/>
            <a:ext cx="5214974" cy="318129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Жүру барысы: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000496" y="1214423"/>
            <a:ext cx="4786346" cy="5643578"/>
          </a:xfrm>
        </p:spPr>
        <p:txBody>
          <a:bodyPr>
            <a:normAutofit fontScale="85000" lnSpcReduction="20000"/>
          </a:bodyPr>
          <a:lstStyle/>
          <a:p>
            <a:r>
              <a:rPr lang="kk-KZ" b="1" i="1" dirty="0" smtClean="0">
                <a:solidFill>
                  <a:schemeClr val="accent1">
                    <a:lumMod val="50000"/>
                  </a:schemeClr>
                </a:solidFill>
              </a:rPr>
              <a:t>Музыка  ойналып  тұрады.</a:t>
            </a:r>
            <a:endParaRPr lang="ru-RU" b="1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kk-KZ" b="1" i="1" dirty="0" smtClean="0">
                <a:solidFill>
                  <a:schemeClr val="accent1">
                    <a:lumMod val="50000"/>
                  </a:schemeClr>
                </a:solidFill>
              </a:rPr>
              <a:t>Мұғалімнің сөзі:</a:t>
            </a:r>
            <a:endParaRPr lang="ru-RU" b="1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kk-KZ" b="1" i="1" dirty="0" smtClean="0">
                <a:solidFill>
                  <a:schemeClr val="accent1">
                    <a:lumMod val="50000"/>
                  </a:schemeClr>
                </a:solidFill>
              </a:rPr>
              <a:t> Құрметті ұстаздар, оқушылар!</a:t>
            </a:r>
            <a:endParaRPr lang="ru-RU" b="1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kk-KZ" b="1" i="1" dirty="0" smtClean="0">
                <a:solidFill>
                  <a:schemeClr val="accent1">
                    <a:lumMod val="50000"/>
                  </a:schemeClr>
                </a:solidFill>
              </a:rPr>
              <a:t>    Сіздерді еліміздің ең үлкен мерекесі Республика күнімен құттықтаймын! Қазақтың батыры Бауыржан Момышұлы кезінде «Отан үшін отқа түс-күймейсің» деген. Өйткені Отан- қасиетті ұғым. Отанымызға, туған халқымызға адал қызмет ету – біздің азаматтық борышымыз. Қазақстан Республикасының туған күні қазақ тарихына алтын әріппен жазылды.</a:t>
            </a:r>
            <a:endParaRPr lang="ru-RU" b="1" i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9" name="Picture 5" descr="momysh-uly_b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500174"/>
            <a:ext cx="3643337" cy="507209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357982"/>
          </a:xfrm>
        </p:spPr>
        <p:txBody>
          <a:bodyPr/>
          <a:lstStyle/>
          <a:p>
            <a:pPr>
              <a:buNone/>
            </a:pPr>
            <a:r>
              <a:rPr lang="kk-K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Аңсап халық көп күткен</a:t>
            </a:r>
            <a:endParaRPr lang="ru-RU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Егеменді ел болдық</a:t>
            </a:r>
            <a:endParaRPr lang="ru-RU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Көңіл – күйі тоқ жұртпен</a:t>
            </a:r>
            <a:endParaRPr lang="ru-RU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Тереміз тең болдық</a:t>
            </a:r>
            <a:endParaRPr lang="ru-RU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Асқақтатып саз, әнге</a:t>
            </a:r>
            <a:endParaRPr lang="ru-RU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Сал өнерпаз кіл дүлдүл.</a:t>
            </a:r>
            <a:endParaRPr lang="ru-RU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25 – і қазанның </a:t>
            </a:r>
            <a:endParaRPr lang="ru-RU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Республика күні бұл! </a:t>
            </a:r>
            <a:endParaRPr lang="ru-RU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Қазақстан Республикасының Әнұраны орындалады.</a:t>
            </a:r>
            <a:endParaRPr lang="ru-RU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357188"/>
            <a:ext cx="8229600" cy="10144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ҚАЗАҚСТАН РЕСПУБЛИКАСЫНЫҢ МЕМЛЕКЕТТІК ӘНҰРАНЫ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25"/>
            <a:ext cx="8362950" cy="5237163"/>
          </a:xfrm>
        </p:spPr>
        <p:txBody>
          <a:bodyPr rtlCol="0"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2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сөзі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2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Жұмекен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Нәжімеденов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Нұрсұлтан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Назарбаев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kk-KZ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әні: Шәмші Қалдаяқов</a:t>
            </a:r>
            <a:br>
              <a:rPr lang="kk-KZ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Алтын күн аспаны, 			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Ұрпаққа жол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ашқан,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Алтын дән даласы, 			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Кең байтақ жерім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бар. </a:t>
            </a:r>
            <a:r>
              <a:rPr lang="kk-KZ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Ерліктің дастаны, 			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Бірлігі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жарасқан,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Еліме қарашы! 			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Тәуелсіз елім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бар .</a:t>
            </a:r>
            <a:r>
              <a:rPr lang="kk-KZ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Ежелден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ер </a:t>
            </a:r>
            <a:r>
              <a:rPr lang="ru-RU" sz="32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			 </a:t>
            </a:r>
            <a:r>
              <a:rPr lang="ru-RU" sz="32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Қарсы алған уақытты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Даңкымыз шықты ғой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		                </a:t>
            </a:r>
            <a:r>
              <a:rPr lang="ru-RU" sz="32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Мәңгілік досындай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Намысын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бермеген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		                </a:t>
            </a:r>
            <a:r>
              <a:rPr lang="ru-RU" sz="32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Біздің 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ел </a:t>
            </a:r>
            <a:r>
              <a:rPr lang="ru-RU" sz="32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бақытты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Қазағым мықты ғой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! 		                </a:t>
            </a:r>
            <a:r>
              <a:rPr lang="ru-RU" sz="32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Біздің 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ел </a:t>
            </a:r>
            <a:r>
              <a:rPr lang="ru-RU" sz="32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осындай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! </a:t>
            </a:r>
            <a:b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	                </a:t>
            </a:r>
            <a:r>
              <a:rPr lang="ru-RU" sz="32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Қайырмасы: </a:t>
            </a:r>
            <a:br>
              <a:rPr lang="ru-RU" sz="32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	Менің елім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менің елім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32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Гүлің болып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егілемін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32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Жырың болып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төгілемін, елім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! </a:t>
            </a:r>
            <a:b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32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Туған жерім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менің 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2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Қазақстаным!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357188"/>
            <a:ext cx="8229600" cy="12858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ҚАЗАҚСТАН РЕСПУБЛИКАСЫНЫҢ МЕМЛЕКЕТТIК ТУЫ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3" name="Picture 2" descr="C:\Documents and Settings\Администратор\Рабочий стол\1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43000" y="1714500"/>
            <a:ext cx="6429375" cy="4000500"/>
          </a:xfrm>
          <a:noFill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86544"/>
          </a:xfrm>
        </p:spPr>
        <p:txBody>
          <a:bodyPr/>
          <a:lstStyle/>
          <a:p>
            <a:r>
              <a:rPr lang="kk-KZ" b="1" i="1" dirty="0" smtClean="0">
                <a:solidFill>
                  <a:srgbClr val="FF0000"/>
                </a:solidFill>
              </a:rPr>
              <a:t>1- оқушы.</a:t>
            </a:r>
            <a:endParaRPr lang="ru-RU" i="1" dirty="0" smtClean="0">
              <a:solidFill>
                <a:srgbClr val="FF0000"/>
              </a:solidFill>
            </a:endParaRPr>
          </a:p>
          <a:p>
            <a:r>
              <a:rPr lang="kk-KZ" i="1" dirty="0" smtClean="0">
                <a:solidFill>
                  <a:srgbClr val="FF0000"/>
                </a:solidFill>
              </a:rPr>
              <a:t>Қасиетті Қазақстаным, мекенім,</a:t>
            </a:r>
            <a:endParaRPr lang="ru-RU" i="1" dirty="0" smtClean="0">
              <a:solidFill>
                <a:srgbClr val="FF0000"/>
              </a:solidFill>
            </a:endParaRPr>
          </a:p>
          <a:p>
            <a:r>
              <a:rPr lang="kk-KZ" i="1" dirty="0" smtClean="0">
                <a:solidFill>
                  <a:srgbClr val="FF0000"/>
                </a:solidFill>
              </a:rPr>
              <a:t>Ақиқаттың алтын бесігі екенсің.</a:t>
            </a:r>
            <a:endParaRPr lang="ru-RU" i="1" dirty="0" smtClean="0">
              <a:solidFill>
                <a:srgbClr val="FF0000"/>
              </a:solidFill>
            </a:endParaRPr>
          </a:p>
          <a:p>
            <a:r>
              <a:rPr lang="kk-KZ" i="1" dirty="0" smtClean="0">
                <a:solidFill>
                  <a:srgbClr val="FF0000"/>
                </a:solidFill>
              </a:rPr>
              <a:t>Елім, Жерім, Отаным, бақ-дәулетім,</a:t>
            </a:r>
            <a:endParaRPr lang="ru-RU" i="1" dirty="0" smtClean="0">
              <a:solidFill>
                <a:srgbClr val="FF0000"/>
              </a:solidFill>
            </a:endParaRPr>
          </a:p>
          <a:p>
            <a:r>
              <a:rPr lang="kk-KZ" i="1" dirty="0" smtClean="0">
                <a:solidFill>
                  <a:srgbClr val="FF0000"/>
                </a:solidFill>
              </a:rPr>
              <a:t>Болашағым, өнер- білім, өркенім.</a:t>
            </a:r>
          </a:p>
          <a:p>
            <a:pPr>
              <a:buNone/>
            </a:pPr>
            <a:endParaRPr lang="ru-RU" i="1" dirty="0" smtClean="0">
              <a:solidFill>
                <a:srgbClr val="FF0000"/>
              </a:solidFill>
            </a:endParaRPr>
          </a:p>
          <a:p>
            <a:r>
              <a:rPr lang="kk-KZ" b="1" i="1" dirty="0" smtClean="0">
                <a:solidFill>
                  <a:srgbClr val="FF0000"/>
                </a:solidFill>
              </a:rPr>
              <a:t>2- оқушы.</a:t>
            </a:r>
            <a:endParaRPr lang="ru-RU" i="1" dirty="0" smtClean="0">
              <a:solidFill>
                <a:srgbClr val="FF0000"/>
              </a:solidFill>
            </a:endParaRPr>
          </a:p>
          <a:p>
            <a:r>
              <a:rPr lang="kk-KZ" i="1" dirty="0" smtClean="0">
                <a:solidFill>
                  <a:srgbClr val="FF0000"/>
                </a:solidFill>
              </a:rPr>
              <a:t>Қазақстаным, қастерлі мәңгі дастаным,</a:t>
            </a:r>
            <a:endParaRPr lang="ru-RU" i="1" dirty="0" smtClean="0">
              <a:solidFill>
                <a:srgbClr val="FF0000"/>
              </a:solidFill>
            </a:endParaRPr>
          </a:p>
          <a:p>
            <a:r>
              <a:rPr lang="kk-KZ" i="1" dirty="0" smtClean="0">
                <a:solidFill>
                  <a:srgbClr val="FF0000"/>
                </a:solidFill>
              </a:rPr>
              <a:t>Парақтап сені киеңді түсіне бастадым.</a:t>
            </a:r>
            <a:endParaRPr lang="ru-RU" i="1" dirty="0" smtClean="0">
              <a:solidFill>
                <a:srgbClr val="FF0000"/>
              </a:solidFill>
            </a:endParaRPr>
          </a:p>
          <a:p>
            <a:r>
              <a:rPr lang="kk-KZ" i="1" dirty="0" smtClean="0">
                <a:solidFill>
                  <a:srgbClr val="FF0000"/>
                </a:solidFill>
              </a:rPr>
              <a:t>Сен менің арым, бағым, барымсың,</a:t>
            </a:r>
            <a:endParaRPr lang="ru-RU" i="1" dirty="0" smtClean="0">
              <a:solidFill>
                <a:srgbClr val="FF0000"/>
              </a:solidFill>
            </a:endParaRPr>
          </a:p>
          <a:p>
            <a:r>
              <a:rPr lang="kk-KZ" i="1" dirty="0" smtClean="0">
                <a:solidFill>
                  <a:srgbClr val="FF0000"/>
                </a:solidFill>
              </a:rPr>
              <a:t>Халқыма әр күн бейбіт болсын аспаның!</a:t>
            </a:r>
            <a:endParaRPr lang="ru-RU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i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67</TotalTime>
  <Words>966</Words>
  <Application>Microsoft Office PowerPoint</Application>
  <PresentationFormat>Экран (4:3)</PresentationFormat>
  <Paragraphs>140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Поток</vt:lpstr>
      <vt:lpstr>Тақырыбы: « Қазақ елі – менің Отаным» </vt:lpstr>
      <vt:lpstr>Мақсаты:</vt:lpstr>
      <vt:lpstr>Сабақтың көрнекілігі: </vt:lpstr>
      <vt:lpstr>Жемісті тәрбиенің сыры – шәкіртке құрметпен қарауда</vt:lpstr>
      <vt:lpstr>Жүру барысы: </vt:lpstr>
      <vt:lpstr>Презентация PowerPoint</vt:lpstr>
      <vt:lpstr>ҚАЗАҚСТАН РЕСПУБЛИКАСЫНЫҢ МЕМЛЕКЕТТІК ӘНҰРАНЫ </vt:lpstr>
      <vt:lpstr>ҚАЗАҚСТАН РЕСПУБЛИКАСЫНЫҢ МЕМЛЕКЕТТIК ТУЫ  </vt:lpstr>
      <vt:lpstr>Презентация PowerPoint</vt:lpstr>
      <vt:lpstr>ҚАЗАҚСТАН РЕСПУБЛИКАСЫНЫҢ МЕМЛЕКЕТТIК  ЕЛТАҢБАСЫ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Назарларыңызға рахмет!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Тақырыбы: « Қазақ елі – менің Отаным» </dc:title>
  <dc:creator>Admin</dc:creator>
  <cp:lastModifiedBy>21</cp:lastModifiedBy>
  <cp:revision>11</cp:revision>
  <dcterms:created xsi:type="dcterms:W3CDTF">2010-06-03T19:42:24Z</dcterms:created>
  <dcterms:modified xsi:type="dcterms:W3CDTF">2012-12-03T08:41:51Z</dcterms:modified>
</cp:coreProperties>
</file>