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81" r:id="rId5"/>
    <p:sldId id="27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8" r:id="rId14"/>
    <p:sldId id="279" r:id="rId15"/>
    <p:sldId id="280" r:id="rId16"/>
    <p:sldId id="277" r:id="rId17"/>
    <p:sldId id="275" r:id="rId18"/>
    <p:sldId id="274" r:id="rId19"/>
    <p:sldId id="273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BBB5D6-01B2-4E88-9B12-3C229B8C0F3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8C2821-03A7-4A2E-9132-41B34F22B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23574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kk-KZ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 опыта работы работы </a:t>
            </a:r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учителя математики</a:t>
            </a:r>
            <a:b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 </a:t>
            </a:r>
            <a:r>
              <a:rPr lang="kk-KZ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подготовке к ЕНТ: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Щипицина Елена Анатольевна</a:t>
            </a:r>
            <a:b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k-KZ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(СОШ№ 29)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572140"/>
            <a:ext cx="3757594" cy="107157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Семинар - совещание  </a:t>
            </a: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 учителей  естественно-математического и  </a:t>
            </a:r>
          </a:p>
          <a:p>
            <a:pPr algn="r"/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общественно- гуманитарного циклов</a:t>
            </a:r>
          </a:p>
          <a:p>
            <a:pPr algn="r"/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 организации качественной подготовки</a:t>
            </a:r>
          </a:p>
          <a:p>
            <a:pPr algn="r"/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 ЕНТ - 2013</a:t>
            </a:r>
          </a:p>
          <a:p>
            <a:pPr algn="r"/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Рисунок 73"/>
          <p:cNvPicPr/>
          <p:nvPr/>
        </p:nvPicPr>
        <p:blipFill>
          <a:blip r:embed="rId2" cstate="print"/>
          <a:srcRect l="30704" t="31339" r="46022" b="42165"/>
          <a:stretch>
            <a:fillRect/>
          </a:stretch>
        </p:blipFill>
        <p:spPr bwMode="auto">
          <a:xfrm>
            <a:off x="4500562" y="2500306"/>
            <a:ext cx="349567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54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В-81</a:t>
            </a:r>
            <a:r>
              <a:rPr lang="en-US" sz="2400" dirty="0" smtClean="0">
                <a:effectLst/>
              </a:rPr>
              <a:t>38</a:t>
            </a:r>
            <a:r>
              <a:rPr lang="ru-RU" sz="2400" dirty="0" smtClean="0">
                <a:effectLst/>
              </a:rPr>
              <a:t>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№23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Решить неравенство: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006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571480"/>
            <a:ext cx="2419350" cy="6858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500174"/>
            <a:ext cx="2571768" cy="1266252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500174"/>
            <a:ext cx="3429024" cy="381000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4000496" y="1785926"/>
            <a:ext cx="3455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Не является решением </a:t>
            </a:r>
          </a:p>
          <a:p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данного неравенства</a:t>
            </a:r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786058"/>
            <a:ext cx="2724150" cy="381000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143248"/>
            <a:ext cx="1466994" cy="1214446"/>
          </a:xfrm>
          <a:prstGeom prst="rect">
            <a:avLst/>
          </a:prstGeom>
          <a:noFill/>
        </p:spPr>
      </p:pic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57422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2357422" y="378619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500570"/>
            <a:ext cx="3533775" cy="619125"/>
          </a:xfrm>
          <a:prstGeom prst="rect">
            <a:avLst/>
          </a:prstGeom>
          <a:noFill/>
        </p:spPr>
      </p:pic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143512"/>
            <a:ext cx="3705225" cy="619125"/>
          </a:xfrm>
          <a:prstGeom prst="rect">
            <a:avLst/>
          </a:prstGeom>
          <a:noFill/>
        </p:spPr>
      </p:pic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00562" y="521495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решение системы (1)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000496" y="5500702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Система (2) решений не имеет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857891"/>
            <a:ext cx="3286148" cy="293947"/>
          </a:xfrm>
          <a:prstGeom prst="rect">
            <a:avLst/>
          </a:prstGeom>
          <a:noFill/>
        </p:spPr>
      </p:pic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8" name="Picture 3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1954" y="6229350"/>
            <a:ext cx="4743450" cy="628650"/>
          </a:xfrm>
          <a:prstGeom prst="rect">
            <a:avLst/>
          </a:prstGeom>
          <a:noFill/>
        </p:spPr>
      </p:pic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Рисунок 101"/>
          <p:cNvPicPr/>
          <p:nvPr/>
        </p:nvPicPr>
        <p:blipFill>
          <a:blip r:embed="rId2" cstate="print"/>
          <a:srcRect l="28495" t="32479" r="42306" b="41880"/>
          <a:stretch>
            <a:fillRect/>
          </a:stretch>
        </p:blipFill>
        <p:spPr bwMode="auto">
          <a:xfrm>
            <a:off x="5786446" y="1214422"/>
            <a:ext cx="335755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effectLst/>
              </a:rPr>
              <a:t>В-81</a:t>
            </a:r>
            <a:r>
              <a:rPr lang="en-US" sz="2400" dirty="0" smtClean="0">
                <a:effectLst/>
              </a:rPr>
              <a:t>38</a:t>
            </a:r>
            <a:r>
              <a:rPr lang="ru-RU" sz="2400" dirty="0" smtClean="0">
                <a:effectLst/>
              </a:rPr>
              <a:t>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№24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Найдите площадь фигуры, ограниченной графиком функции 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50006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057264"/>
            <a:ext cx="3933825" cy="80010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232" y="2271710"/>
            <a:ext cx="5295900" cy="800100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397" y="3119438"/>
            <a:ext cx="2105025" cy="38100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036"/>
          <a:stretch>
            <a:fillRect/>
          </a:stretch>
        </p:blipFill>
        <p:spPr bwMode="auto">
          <a:xfrm>
            <a:off x="2500298" y="3119438"/>
            <a:ext cx="4929222" cy="38100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8577" y="3119438"/>
            <a:ext cx="981075" cy="381000"/>
          </a:xfrm>
          <a:prstGeom prst="rect">
            <a:avLst/>
          </a:prstGeom>
          <a:noFill/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6057" y="3690942"/>
            <a:ext cx="4772025" cy="381000"/>
          </a:xfrm>
          <a:prstGeom prst="rect">
            <a:avLst/>
          </a:prstGeom>
          <a:noFill/>
        </p:spPr>
      </p:pic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18" y="4200536"/>
            <a:ext cx="3257550" cy="800100"/>
          </a:xfrm>
          <a:prstGeom prst="rect">
            <a:avLst/>
          </a:prstGeom>
          <a:noFill/>
        </p:spPr>
      </p:pic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4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4727" y="5262578"/>
            <a:ext cx="1304925" cy="381000"/>
          </a:xfrm>
          <a:prstGeom prst="rect">
            <a:avLst/>
          </a:prstGeom>
          <a:noFill/>
        </p:spPr>
      </p:pic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214818"/>
            <a:ext cx="3657600" cy="800100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4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В-8119.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№23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Решить систему неравенств: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0006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4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6000768"/>
            <a:ext cx="5314950" cy="6191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857232"/>
            <a:ext cx="1428750" cy="676275"/>
          </a:xfrm>
          <a:prstGeom prst="rect">
            <a:avLst/>
          </a:prstGeom>
          <a:noFill/>
        </p:spPr>
      </p:pic>
      <p:pic>
        <p:nvPicPr>
          <p:cNvPr id="47" name="Рисунок 46"/>
          <p:cNvPicPr/>
          <p:nvPr/>
        </p:nvPicPr>
        <p:blipFill>
          <a:blip r:embed="rId4" cstate="print"/>
          <a:srcRect l="32124" t="27066" r="37827" b="34473"/>
          <a:stretch>
            <a:fillRect/>
          </a:stretch>
        </p:blipFill>
        <p:spPr bwMode="auto">
          <a:xfrm>
            <a:off x="3428992" y="1857364"/>
            <a:ext cx="407196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17970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В-8158.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№21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 20л 25% раствора соли добавили 18% раствора соли и получили 20% раствор. Какое количество литров 18% раствора добавили?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571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2910" y="2285992"/>
            <a:ext cx="834331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Найдем количество соли в 20л.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Добавили </a:t>
            </a:r>
            <a:r>
              <a:rPr lang="ru-RU" sz="2400" dirty="0" err="1" smtClean="0">
                <a:latin typeface="Cambria Math" pitchFamily="18" charset="0"/>
                <a:ea typeface="Cambria Math" pitchFamily="18" charset="0"/>
                <a:cs typeface="Times New Roman"/>
              </a:rPr>
              <a:t>Хл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. нового 18% раствора  0,18х – чистая соль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 </a:t>
            </a:r>
          </a:p>
          <a:p>
            <a:pPr marL="342900" indent="-342900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      20+х=25+0,9х</a:t>
            </a:r>
          </a:p>
          <a:p>
            <a:pPr marL="342900" indent="-34290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       х-0,9х=25-20</a:t>
            </a:r>
          </a:p>
          <a:p>
            <a:pPr marL="342900" indent="-34290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        0,1х=5</a:t>
            </a:r>
          </a:p>
          <a:p>
            <a:pPr marL="342900" indent="-34290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        х=5:0,1</a:t>
            </a:r>
          </a:p>
          <a:p>
            <a:pPr marL="342900" indent="-34290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                   х=50</a:t>
            </a:r>
          </a:p>
          <a:p>
            <a:pPr marL="342900" indent="-342900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/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00694" y="5539103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Ответ: 50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8842" y="2071678"/>
            <a:ext cx="3048000" cy="6858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857628"/>
            <a:ext cx="1666875" cy="695325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071810"/>
            <a:ext cx="4752975" cy="695325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Рисунок 110"/>
          <p:cNvPicPr/>
          <p:nvPr/>
        </p:nvPicPr>
        <p:blipFill>
          <a:blip r:embed="rId2" cstate="print"/>
          <a:srcRect l="21165" t="27137" r="47408" b="36111"/>
          <a:stretch>
            <a:fillRect/>
          </a:stretch>
        </p:blipFill>
        <p:spPr bwMode="auto">
          <a:xfrm>
            <a:off x="3929058" y="1571612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20827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В-8155.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№24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Площадь фигуры, ограниченной линиями </a:t>
            </a:r>
            <a:r>
              <a:rPr lang="en-US" sz="2400" dirty="0" smtClean="0"/>
              <a:t>y=</a:t>
            </a:r>
            <a:r>
              <a:rPr lang="en-US" sz="2400" dirty="0" err="1" smtClean="0"/>
              <a:t>sinx</a:t>
            </a:r>
            <a:r>
              <a:rPr lang="en-US" sz="2400" dirty="0" smtClean="0"/>
              <a:t>, y=</a:t>
            </a:r>
            <a:r>
              <a:rPr lang="en-US" sz="2400" dirty="0" err="1" smtClean="0"/>
              <a:t>cosx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571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2910" y="3286970"/>
            <a:ext cx="2366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romanUcPeriod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Построение</a:t>
            </a:r>
          </a:p>
          <a:p>
            <a:pPr marL="514350" indent="-514350">
              <a:buAutoNum type="romanUcPeriod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a=0, </a:t>
            </a:r>
          </a:p>
          <a:p>
            <a:pPr marL="514350" indent="-514350"/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00694" y="5896293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Ответ: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357298"/>
            <a:ext cx="1209675" cy="61912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643314"/>
            <a:ext cx="695325" cy="61912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929075"/>
            <a:ext cx="5857875" cy="1285875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743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214818"/>
            <a:ext cx="2124075" cy="619125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857760"/>
            <a:ext cx="4505325" cy="752475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404" y="4286256"/>
            <a:ext cx="209550" cy="381000"/>
          </a:xfrm>
          <a:prstGeom prst="rect">
            <a:avLst/>
          </a:prstGeom>
          <a:noFill/>
        </p:spPr>
      </p:pic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929198"/>
            <a:ext cx="2171700" cy="752475"/>
          </a:xfrm>
          <a:prstGeom prst="rect">
            <a:avLst/>
          </a:prstGeom>
          <a:noFill/>
        </p:spPr>
      </p:pic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5929330"/>
            <a:ext cx="847725" cy="428625"/>
          </a:xfrm>
          <a:prstGeom prst="rect">
            <a:avLst/>
          </a:prstGeom>
          <a:noFill/>
        </p:spPr>
      </p:pic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effectLst/>
              </a:rPr>
              <a:t>В-8153.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№23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Найдите наименьший положительный период для функции: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11430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Упростим:</a:t>
            </a: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9806" y="1071546"/>
            <a:ext cx="5105400" cy="61912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000108"/>
            <a:ext cx="1733550" cy="6858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40" y="3190876"/>
            <a:ext cx="4324350" cy="3810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rot="10800000" flipV="1">
            <a:off x="2500298" y="3214686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0800000" flipV="1">
            <a:off x="4357686" y="3214686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0800000" flipV="1">
            <a:off x="3500430" y="3214686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45" y="3690942"/>
            <a:ext cx="1457325" cy="3810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4155" y="3690942"/>
            <a:ext cx="676275" cy="381000"/>
          </a:xfrm>
          <a:prstGeom prst="rect">
            <a:avLst/>
          </a:prstGeom>
          <a:noFill/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2203" y="4538675"/>
            <a:ext cx="2145945" cy="819151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Логические задачи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l="7658" r="4015" b="8696"/>
          <a:stretch>
            <a:fillRect/>
          </a:stretch>
        </p:blipFill>
        <p:spPr bwMode="auto">
          <a:xfrm>
            <a:off x="357158" y="2643182"/>
            <a:ext cx="336779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20827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В-8123.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№25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Из всех учеников школы 50% изучают испанский, 56% французский и 25% изучающих французский, изучают испанский, какой процент учеников не изучают ни испанский, ни французский языки.</a:t>
            </a:r>
            <a:endParaRPr lang="ru-RU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786182" y="4812581"/>
            <a:ext cx="4429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Ответ: 8% не изучают ни испанский, ни французский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714480" y="421481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14%</a:t>
            </a:r>
            <a:endParaRPr lang="ru-RU" sz="1400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346" r="66667"/>
          <a:stretch>
            <a:fillRect/>
          </a:stretch>
        </p:blipFill>
        <p:spPr bwMode="auto">
          <a:xfrm>
            <a:off x="3714744" y="3000372"/>
            <a:ext cx="1214446" cy="642942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544"/>
          <a:stretch>
            <a:fillRect/>
          </a:stretch>
        </p:blipFill>
        <p:spPr bwMode="auto">
          <a:xfrm>
            <a:off x="3857620" y="3714752"/>
            <a:ext cx="3021826" cy="428628"/>
          </a:xfrm>
          <a:prstGeom prst="rect">
            <a:avLst/>
          </a:prstGeom>
          <a:noFill/>
        </p:spPr>
      </p:pic>
      <p:sp>
        <p:nvSpPr>
          <p:cNvPr id="102" name="TextBox 101"/>
          <p:cNvSpPr txBox="1"/>
          <p:nvPr/>
        </p:nvSpPr>
        <p:spPr>
          <a:xfrm>
            <a:off x="5072066" y="3100328"/>
            <a:ext cx="2545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изучают два языка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20827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В-8113.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№25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Средний рост пяти игроков баскетбольной команды 2,04 м. После замены игрока, рост которого равен среднему, средний рост команды увеличился до 2,08м. Каков рост нового игрока?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571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2910" y="3286970"/>
            <a:ext cx="60083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Суммарный рост команды 5</a:t>
            </a:r>
            <a:r>
              <a:rPr lang="ru-RU" sz="2400" dirty="0" smtClean="0">
                <a:latin typeface="Times New Roman"/>
                <a:ea typeface="Cambria Math" pitchFamily="18" charset="0"/>
                <a:cs typeface="Times New Roman"/>
              </a:rPr>
              <a:t>∙2,04=10,2м. </a:t>
            </a:r>
          </a:p>
          <a:p>
            <a:r>
              <a:rPr lang="ru-RU" sz="2400" dirty="0" smtClean="0">
                <a:latin typeface="Times New Roman"/>
                <a:ea typeface="Cambria Math" pitchFamily="18" charset="0"/>
                <a:cs typeface="Times New Roman"/>
              </a:rPr>
              <a:t>Увеличенный суммарный рост 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5</a:t>
            </a:r>
            <a:r>
              <a:rPr lang="ru-RU" sz="2400" dirty="0" smtClean="0">
                <a:latin typeface="Times New Roman"/>
                <a:ea typeface="Cambria Math" pitchFamily="18" charset="0"/>
                <a:cs typeface="Times New Roman"/>
              </a:rPr>
              <a:t>∙2,08=10,4м</a:t>
            </a:r>
          </a:p>
          <a:p>
            <a:r>
              <a:rPr lang="ru-RU" sz="2400" dirty="0" smtClean="0">
                <a:latin typeface="Times New Roman"/>
                <a:ea typeface="Cambria Math" pitchFamily="18" charset="0"/>
                <a:cs typeface="Times New Roman"/>
              </a:rPr>
              <a:t>Разность: 10,4-10,2=0,2м</a:t>
            </a:r>
          </a:p>
          <a:p>
            <a:r>
              <a:rPr lang="ru-RU" sz="2400" dirty="0" smtClean="0">
                <a:latin typeface="Times New Roman"/>
                <a:ea typeface="Cambria Math" pitchFamily="18" charset="0"/>
                <a:cs typeface="Times New Roman"/>
              </a:rPr>
              <a:t>Рост нового игрока: 2,04+0,2=2,24м. </a:t>
            </a:r>
            <a:endParaRPr lang="ru-RU" sz="2400" dirty="0" smtClean="0">
              <a:latin typeface="Cambria Math" pitchFamily="18" charset="0"/>
              <a:ea typeface="Cambria Math" pitchFamily="18" charset="0"/>
              <a:cs typeface="Times New Roman"/>
            </a:endParaRPr>
          </a:p>
          <a:p>
            <a:pPr marL="342900" indent="-342900"/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00694" y="5539103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Ответ: 2,24м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6-tub-kz.yandex.net/i?id=46835024-1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285992"/>
            <a:ext cx="4000528" cy="300039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</a:rPr>
              <a:t>В-8105.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№25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Куб с ребром 4см составлен из маленьких кубиков с ребром 1см. Найдите количество маленьких кубиков на внешнем слое данного куба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3000364" y="2428868"/>
            <a:ext cx="563474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6 граней по две противоположных.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Если взять переднюю и заднюю грань,</a:t>
            </a:r>
          </a:p>
          <a:p>
            <a:pPr marL="342900" indent="-342900"/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     то это 16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Times New Roman"/>
              </a:rPr>
              <a:t>∙2=32 кубика.</a:t>
            </a:r>
          </a:p>
          <a:p>
            <a:pPr marL="342900" indent="-342900"/>
            <a:r>
              <a:rPr lang="ru-RU" sz="2200" dirty="0" smtClean="0">
                <a:latin typeface="Cambria Math" pitchFamily="18" charset="0"/>
                <a:ea typeface="Cambria Math" pitchFamily="18" charset="0"/>
                <a:cs typeface="Times New Roman"/>
              </a:rPr>
              <a:t>2. Взяли оставшиеся кубики двух боковых</a:t>
            </a:r>
          </a:p>
          <a:p>
            <a:pPr marL="342900" indent="-342900"/>
            <a:r>
              <a:rPr lang="ru-RU" sz="2200" dirty="0" smtClean="0">
                <a:latin typeface="Cambria Math" pitchFamily="18" charset="0"/>
                <a:ea typeface="Cambria Math" pitchFamily="18" charset="0"/>
                <a:cs typeface="Times New Roman"/>
              </a:rPr>
              <a:t> граней 2∙(2∙4)=16.</a:t>
            </a:r>
          </a:p>
          <a:p>
            <a:pPr marL="342900" indent="-342900"/>
            <a:r>
              <a:rPr lang="ru-RU" sz="2200" dirty="0" smtClean="0">
                <a:latin typeface="Cambria Math" pitchFamily="18" charset="0"/>
                <a:ea typeface="Cambria Math" pitchFamily="18" charset="0"/>
                <a:cs typeface="Times New Roman"/>
              </a:rPr>
              <a:t>3. Верхняя и нижняя грани 2∙4=8 кубиков.</a:t>
            </a:r>
          </a:p>
          <a:p>
            <a:pPr marL="342900" indent="-342900"/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214950"/>
            <a:ext cx="4095750" cy="50006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Прямая </a:t>
            </a:r>
            <a:r>
              <a:rPr lang="en-US" dirty="0" smtClean="0"/>
              <a:t>y=</a:t>
            </a:r>
            <a:r>
              <a:rPr lang="en-US" dirty="0" err="1" smtClean="0"/>
              <a:t>ax+b</a:t>
            </a:r>
            <a:r>
              <a:rPr lang="en-US" dirty="0" smtClean="0"/>
              <a:t> </a:t>
            </a:r>
            <a:r>
              <a:rPr lang="ru-RU" dirty="0" smtClean="0"/>
              <a:t>перпендикулярна прямой </a:t>
            </a:r>
            <a:r>
              <a:rPr lang="en-US" dirty="0" smtClean="0"/>
              <a:t>y= 0</a:t>
            </a:r>
            <a:r>
              <a:rPr lang="ru-RU" dirty="0" smtClean="0"/>
              <a:t>,</a:t>
            </a:r>
            <a:r>
              <a:rPr lang="en-US" dirty="0" smtClean="0"/>
              <a:t>2x+8</a:t>
            </a:r>
            <a:r>
              <a:rPr lang="ru-RU" dirty="0" smtClean="0"/>
              <a:t> проходит через точку С(-1;3). Составьте ее уравнение.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20827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В-8107.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№25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Известно, что сумма двух целых чисел равна 1244. если к первому числу приписать справа цифру 3, а во втором числе отбросить последнюю цифру, то полученные числа будут равны. Найдите эти числа.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571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2910" y="3286970"/>
            <a:ext cx="77469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/>
              </a:rPr>
              <a:t>a+b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=1244</a:t>
            </a:r>
          </a:p>
          <a:p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Оба эти числа при записывании и отбрасывании</a:t>
            </a:r>
          </a:p>
          <a:p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 станут равны, значит одно двузначное, второе </a:t>
            </a:r>
          </a:p>
          <a:p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четырехзначное. Кроме того  у них равны две первые </a:t>
            </a:r>
          </a:p>
          <a:p>
            <a:r>
              <a:rPr lang="ru-RU" sz="2400" dirty="0" smtClean="0">
                <a:latin typeface="Cambria Math" pitchFamily="18" charset="0"/>
                <a:ea typeface="Cambria Math" pitchFamily="18" charset="0"/>
                <a:cs typeface="Times New Roman"/>
              </a:rPr>
              <a:t>цифры: 12  и 1232</a:t>
            </a:r>
          </a:p>
          <a:p>
            <a:pPr marL="342900" indent="-342900"/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00694" y="5539103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  <a:cs typeface="Times New Roman"/>
              </a:rPr>
              <a:t>Ответ: 12  и 1232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01080" cy="127478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effectLst/>
              </a:rPr>
              <a:t>В-8109. </a:t>
            </a:r>
            <a:r>
              <a:rPr lang="ru-RU" sz="2200" dirty="0" smtClean="0"/>
              <a:t> </a:t>
            </a:r>
            <a:r>
              <a:rPr lang="ru-RU" sz="2200" dirty="0" smtClean="0">
                <a:effectLst/>
              </a:rPr>
              <a:t>№24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dirty="0" smtClean="0"/>
              <a:t>Прямая </a:t>
            </a:r>
            <a:r>
              <a:rPr lang="en-US" sz="2700" dirty="0" smtClean="0"/>
              <a:t>y=</a:t>
            </a:r>
            <a:r>
              <a:rPr lang="en-US" sz="2700" dirty="0" err="1" smtClean="0"/>
              <a:t>ax+b</a:t>
            </a:r>
            <a:r>
              <a:rPr lang="en-US" sz="2700" dirty="0" smtClean="0"/>
              <a:t> </a:t>
            </a:r>
            <a:r>
              <a:rPr lang="ru-RU" sz="2700" dirty="0" smtClean="0"/>
              <a:t>перпендикулярна прямой </a:t>
            </a:r>
            <a:r>
              <a:rPr lang="en-US" sz="2700" dirty="0" smtClean="0"/>
              <a:t>y= 0</a:t>
            </a:r>
            <a:r>
              <a:rPr lang="ru-RU" sz="2700" dirty="0" smtClean="0"/>
              <a:t>,</a:t>
            </a:r>
            <a:r>
              <a:rPr lang="en-US" sz="2700" dirty="0" smtClean="0"/>
              <a:t>2x+8</a:t>
            </a:r>
            <a:r>
              <a:rPr lang="ru-RU" sz="2700" dirty="0" smtClean="0"/>
              <a:t> проходит через точку С(-1;3). Составьте ее уравнение.  </a:t>
            </a:r>
            <a:endParaRPr lang="ru-RU" sz="27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24205"/>
            <a:ext cx="8229600" cy="1018977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Условие перпендикулярности прямых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86644" y="1857364"/>
            <a:ext cx="1571636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</a:t>
            </a:r>
            <a:r>
              <a:rPr lang="en-US" baseline="-25000" dirty="0" smtClean="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• k</a:t>
            </a:r>
            <a:r>
              <a:rPr lang="en-US" baseline="-25000" dirty="0" smtClean="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=-1</a:t>
            </a:r>
            <a:endParaRPr lang="ru-RU" dirty="0">
              <a:solidFill>
                <a:schemeClr val="bg1">
                  <a:lumMod val="9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782669"/>
            <a:ext cx="185738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</a:t>
            </a:r>
            <a:r>
              <a:rPr lang="en-US" baseline="-25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•0,2=-1</a:t>
            </a:r>
          </a:p>
          <a:p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</a:t>
            </a:r>
            <a:r>
              <a:rPr lang="en-US" baseline="-25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=-5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14612" y="2791422"/>
            <a:ext cx="2357454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y=-5x+b</a:t>
            </a:r>
          </a:p>
          <a:p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3=-5•(-1)+b</a:t>
            </a:r>
          </a:p>
          <a:p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b=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-2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3845486"/>
            <a:ext cx="300039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 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y=-5x</a:t>
            </a:r>
            <a:r>
              <a:rPr lang="ru-RU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4463015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Аналогичная: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Прямая </a:t>
            </a:r>
            <a:r>
              <a:rPr lang="en-US" sz="2000" dirty="0">
                <a:solidFill>
                  <a:srgbClr val="FF0000"/>
                </a:solidFill>
              </a:rPr>
              <a:t>y=</a:t>
            </a:r>
            <a:r>
              <a:rPr lang="en-US" sz="2000" dirty="0" err="1">
                <a:solidFill>
                  <a:srgbClr val="FF0000"/>
                </a:solidFill>
              </a:rPr>
              <a:t>ax+b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перпендикулярна прямой </a:t>
            </a:r>
            <a:r>
              <a:rPr lang="en-US" sz="2000" dirty="0">
                <a:solidFill>
                  <a:srgbClr val="FF0000"/>
                </a:solidFill>
              </a:rPr>
              <a:t>y= 0</a:t>
            </a:r>
            <a:r>
              <a:rPr lang="ru-RU" sz="2000" dirty="0">
                <a:solidFill>
                  <a:srgbClr val="FF0000"/>
                </a:solidFill>
              </a:rPr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>
                <a:solidFill>
                  <a:srgbClr val="FF0000"/>
                </a:solidFill>
              </a:rPr>
              <a:t>5</a:t>
            </a:r>
            <a:r>
              <a:rPr lang="en-US" sz="2000" dirty="0" smtClean="0">
                <a:solidFill>
                  <a:srgbClr val="FF0000"/>
                </a:solidFill>
              </a:rPr>
              <a:t>x+</a:t>
            </a:r>
            <a:r>
              <a:rPr lang="ru-RU" sz="2000" dirty="0" smtClean="0">
                <a:solidFill>
                  <a:srgbClr val="FF0000"/>
                </a:solidFill>
              </a:rPr>
              <a:t>6 и </a:t>
            </a:r>
            <a:r>
              <a:rPr lang="ru-RU" sz="2000" dirty="0">
                <a:solidFill>
                  <a:srgbClr val="FF0000"/>
                </a:solidFill>
              </a:rPr>
              <a:t>проходит через точку </a:t>
            </a:r>
            <a:r>
              <a:rPr lang="ru-RU" sz="2000" dirty="0" smtClean="0">
                <a:solidFill>
                  <a:srgbClr val="FF0000"/>
                </a:solidFill>
              </a:rPr>
              <a:t>С(4; -5). </a:t>
            </a:r>
            <a:r>
              <a:rPr lang="ru-RU" sz="2000" dirty="0">
                <a:solidFill>
                  <a:srgbClr val="FF0000"/>
                </a:solidFill>
              </a:rPr>
              <a:t>Составьте ее уравнение.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Ответ: </a:t>
            </a:r>
            <a:r>
              <a:rPr lang="en-US" sz="2000" b="1" dirty="0" smtClean="0">
                <a:solidFill>
                  <a:srgbClr val="FF0000"/>
                </a:solidFill>
              </a:rPr>
              <a:t>y= </a:t>
            </a:r>
            <a:r>
              <a:rPr lang="ru-RU" sz="2000" b="1" dirty="0" smtClean="0">
                <a:solidFill>
                  <a:srgbClr val="FF0000"/>
                </a:solidFill>
              </a:rPr>
              <a:t>-4х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ru-RU" sz="2000" b="1" dirty="0" smtClean="0">
                <a:solidFill>
                  <a:srgbClr val="FF0000"/>
                </a:solidFill>
              </a:rPr>
              <a:t>11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В-8153.  №24 </a:t>
            </a:r>
            <a:br>
              <a:rPr lang="ru-RU" sz="2800" dirty="0" smtClean="0"/>
            </a:br>
            <a:r>
              <a:rPr lang="ru-RU" sz="2800" dirty="0" smtClean="0"/>
              <a:t>Найти расстояние от точки А (8;5) до прямой у=-3х+9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effectLst/>
              </a:rPr>
              <a:t>В-8153.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№24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Найти расстояние от точки А (8;5) до прямой у=-3х+9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255" y="2476496"/>
            <a:ext cx="5712030" cy="452438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4613" y="2476495"/>
            <a:ext cx="2133601" cy="408345"/>
          </a:xfrm>
          <a:prstGeom prst="rect">
            <a:avLst/>
          </a:prstGeom>
          <a:noFill/>
        </p:spPr>
      </p:pic>
      <p:sp>
        <p:nvSpPr>
          <p:cNvPr id="92" name="TextBox 91"/>
          <p:cNvSpPr txBox="1"/>
          <p:nvPr/>
        </p:nvSpPr>
        <p:spPr>
          <a:xfrm>
            <a:off x="500034" y="3429000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Находим по формуле:</a:t>
            </a:r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9" y="3452818"/>
            <a:ext cx="2428875" cy="762000"/>
          </a:xfrm>
          <a:prstGeom prst="rect">
            <a:avLst/>
          </a:prstGeom>
          <a:noFill/>
        </p:spPr>
      </p:pic>
      <p:sp>
        <p:nvSpPr>
          <p:cNvPr id="93" name="Прямоугольник 92"/>
          <p:cNvSpPr/>
          <p:nvPr/>
        </p:nvSpPr>
        <p:spPr>
          <a:xfrm>
            <a:off x="714348" y="4274114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 (8;5) </a:t>
            </a:r>
            <a:endParaRPr lang="ru-RU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286256"/>
            <a:ext cx="1695450" cy="381000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714884"/>
            <a:ext cx="5162550" cy="381000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5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143512"/>
            <a:ext cx="5038725" cy="762000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286388"/>
            <a:ext cx="933450" cy="428625"/>
          </a:xfrm>
          <a:prstGeom prst="rect">
            <a:avLst/>
          </a:prstGeom>
          <a:noFill/>
        </p:spPr>
      </p:pic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6143644"/>
            <a:ext cx="1514475" cy="428625"/>
          </a:xfrm>
          <a:prstGeom prst="rect">
            <a:avLst/>
          </a:prstGeom>
          <a:noFill/>
        </p:spPr>
      </p:pic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rot="5400000">
            <a:off x="3500430" y="528638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4856958" y="5285594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2200" dirty="0" smtClean="0">
                <a:effectLst/>
              </a:rPr>
              <a:t>В-8113. </a:t>
            </a:r>
            <a:r>
              <a:rPr lang="ru-RU" sz="2200" dirty="0" smtClean="0"/>
              <a:t> </a:t>
            </a:r>
            <a:r>
              <a:rPr lang="ru-RU" sz="2200" dirty="0" smtClean="0">
                <a:effectLst/>
              </a:rPr>
              <a:t>№21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/>
              <a:t>Найдите значение выражения: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</a:t>
            </a:r>
            <a:endParaRPr lang="ru-RU" sz="27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195709"/>
            <a:ext cx="8229600" cy="101897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4820205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Аналогичная:</a:t>
            </a:r>
          </a:p>
          <a:p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214422"/>
            <a:ext cx="4191000" cy="8763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786058"/>
            <a:ext cx="785818" cy="798096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7" y="2786058"/>
            <a:ext cx="1615293" cy="785818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643314"/>
            <a:ext cx="2305050" cy="38100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000504"/>
            <a:ext cx="1285884" cy="381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857628"/>
            <a:ext cx="1569078" cy="819151"/>
          </a:xfrm>
          <a:prstGeom prst="rect">
            <a:avLst/>
          </a:prstGeom>
          <a:noFill/>
        </p:spPr>
      </p:pic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195905"/>
            <a:ext cx="5238750" cy="733425"/>
          </a:xfrm>
          <a:prstGeom prst="rect">
            <a:avLst/>
          </a:prstGeom>
          <a:noFill/>
        </p:spPr>
      </p:pic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214950"/>
            <a:ext cx="1266825" cy="67627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000504"/>
            <a:ext cx="1981200" cy="67627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effectLst/>
              </a:rPr>
              <a:t>В-8121. </a:t>
            </a:r>
            <a:r>
              <a:rPr lang="ru-RU" sz="2200" dirty="0" smtClean="0"/>
              <a:t> </a:t>
            </a:r>
            <a:r>
              <a:rPr lang="ru-RU" sz="2200" dirty="0" smtClean="0">
                <a:effectLst/>
              </a:rPr>
              <a:t>№24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/>
              <a:t>Найдите угол между диагоналями параллелограмма, построенного на векторах </a:t>
            </a:r>
            <a:r>
              <a:rPr lang="ru-RU" sz="2700" dirty="0" smtClean="0"/>
              <a:t>  </a:t>
            </a:r>
            <a:endParaRPr lang="ru-RU" sz="27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195709"/>
            <a:ext cx="8229600" cy="101897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928670"/>
            <a:ext cx="1500198" cy="47250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214421"/>
            <a:ext cx="1500198" cy="547691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643182"/>
            <a:ext cx="3071834" cy="510040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143248"/>
            <a:ext cx="3071834" cy="571504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786190"/>
            <a:ext cx="8057178" cy="785818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072073"/>
            <a:ext cx="1785950" cy="521445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5409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>В-8119. </a:t>
            </a:r>
            <a:r>
              <a:rPr lang="ru-RU" sz="2800" dirty="0" smtClean="0"/>
              <a:t> </a:t>
            </a:r>
            <a:r>
              <a:rPr lang="ru-RU" sz="2800" dirty="0" smtClean="0">
                <a:effectLst/>
              </a:rPr>
              <a:t>№24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Решить уравнение на множестве натуральных чисел: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1714489"/>
            <a:ext cx="8229600" cy="571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928670"/>
            <a:ext cx="3707733" cy="785818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3116"/>
            <a:ext cx="5929354" cy="664974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36" y="2857496"/>
            <a:ext cx="4057678" cy="528344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500438"/>
            <a:ext cx="2857500" cy="895350"/>
          </a:xfrm>
          <a:prstGeom prst="rect">
            <a:avLst/>
          </a:prstGeom>
          <a:noFill/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357694"/>
            <a:ext cx="1285875" cy="67627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143512"/>
            <a:ext cx="733425" cy="381000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786322"/>
            <a:ext cx="1562100" cy="381000"/>
          </a:xfrm>
          <a:prstGeom prst="rect">
            <a:avLst/>
          </a:prstGeom>
          <a:noFill/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71472" y="5463147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Аналогичная: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429264"/>
            <a:ext cx="4552950" cy="676275"/>
          </a:xfrm>
          <a:prstGeom prst="rect">
            <a:avLst/>
          </a:prstGeom>
          <a:noFill/>
        </p:spPr>
      </p:pic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В-8110. 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</a:rPr>
              <a:t>№23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Решить неравенство: 3</a:t>
            </a:r>
            <a:r>
              <a:rPr lang="en-US" sz="2400" dirty="0" smtClean="0"/>
              <a:t>sin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x+sinxcosx+2cos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x≻0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0006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Решение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2443" b="53125"/>
          <a:stretch>
            <a:fillRect/>
          </a:stretch>
        </p:blipFill>
        <p:spPr bwMode="auto">
          <a:xfrm>
            <a:off x="642910" y="2143116"/>
            <a:ext cx="1143008" cy="357190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6250"/>
          <a:stretch>
            <a:fillRect/>
          </a:stretch>
        </p:blipFill>
        <p:spPr bwMode="auto">
          <a:xfrm>
            <a:off x="1785918" y="2238372"/>
            <a:ext cx="6153150" cy="333372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700337"/>
            <a:ext cx="1447800" cy="657225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724150"/>
            <a:ext cx="2609850" cy="704850"/>
          </a:xfrm>
          <a:prstGeom prst="rect">
            <a:avLst/>
          </a:prstGeom>
          <a:noFill/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9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595693"/>
            <a:ext cx="1971675" cy="619125"/>
          </a:xfrm>
          <a:prstGeom prst="rect">
            <a:avLst/>
          </a:prstGeom>
          <a:noFill/>
        </p:spPr>
      </p:pic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700471"/>
            <a:ext cx="4333875" cy="942975"/>
          </a:xfrm>
          <a:prstGeom prst="rect">
            <a:avLst/>
          </a:prstGeom>
          <a:noFill/>
        </p:spPr>
      </p:pic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5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048264"/>
            <a:ext cx="2114550" cy="381000"/>
          </a:xfrm>
          <a:prstGeom prst="rect">
            <a:avLst/>
          </a:prstGeom>
          <a:noFill/>
        </p:spPr>
      </p:pic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</TotalTime>
  <Words>405</Words>
  <Application>Microsoft Office PowerPoint</Application>
  <PresentationFormat>Экран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Из опыта работы работы учителя математики  по подготовке к ЕНТ: Щипицина Елена Анатольевна  (СОШ№ 29)</vt:lpstr>
      <vt:lpstr>Слайд 2</vt:lpstr>
      <vt:lpstr>В-8109.  №24  Прямая y=ax+b перпендикулярна прямой y= 0,2x+8 проходит через точку С(-1;3). Составьте ее уравнение.  </vt:lpstr>
      <vt:lpstr>Слайд 4</vt:lpstr>
      <vt:lpstr>В-8153.  №24  Найти расстояние от точки А (8;5) до прямой у=-3х+9</vt:lpstr>
      <vt:lpstr>В-8113.  №21  Найдите значение выражения:    </vt:lpstr>
      <vt:lpstr>В-8121.  №24  Найдите угол между диагоналями параллелограмма, построенного на векторах   </vt:lpstr>
      <vt:lpstr>В-8119.  №24  Решить уравнение на множестве натуральных чисел:</vt:lpstr>
      <vt:lpstr>В-8110.  №23  Решить неравенство: 3sin2x+sinxcosx+2cos2x≻0</vt:lpstr>
      <vt:lpstr>В-8138.  №23  Решить неравенство:</vt:lpstr>
      <vt:lpstr>В-8138.  №24  Найдите площадь фигуры, ограниченной графиком функции </vt:lpstr>
      <vt:lpstr>В-8119.  №23  Решить систему неравенств:</vt:lpstr>
      <vt:lpstr>В-8158.  №21  К 20л 25% раствора соли добавили 18% раствора соли и получили 20% раствор. Какое количество литров 18% раствора добавили?</vt:lpstr>
      <vt:lpstr>В-8155.  №24  Площадь фигуры, ограниченной линиями y=sinx, y=cosx,  </vt:lpstr>
      <vt:lpstr>В-8153.  №23  Найдите наименьший положительный период для функции:</vt:lpstr>
      <vt:lpstr>Логические задачи</vt:lpstr>
      <vt:lpstr>В-8123.  №25  Из всех учеников школы 50% изучают испанский, 56% французский и 25% изучающих французский, изучают испанский, какой процент учеников не изучают ни испанский, ни французский языки.</vt:lpstr>
      <vt:lpstr>В-8113.  №25  Средний рост пяти игроков баскетбольной команды 2,04 м. После замены игрока, рост которого равен среднему, средний рост команды увеличился до 2,08м. Каков рост нового игрока?</vt:lpstr>
      <vt:lpstr>В-8105.  №25  Куб с ребром 4см составлен из маленьких кубиков с ребром 1см. Найдите количество маленьких кубиков на внешнем слое данного куба</vt:lpstr>
      <vt:lpstr>В-8107.  №25  Известно, что сумма двух целых чисел равна 1244. если к первому числу приписать справа цифру 3, а во втором числе отбросить последнюю цифру, то полученные числа будут равны. Найдите эти числа.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работы учителя математики  по подготовке к ЕНТ: Щипицина Елена Анатольевна  (СОШ№ 29)</dc:title>
  <dc:creator>Admin</dc:creator>
  <cp:lastModifiedBy>Елена</cp:lastModifiedBy>
  <cp:revision>36</cp:revision>
  <dcterms:created xsi:type="dcterms:W3CDTF">2012-11-05T08:09:50Z</dcterms:created>
  <dcterms:modified xsi:type="dcterms:W3CDTF">2012-11-18T15:55:51Z</dcterms:modified>
</cp:coreProperties>
</file>