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6" r:id="rId3"/>
    <p:sldId id="261" r:id="rId4"/>
    <p:sldId id="260" r:id="rId5"/>
    <p:sldId id="266" r:id="rId6"/>
    <p:sldId id="264" r:id="rId7"/>
    <p:sldId id="263" r:id="rId8"/>
    <p:sldId id="262" r:id="rId9"/>
    <p:sldId id="257"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29276DB-25BD-47C2-AEA8-5C30A5B4AE46}" type="datetimeFigureOut">
              <a:rPr lang="ru-RU" smtClean="0"/>
              <a:pPr/>
              <a:t>21.11.2012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25D825A-7B3F-4527-872E-A5FC4A0CA15F}" type="slidenum">
              <a:rPr lang="ru-RU" smtClean="0"/>
              <a:pPr/>
              <a:t>‹#›</a:t>
            </a:fld>
            <a:endParaRPr lang="ru-RU"/>
          </a:p>
        </p:txBody>
      </p:sp>
    </p:spTree>
    <p:extLst>
      <p:ext uri="{BB962C8B-B14F-4D97-AF65-F5344CB8AC3E}">
        <p14:creationId xmlns:p14="http://schemas.microsoft.com/office/powerpoint/2010/main" xmlns="" val="3387095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29276DB-25BD-47C2-AEA8-5C30A5B4AE46}" type="datetimeFigureOut">
              <a:rPr lang="ru-RU" smtClean="0"/>
              <a:pPr/>
              <a:t>21.11.2012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25D825A-7B3F-4527-872E-A5FC4A0CA15F}" type="slidenum">
              <a:rPr lang="ru-RU" smtClean="0"/>
              <a:pPr/>
              <a:t>‹#›</a:t>
            </a:fld>
            <a:endParaRPr lang="ru-RU"/>
          </a:p>
        </p:txBody>
      </p:sp>
    </p:spTree>
    <p:extLst>
      <p:ext uri="{BB962C8B-B14F-4D97-AF65-F5344CB8AC3E}">
        <p14:creationId xmlns:p14="http://schemas.microsoft.com/office/powerpoint/2010/main" xmlns="" val="1779436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29276DB-25BD-47C2-AEA8-5C30A5B4AE46}" type="datetimeFigureOut">
              <a:rPr lang="ru-RU" smtClean="0"/>
              <a:pPr/>
              <a:t>21.11.2012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25D825A-7B3F-4527-872E-A5FC4A0CA15F}" type="slidenum">
              <a:rPr lang="ru-RU" smtClean="0"/>
              <a:pPr/>
              <a:t>‹#›</a:t>
            </a:fld>
            <a:endParaRPr lang="ru-RU"/>
          </a:p>
        </p:txBody>
      </p:sp>
    </p:spTree>
    <p:extLst>
      <p:ext uri="{BB962C8B-B14F-4D97-AF65-F5344CB8AC3E}">
        <p14:creationId xmlns:p14="http://schemas.microsoft.com/office/powerpoint/2010/main" xmlns="" val="3179731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29276DB-25BD-47C2-AEA8-5C30A5B4AE46}" type="datetimeFigureOut">
              <a:rPr lang="ru-RU" smtClean="0"/>
              <a:pPr/>
              <a:t>21.11.2012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25D825A-7B3F-4527-872E-A5FC4A0CA15F}" type="slidenum">
              <a:rPr lang="ru-RU" smtClean="0"/>
              <a:pPr/>
              <a:t>‹#›</a:t>
            </a:fld>
            <a:endParaRPr lang="ru-RU"/>
          </a:p>
        </p:txBody>
      </p:sp>
    </p:spTree>
    <p:extLst>
      <p:ext uri="{BB962C8B-B14F-4D97-AF65-F5344CB8AC3E}">
        <p14:creationId xmlns:p14="http://schemas.microsoft.com/office/powerpoint/2010/main" xmlns="" val="2374510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29276DB-25BD-47C2-AEA8-5C30A5B4AE46}" type="datetimeFigureOut">
              <a:rPr lang="ru-RU" smtClean="0"/>
              <a:pPr/>
              <a:t>21.11.2012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25D825A-7B3F-4527-872E-A5FC4A0CA15F}" type="slidenum">
              <a:rPr lang="ru-RU" smtClean="0"/>
              <a:pPr/>
              <a:t>‹#›</a:t>
            </a:fld>
            <a:endParaRPr lang="ru-RU"/>
          </a:p>
        </p:txBody>
      </p:sp>
    </p:spTree>
    <p:extLst>
      <p:ext uri="{BB962C8B-B14F-4D97-AF65-F5344CB8AC3E}">
        <p14:creationId xmlns:p14="http://schemas.microsoft.com/office/powerpoint/2010/main" xmlns="" val="2058128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29276DB-25BD-47C2-AEA8-5C30A5B4AE46}" type="datetimeFigureOut">
              <a:rPr lang="ru-RU" smtClean="0"/>
              <a:pPr/>
              <a:t>21.11.2012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25D825A-7B3F-4527-872E-A5FC4A0CA15F}" type="slidenum">
              <a:rPr lang="ru-RU" smtClean="0"/>
              <a:pPr/>
              <a:t>‹#›</a:t>
            </a:fld>
            <a:endParaRPr lang="ru-RU"/>
          </a:p>
        </p:txBody>
      </p:sp>
    </p:spTree>
    <p:extLst>
      <p:ext uri="{BB962C8B-B14F-4D97-AF65-F5344CB8AC3E}">
        <p14:creationId xmlns:p14="http://schemas.microsoft.com/office/powerpoint/2010/main" xmlns="" val="3026631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29276DB-25BD-47C2-AEA8-5C30A5B4AE46}" type="datetimeFigureOut">
              <a:rPr lang="ru-RU" smtClean="0"/>
              <a:pPr/>
              <a:t>21.11.2012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25D825A-7B3F-4527-872E-A5FC4A0CA15F}" type="slidenum">
              <a:rPr lang="ru-RU" smtClean="0"/>
              <a:pPr/>
              <a:t>‹#›</a:t>
            </a:fld>
            <a:endParaRPr lang="ru-RU"/>
          </a:p>
        </p:txBody>
      </p:sp>
    </p:spTree>
    <p:extLst>
      <p:ext uri="{BB962C8B-B14F-4D97-AF65-F5344CB8AC3E}">
        <p14:creationId xmlns:p14="http://schemas.microsoft.com/office/powerpoint/2010/main" xmlns="" val="2809433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29276DB-25BD-47C2-AEA8-5C30A5B4AE46}" type="datetimeFigureOut">
              <a:rPr lang="ru-RU" smtClean="0"/>
              <a:pPr/>
              <a:t>21.11.2012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25D825A-7B3F-4527-872E-A5FC4A0CA15F}" type="slidenum">
              <a:rPr lang="ru-RU" smtClean="0"/>
              <a:pPr/>
              <a:t>‹#›</a:t>
            </a:fld>
            <a:endParaRPr lang="ru-RU"/>
          </a:p>
        </p:txBody>
      </p:sp>
    </p:spTree>
    <p:extLst>
      <p:ext uri="{BB962C8B-B14F-4D97-AF65-F5344CB8AC3E}">
        <p14:creationId xmlns:p14="http://schemas.microsoft.com/office/powerpoint/2010/main" xmlns="" val="126435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29276DB-25BD-47C2-AEA8-5C30A5B4AE46}" type="datetimeFigureOut">
              <a:rPr lang="ru-RU" smtClean="0"/>
              <a:pPr/>
              <a:t>21.11.2012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25D825A-7B3F-4527-872E-A5FC4A0CA15F}" type="slidenum">
              <a:rPr lang="ru-RU" smtClean="0"/>
              <a:pPr/>
              <a:t>‹#›</a:t>
            </a:fld>
            <a:endParaRPr lang="ru-RU"/>
          </a:p>
        </p:txBody>
      </p:sp>
    </p:spTree>
    <p:extLst>
      <p:ext uri="{BB962C8B-B14F-4D97-AF65-F5344CB8AC3E}">
        <p14:creationId xmlns:p14="http://schemas.microsoft.com/office/powerpoint/2010/main" xmlns="" val="2933582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29276DB-25BD-47C2-AEA8-5C30A5B4AE46}" type="datetimeFigureOut">
              <a:rPr lang="ru-RU" smtClean="0"/>
              <a:pPr/>
              <a:t>21.11.2012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25D825A-7B3F-4527-872E-A5FC4A0CA15F}" type="slidenum">
              <a:rPr lang="ru-RU" smtClean="0"/>
              <a:pPr/>
              <a:t>‹#›</a:t>
            </a:fld>
            <a:endParaRPr lang="ru-RU"/>
          </a:p>
        </p:txBody>
      </p:sp>
    </p:spTree>
    <p:extLst>
      <p:ext uri="{BB962C8B-B14F-4D97-AF65-F5344CB8AC3E}">
        <p14:creationId xmlns:p14="http://schemas.microsoft.com/office/powerpoint/2010/main" xmlns="" val="3508848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29276DB-25BD-47C2-AEA8-5C30A5B4AE46}" type="datetimeFigureOut">
              <a:rPr lang="ru-RU" smtClean="0"/>
              <a:pPr/>
              <a:t>21.11.2012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25D825A-7B3F-4527-872E-A5FC4A0CA15F}" type="slidenum">
              <a:rPr lang="ru-RU" smtClean="0"/>
              <a:pPr/>
              <a:t>‹#›</a:t>
            </a:fld>
            <a:endParaRPr lang="ru-RU"/>
          </a:p>
        </p:txBody>
      </p:sp>
    </p:spTree>
    <p:extLst>
      <p:ext uri="{BB962C8B-B14F-4D97-AF65-F5344CB8AC3E}">
        <p14:creationId xmlns:p14="http://schemas.microsoft.com/office/powerpoint/2010/main" xmlns="" val="2818991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9276DB-25BD-47C2-AEA8-5C30A5B4AE46}" type="datetimeFigureOut">
              <a:rPr lang="ru-RU" smtClean="0"/>
              <a:pPr/>
              <a:t>21.11.2012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5D825A-7B3F-4527-872E-A5FC4A0CA15F}" type="slidenum">
              <a:rPr lang="ru-RU" smtClean="0"/>
              <a:pPr/>
              <a:t>‹#›</a:t>
            </a:fld>
            <a:endParaRPr lang="ru-RU"/>
          </a:p>
        </p:txBody>
      </p:sp>
    </p:spTree>
    <p:extLst>
      <p:ext uri="{BB962C8B-B14F-4D97-AF65-F5344CB8AC3E}">
        <p14:creationId xmlns:p14="http://schemas.microsoft.com/office/powerpoint/2010/main" xmlns="" val="128261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Подзаголовок 2"/>
          <p:cNvSpPr>
            <a:spLocks noGrp="1"/>
          </p:cNvSpPr>
          <p:nvPr>
            <p:ph type="subTitle" idx="4294967295"/>
          </p:nvPr>
        </p:nvSpPr>
        <p:spPr>
          <a:xfrm>
            <a:off x="2000250" y="4714875"/>
            <a:ext cx="5572125" cy="1843088"/>
          </a:xfrm>
        </p:spPr>
        <p:txBody>
          <a:bodyPr lIns="0" rIns="18288">
            <a:normAutofit fontScale="92500" lnSpcReduction="10000"/>
          </a:bodyPr>
          <a:lstStyle/>
          <a:p>
            <a:pPr marL="0" indent="0" algn="ctr">
              <a:buFont typeface="Wingdings" pitchFamily="2" charset="2"/>
              <a:buNone/>
            </a:pPr>
            <a:r>
              <a:rPr lang="kk-KZ" b="1" u="sng" dirty="0">
                <a:solidFill>
                  <a:srgbClr val="0070C0"/>
                </a:solidFill>
                <a:latin typeface="Times New Roman" pitchFamily="18" charset="0"/>
                <a:cs typeface="Times New Roman" pitchFamily="18" charset="0"/>
              </a:rPr>
              <a:t>Құрт</a:t>
            </a:r>
            <a:r>
              <a:rPr lang="kk-KZ" b="1" dirty="0">
                <a:solidFill>
                  <a:srgbClr val="0070C0"/>
                </a:solidFill>
                <a:latin typeface="Times New Roman" pitchFamily="18" charset="0"/>
                <a:cs typeface="Times New Roman" pitchFamily="18" charset="0"/>
              </a:rPr>
              <a:t> – қой, сиыр сүтінен жасалады. Той кезінде шашу салтанатына да </a:t>
            </a:r>
            <a:r>
              <a:rPr lang="kk-KZ" b="1" dirty="0" smtClean="0">
                <a:solidFill>
                  <a:srgbClr val="0070C0"/>
                </a:solidFill>
                <a:latin typeface="Times New Roman" pitchFamily="18" charset="0"/>
                <a:cs typeface="Times New Roman" pitchFamily="18" charset="0"/>
              </a:rPr>
              <a:t>құрты </a:t>
            </a:r>
            <a:r>
              <a:rPr lang="kk-KZ" b="1" dirty="0">
                <a:solidFill>
                  <a:srgbClr val="0070C0"/>
                </a:solidFill>
                <a:latin typeface="Times New Roman" pitchFamily="18" charset="0"/>
                <a:cs typeface="Times New Roman" pitchFamily="18" charset="0"/>
              </a:rPr>
              <a:t>араластырады. </a:t>
            </a:r>
            <a:endParaRPr lang="ru-RU" b="1" dirty="0">
              <a:solidFill>
                <a:srgbClr val="0070C0"/>
              </a:solidFill>
              <a:latin typeface="Times New Roman" pitchFamily="18" charset="0"/>
              <a:cs typeface="Times New Roman" pitchFamily="18" charset="0"/>
            </a:endParaRPr>
          </a:p>
        </p:txBody>
      </p:sp>
      <p:sp>
        <p:nvSpPr>
          <p:cNvPr id="4" name="Прямоугольник 3"/>
          <p:cNvSpPr/>
          <p:nvPr/>
        </p:nvSpPr>
        <p:spPr>
          <a:xfrm>
            <a:off x="3562026" y="785794"/>
            <a:ext cx="2079865" cy="923330"/>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kk-KZ" sz="5400" b="1" cap="all" dirty="0">
                <a:ln w="0"/>
                <a:solidFill>
                  <a:srgbClr val="0070C0"/>
                </a:solidFill>
                <a:effectLst>
                  <a:reflection blurRad="12700" stA="50000" endPos="50000" dist="5000" dir="5400000" sy="-100000" rotWithShape="0"/>
                </a:effectLst>
                <a:latin typeface="Times New Roman" pitchFamily="18" charset="0"/>
                <a:cs typeface="Times New Roman" pitchFamily="18" charset="0"/>
              </a:rPr>
              <a:t>құрт</a:t>
            </a:r>
            <a:endParaRPr lang="ru-RU" sz="5400" b="1" cap="all" dirty="0">
              <a:ln w="0"/>
              <a:solidFill>
                <a:srgbClr val="0070C0"/>
              </a:solidFill>
              <a:effectLst>
                <a:reflection blurRad="12700" stA="50000" endPos="50000" dist="5000" dir="5400000" sy="-100000" rotWithShape="0"/>
              </a:effectLst>
              <a:latin typeface="Times New Roman" pitchFamily="18" charset="0"/>
              <a:cs typeface="Times New Roman" pitchFamily="18" charset="0"/>
            </a:endParaRPr>
          </a:p>
        </p:txBody>
      </p:sp>
      <p:pic>
        <p:nvPicPr>
          <p:cNvPr id="1741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14313" y="1714500"/>
            <a:ext cx="4071937" cy="2955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13" name="Picture 3" descr="C:\Documents and Settings\All Users\Документы\Ғайни школа\Слайд-шоу\Bf8c~1\Изображение 1173.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000625" y="1714500"/>
            <a:ext cx="3929063" cy="291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169181191"/>
      </p:ext>
    </p:extLst>
  </p:cSld>
  <p:clrMapOvr>
    <a:masterClrMapping/>
  </p:clrMapOvr>
  <p:transition>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5" name="Picture 3" descr="11"/>
          <p:cNvPicPr>
            <a:picLocks noGrp="1" noChangeAspect="1" noChangeArrowheads="1"/>
          </p:cNvPicPr>
          <p:nvPr>
            <p:ph type="body" idx="1"/>
          </p:nvPr>
        </p:nvPicPr>
        <p:blipFill>
          <a:blip r:embed="rId2">
            <a:extLst>
              <a:ext uri="{28A0092B-C50C-407E-A947-70E740481C1C}">
                <a14:useLocalDpi xmlns:a14="http://schemas.microsoft.com/office/drawing/2010/main" xmlns="" val="0"/>
              </a:ext>
            </a:extLst>
          </a:blip>
          <a:srcRect/>
          <a:stretch>
            <a:fillRect/>
          </a:stretch>
        </p:blipFill>
        <p:spPr>
          <a:xfrm>
            <a:off x="1043608" y="-99392"/>
            <a:ext cx="6732240" cy="68580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3470293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Подзаголовок 2"/>
          <p:cNvSpPr>
            <a:spLocks noGrp="1"/>
          </p:cNvSpPr>
          <p:nvPr>
            <p:ph type="subTitle" idx="4294967295"/>
          </p:nvPr>
        </p:nvSpPr>
        <p:spPr>
          <a:xfrm>
            <a:off x="5929313" y="1571625"/>
            <a:ext cx="2895600" cy="2628900"/>
          </a:xfrm>
        </p:spPr>
        <p:txBody>
          <a:bodyPr lIns="0" rIns="18288">
            <a:normAutofit fontScale="92500" lnSpcReduction="10000"/>
          </a:bodyPr>
          <a:lstStyle/>
          <a:p>
            <a:pPr marL="0" indent="0" algn="ctr">
              <a:buFont typeface="Wingdings" pitchFamily="2" charset="2"/>
              <a:buNone/>
            </a:pPr>
            <a:r>
              <a:rPr lang="kk-KZ" b="1" dirty="0">
                <a:solidFill>
                  <a:srgbClr val="0070C0"/>
                </a:solidFill>
                <a:latin typeface="Times New Roman" pitchFamily="18" charset="0"/>
                <a:cs typeface="Times New Roman" pitchFamily="18" charset="0"/>
              </a:rPr>
              <a:t>Халық </a:t>
            </a:r>
            <a:r>
              <a:rPr lang="kk-KZ" b="1" dirty="0" smtClean="0">
                <a:solidFill>
                  <a:srgbClr val="0070C0"/>
                </a:solidFill>
                <a:latin typeface="Times New Roman" pitchFamily="18" charset="0"/>
                <a:cs typeface="Times New Roman" pitchFamily="18" charset="0"/>
              </a:rPr>
              <a:t>дастарқанынан  </a:t>
            </a:r>
            <a:r>
              <a:rPr lang="kk-KZ" b="1" dirty="0">
                <a:solidFill>
                  <a:srgbClr val="0070C0"/>
                </a:solidFill>
                <a:latin typeface="Times New Roman" pitchFamily="18" charset="0"/>
                <a:cs typeface="Times New Roman" pitchFamily="18" charset="0"/>
              </a:rPr>
              <a:t>өмірі үзілмей келе жатқан қасиетті </a:t>
            </a:r>
            <a:r>
              <a:rPr lang="kk-KZ" b="1" dirty="0" smtClean="0">
                <a:solidFill>
                  <a:srgbClr val="0070C0"/>
                </a:solidFill>
                <a:latin typeface="Times New Roman" pitchFamily="18" charset="0"/>
                <a:cs typeface="Times New Roman" pitchFamily="18" charset="0"/>
              </a:rPr>
              <a:t> </a:t>
            </a:r>
            <a:r>
              <a:rPr lang="kk-KZ" b="1" dirty="0">
                <a:solidFill>
                  <a:srgbClr val="0070C0"/>
                </a:solidFill>
                <a:latin typeface="Times New Roman" pitchFamily="18" charset="0"/>
                <a:cs typeface="Times New Roman" pitchFamily="18" charset="0"/>
              </a:rPr>
              <a:t>– </a:t>
            </a:r>
            <a:r>
              <a:rPr lang="kk-KZ" b="1" u="sng" dirty="0">
                <a:solidFill>
                  <a:srgbClr val="0070C0"/>
                </a:solidFill>
                <a:latin typeface="Times New Roman" pitchFamily="18" charset="0"/>
                <a:cs typeface="Times New Roman" pitchFamily="18" charset="0"/>
              </a:rPr>
              <a:t>сары май.</a:t>
            </a:r>
            <a:endParaRPr lang="ru-RU" b="1" u="sng" dirty="0">
              <a:solidFill>
                <a:srgbClr val="0070C0"/>
              </a:solidFill>
              <a:latin typeface="Times New Roman" pitchFamily="18" charset="0"/>
              <a:cs typeface="Times New Roman" pitchFamily="18" charset="0"/>
            </a:endParaRPr>
          </a:p>
        </p:txBody>
      </p:sp>
      <p:sp>
        <p:nvSpPr>
          <p:cNvPr id="4" name="Прямоугольник 3"/>
          <p:cNvSpPr/>
          <p:nvPr/>
        </p:nvSpPr>
        <p:spPr>
          <a:xfrm>
            <a:off x="3628287" y="857232"/>
            <a:ext cx="1877437" cy="923330"/>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kk-KZ" sz="5400" b="1" cap="all" dirty="0">
                <a:ln w="0"/>
                <a:solidFill>
                  <a:srgbClr val="0070C0"/>
                </a:solidFill>
                <a:effectLst>
                  <a:reflection blurRad="12700" stA="50000" endPos="50000" dist="5000" dir="5400000" sy="-100000" rotWithShape="0"/>
                </a:effectLst>
                <a:latin typeface="Times New Roman" pitchFamily="18" charset="0"/>
                <a:cs typeface="Times New Roman" pitchFamily="18" charset="0"/>
              </a:rPr>
              <a:t>май</a:t>
            </a:r>
            <a:endParaRPr lang="ru-RU" sz="5400" b="1" cap="all" dirty="0">
              <a:ln w="0"/>
              <a:solidFill>
                <a:srgbClr val="0070C0"/>
              </a:solidFill>
              <a:effectLst>
                <a:reflection blurRad="12700" stA="50000" endPos="50000" dist="5000" dir="5400000" sy="-100000" rotWithShape="0"/>
              </a:effectLst>
              <a:latin typeface="Times New Roman" pitchFamily="18" charset="0"/>
              <a:cs typeface="Times New Roman" pitchFamily="18" charset="0"/>
            </a:endParaRPr>
          </a:p>
        </p:txBody>
      </p:sp>
      <p:pic>
        <p:nvPicPr>
          <p:cNvPr id="19461" name="Picture 2" descr="C:\Documents and Settings\All Users\Документы\Ғайни школа\Слайд-шоу\Bf8c~1\Изображение 1169.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85750" y="1643063"/>
            <a:ext cx="4572000" cy="4214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895878172"/>
      </p:ext>
    </p:extLst>
  </p:cSld>
  <p:clrMapOvr>
    <a:masterClrMapping/>
  </p:clrMapOvr>
  <p:transition>
    <p:strips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Текст 2"/>
          <p:cNvSpPr>
            <a:spLocks noGrp="1"/>
          </p:cNvSpPr>
          <p:nvPr>
            <p:ph type="body" idx="4294967295"/>
          </p:nvPr>
        </p:nvSpPr>
        <p:spPr>
          <a:xfrm>
            <a:off x="642938" y="5072063"/>
            <a:ext cx="7772400" cy="1509712"/>
          </a:xfrm>
        </p:spPr>
        <p:txBody>
          <a:bodyPr lIns="45720" rIns="45720"/>
          <a:lstStyle/>
          <a:p>
            <a:pPr marL="0" indent="0">
              <a:buFont typeface="Wingdings" pitchFamily="2" charset="2"/>
              <a:buNone/>
            </a:pPr>
            <a:r>
              <a:rPr lang="kk-KZ" sz="2800" b="1" dirty="0">
                <a:solidFill>
                  <a:srgbClr val="0070C0"/>
                </a:solidFill>
                <a:latin typeface="Times New Roman" pitchFamily="18" charset="0"/>
                <a:cs typeface="Times New Roman" pitchFamily="18" charset="0"/>
              </a:rPr>
              <a:t>Сүттен жасалатын және ұлт </a:t>
            </a:r>
            <a:r>
              <a:rPr lang="kk-KZ" sz="2800" b="1" dirty="0" smtClean="0">
                <a:solidFill>
                  <a:srgbClr val="0070C0"/>
                </a:solidFill>
                <a:latin typeface="Times New Roman" pitchFamily="18" charset="0"/>
                <a:cs typeface="Times New Roman" pitchFamily="18" charset="0"/>
              </a:rPr>
              <a:t>дастарқанында </a:t>
            </a:r>
            <a:r>
              <a:rPr lang="kk-KZ" sz="2800" b="1" dirty="0">
                <a:solidFill>
                  <a:srgbClr val="0070C0"/>
                </a:solidFill>
                <a:latin typeface="Times New Roman" pitchFamily="18" charset="0"/>
                <a:cs typeface="Times New Roman" pitchFamily="18" charset="0"/>
              </a:rPr>
              <a:t>мыңдаған жылдар бойы халықпен бірге жасап келе жатқан белгілі тағамдардың бірі.</a:t>
            </a:r>
            <a:endParaRPr lang="ru-RU" sz="2800" b="1" dirty="0">
              <a:solidFill>
                <a:srgbClr val="0070C0"/>
              </a:solidFill>
              <a:latin typeface="Times New Roman" pitchFamily="18" charset="0"/>
              <a:cs typeface="Times New Roman" pitchFamily="18" charset="0"/>
            </a:endParaRPr>
          </a:p>
        </p:txBody>
      </p:sp>
      <p:pic>
        <p:nvPicPr>
          <p:cNvPr id="18435" name="Picture 2" descr="C:\Documents and Settings\All Users\Документы\Ғайни школа\Слайд-шоу\Bf8c~1\Изображение 1168.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00124" y="1331287"/>
            <a:ext cx="7000875" cy="3571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Прямоугольник 4"/>
          <p:cNvSpPr/>
          <p:nvPr/>
        </p:nvSpPr>
        <p:spPr>
          <a:xfrm>
            <a:off x="3217852" y="714356"/>
            <a:ext cx="2749471" cy="769441"/>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kk-KZ" sz="4400" b="1" cap="all" dirty="0">
                <a:ln w="0"/>
                <a:solidFill>
                  <a:srgbClr val="0070C0"/>
                </a:solidFill>
                <a:effectLst>
                  <a:reflection blurRad="12700" stA="50000" endPos="50000" dist="5000" dir="5400000" sy="-100000" rotWithShape="0"/>
                </a:effectLst>
                <a:latin typeface="Times New Roman" pitchFamily="18" charset="0"/>
                <a:cs typeface="Times New Roman" pitchFamily="18" charset="0"/>
              </a:rPr>
              <a:t>Ірімшік</a:t>
            </a:r>
            <a:endParaRPr lang="ru-RU" sz="4400" b="1" cap="all" dirty="0">
              <a:ln w="0"/>
              <a:solidFill>
                <a:srgbClr val="0070C0"/>
              </a:solidFill>
              <a:effectLst>
                <a:reflection blurRad="12700" stA="50000" endPos="50000" dist="5000" dir="5400000" sy="-100000" rotWithShape="0"/>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4007883756"/>
      </p:ext>
    </p:extLst>
  </p:cSld>
  <p:clrMapOvr>
    <a:masterClrMapping/>
  </p:clrMapOvr>
  <p:transition>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kk-KZ" dirty="0" smtClean="0"/>
              <a:t>Қаймақ</a:t>
            </a:r>
            <a:endParaRPr lang="ru-RU" dirty="0"/>
          </a:p>
        </p:txBody>
      </p:sp>
      <p:sp>
        <p:nvSpPr>
          <p:cNvPr id="3" name="Подзаголовок 2"/>
          <p:cNvSpPr>
            <a:spLocks noGrp="1"/>
          </p:cNvSpPr>
          <p:nvPr>
            <p:ph type="subTitle" idx="1"/>
          </p:nvPr>
        </p:nvSpPr>
        <p:spPr/>
        <p:txBody>
          <a:bodyPr/>
          <a:lstStyle/>
          <a:p>
            <a:endParaRPr lang="ru-RU"/>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Подзаголовок 2"/>
          <p:cNvSpPr>
            <a:spLocks noGrp="1"/>
          </p:cNvSpPr>
          <p:nvPr>
            <p:ph type="subTitle" idx="4294967295"/>
          </p:nvPr>
        </p:nvSpPr>
        <p:spPr>
          <a:xfrm>
            <a:off x="571500" y="1500188"/>
            <a:ext cx="3538538" cy="5000625"/>
          </a:xfrm>
        </p:spPr>
        <p:txBody>
          <a:bodyPr lIns="0" rIns="18288">
            <a:normAutofit/>
          </a:bodyPr>
          <a:lstStyle/>
          <a:p>
            <a:pPr marL="0" indent="0">
              <a:buFont typeface="Wingdings" pitchFamily="2" charset="2"/>
              <a:buNone/>
            </a:pPr>
            <a:r>
              <a:rPr lang="kk-KZ" sz="3000" b="1" dirty="0" smtClean="0">
                <a:solidFill>
                  <a:srgbClr val="0070C0"/>
                </a:solidFill>
                <a:cs typeface="Times New Roman" pitchFamily="18" charset="0"/>
              </a:rPr>
              <a:t>Дастарқан </a:t>
            </a:r>
            <a:r>
              <a:rPr lang="kk-KZ" sz="3000" b="1" dirty="0">
                <a:solidFill>
                  <a:srgbClr val="0070C0"/>
                </a:solidFill>
                <a:cs typeface="Times New Roman" pitchFamily="18" charset="0"/>
              </a:rPr>
              <a:t>берекесін білдіретін әрі сусын, әрі ұлттық тағам. </a:t>
            </a:r>
          </a:p>
          <a:p>
            <a:pPr marL="0" indent="0">
              <a:buFont typeface="Wingdings" pitchFamily="2" charset="2"/>
              <a:buNone/>
            </a:pPr>
            <a:r>
              <a:rPr lang="kk-KZ" sz="3000" b="1" dirty="0">
                <a:solidFill>
                  <a:srgbClr val="0070C0"/>
                </a:solidFill>
                <a:cs typeface="Times New Roman" pitchFamily="18" charset="0"/>
              </a:rPr>
              <a:t> Ұлы Жамбыл: </a:t>
            </a:r>
          </a:p>
          <a:p>
            <a:pPr marL="0" indent="0" algn="ctr">
              <a:buFont typeface="Wingdings" pitchFamily="2" charset="2"/>
              <a:buNone/>
            </a:pPr>
            <a:r>
              <a:rPr lang="kk-KZ" sz="3000" b="1" dirty="0">
                <a:solidFill>
                  <a:srgbClr val="0070C0"/>
                </a:solidFill>
                <a:cs typeface="Times New Roman" pitchFamily="18" charset="0"/>
              </a:rPr>
              <a:t>Ауруға – ем, </a:t>
            </a:r>
          </a:p>
          <a:p>
            <a:pPr marL="0" indent="0" algn="ctr">
              <a:buFont typeface="Wingdings" pitchFamily="2" charset="2"/>
              <a:buNone/>
            </a:pPr>
            <a:r>
              <a:rPr lang="kk-KZ" sz="3000" b="1" dirty="0">
                <a:solidFill>
                  <a:srgbClr val="0070C0"/>
                </a:solidFill>
                <a:cs typeface="Times New Roman" pitchFamily="18" charset="0"/>
              </a:rPr>
              <a:t>сауға – қуат,</a:t>
            </a:r>
          </a:p>
          <a:p>
            <a:pPr marL="0" indent="0" algn="ctr">
              <a:buFont typeface="Wingdings" pitchFamily="2" charset="2"/>
              <a:buNone/>
            </a:pPr>
            <a:r>
              <a:rPr lang="kk-KZ" sz="3000" b="1" dirty="0">
                <a:solidFill>
                  <a:srgbClr val="0070C0"/>
                </a:solidFill>
                <a:cs typeface="Times New Roman" pitchFamily="18" charset="0"/>
              </a:rPr>
              <a:t> дәрі – қымыз </a:t>
            </a:r>
          </a:p>
          <a:p>
            <a:pPr marL="0" indent="0" algn="ctr">
              <a:buFont typeface="Wingdings" pitchFamily="2" charset="2"/>
              <a:buNone/>
            </a:pPr>
            <a:r>
              <a:rPr lang="kk-KZ" sz="3000" b="1" dirty="0">
                <a:solidFill>
                  <a:srgbClr val="0070C0"/>
                </a:solidFill>
                <a:cs typeface="Times New Roman" pitchFamily="18" charset="0"/>
              </a:rPr>
              <a:t>– деп жырлаған.   </a:t>
            </a:r>
            <a:endParaRPr lang="ru-RU" sz="3000" b="1" dirty="0">
              <a:solidFill>
                <a:srgbClr val="0070C0"/>
              </a:solidFill>
              <a:cs typeface="Times New Roman" pitchFamily="18" charset="0"/>
            </a:endParaRPr>
          </a:p>
        </p:txBody>
      </p:sp>
      <p:sp>
        <p:nvSpPr>
          <p:cNvPr id="4" name="Прямоугольник 3"/>
          <p:cNvSpPr/>
          <p:nvPr/>
        </p:nvSpPr>
        <p:spPr>
          <a:xfrm>
            <a:off x="3164985" y="785794"/>
            <a:ext cx="2658100" cy="923330"/>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kk-KZ" sz="5400" b="1" cap="all" dirty="0">
                <a:ln w="0"/>
                <a:solidFill>
                  <a:srgbClr val="0070C0"/>
                </a:solidFill>
                <a:effectLst>
                  <a:reflection blurRad="12700" stA="50000" endPos="50000" dist="5000" dir="5400000" sy="-100000" rotWithShape="0"/>
                </a:effectLst>
                <a:latin typeface="+mn-lt"/>
              </a:rPr>
              <a:t>Қымыз</a:t>
            </a:r>
            <a:endParaRPr lang="ru-RU" sz="5400" b="1" cap="all" dirty="0">
              <a:ln w="0"/>
              <a:solidFill>
                <a:srgbClr val="0070C0"/>
              </a:solidFill>
              <a:effectLst>
                <a:reflection blurRad="12700" stA="50000" endPos="50000" dist="5000" dir="5400000" sy="-100000" rotWithShape="0"/>
              </a:effectLst>
              <a:latin typeface="+mn-lt"/>
            </a:endParaRPr>
          </a:p>
        </p:txBody>
      </p:sp>
      <p:pic>
        <p:nvPicPr>
          <p:cNvPr id="15364" name="Picture 3" descr="C:\Documents and Settings\All Users\Документы\Ғайни школа\Изображение\улттык тагамдар\Изображение 015.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929188" y="1571625"/>
            <a:ext cx="3500437" cy="4787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11384701"/>
      </p:ext>
    </p:extLst>
  </p:cSld>
  <p:clrMapOvr>
    <a:masterClrMapping/>
  </p:clrMapOvr>
  <p:transition>
    <p:pull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Подзаголовок 2"/>
          <p:cNvSpPr>
            <a:spLocks noGrp="1"/>
          </p:cNvSpPr>
          <p:nvPr>
            <p:ph type="subTitle" idx="4294967295"/>
          </p:nvPr>
        </p:nvSpPr>
        <p:spPr>
          <a:xfrm>
            <a:off x="714375" y="4929188"/>
            <a:ext cx="7854950" cy="1752600"/>
          </a:xfrm>
        </p:spPr>
        <p:txBody>
          <a:bodyPr lIns="0" rIns="18288">
            <a:noAutofit/>
          </a:bodyPr>
          <a:lstStyle/>
          <a:p>
            <a:pPr marL="0" indent="0">
              <a:lnSpc>
                <a:spcPct val="90000"/>
              </a:lnSpc>
              <a:buFont typeface="Wingdings" pitchFamily="2" charset="2"/>
              <a:buNone/>
            </a:pPr>
            <a:r>
              <a:rPr lang="kk-KZ" sz="2800" dirty="0">
                <a:solidFill>
                  <a:srgbClr val="0070C0"/>
                </a:solidFill>
                <a:latin typeface="Times New Roman" pitchFamily="18" charset="0"/>
                <a:cs typeface="Times New Roman" pitchFamily="18" charset="0"/>
              </a:rPr>
              <a:t>Мал және онан алынатын өнімдер қазақтың басты байлық қоры. Сүт тағамдарын халық бір сөзбен ақ деп атайды. Сүт тағамдары денсаулыққа пайдалы және қоректік қасиеті мол. Қазақ халқы “ақты төкпе”, “ақты аттама” , “ақты ысыраптама, малдың желіні кетеді” деген қағида қалыптасқан ел ішінде.</a:t>
            </a:r>
            <a:endParaRPr lang="ru-RU" sz="2800" dirty="0">
              <a:solidFill>
                <a:srgbClr val="0070C0"/>
              </a:solidFill>
              <a:latin typeface="Times New Roman" pitchFamily="18" charset="0"/>
              <a:cs typeface="Times New Roman" pitchFamily="18" charset="0"/>
            </a:endParaRPr>
          </a:p>
        </p:txBody>
      </p:sp>
      <p:sp>
        <p:nvSpPr>
          <p:cNvPr id="4" name="Прямоугольник 3"/>
          <p:cNvSpPr/>
          <p:nvPr/>
        </p:nvSpPr>
        <p:spPr>
          <a:xfrm>
            <a:off x="2388255" y="500042"/>
            <a:ext cx="4448847" cy="769441"/>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kk-KZ" sz="4400" b="1" cap="all" dirty="0">
                <a:ln w="0"/>
                <a:solidFill>
                  <a:srgbClr val="0070C0"/>
                </a:solidFill>
                <a:effectLst>
                  <a:reflection blurRad="12700" stA="50000" endPos="50000" dist="5000" dir="5400000" sy="-100000" rotWithShape="0"/>
                </a:effectLst>
                <a:latin typeface="+mn-lt"/>
              </a:rPr>
              <a:t>Сүт  тағамдары</a:t>
            </a:r>
            <a:endParaRPr lang="ru-RU" sz="4400" b="1" cap="all" dirty="0">
              <a:ln w="0"/>
              <a:solidFill>
                <a:srgbClr val="0070C0"/>
              </a:solidFill>
              <a:effectLst>
                <a:reflection blurRad="12700" stA="50000" endPos="50000" dist="5000" dir="5400000" sy="-100000" rotWithShape="0"/>
              </a:effectLst>
              <a:latin typeface="+mn-lt"/>
            </a:endParaRPr>
          </a:p>
        </p:txBody>
      </p:sp>
      <p:pic>
        <p:nvPicPr>
          <p:cNvPr id="14340" name="Picture 2" descr="C:\Documents and Settings\All Users\Документы\Ғайни школа\Слайд-шоу\Bf8c~1\Изображение 1170.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85875" y="1357313"/>
            <a:ext cx="6632575" cy="3475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270276173"/>
      </p:ext>
    </p:extLst>
  </p:cSld>
  <p:clrMapOvr>
    <a:masterClrMapping/>
  </p:clrMapOvr>
  <p:transition>
    <p:pull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Подзаголовок 2"/>
          <p:cNvSpPr>
            <a:spLocks noGrp="1"/>
          </p:cNvSpPr>
          <p:nvPr>
            <p:ph type="subTitle" idx="4294967295"/>
          </p:nvPr>
        </p:nvSpPr>
        <p:spPr>
          <a:xfrm>
            <a:off x="533400" y="1962150"/>
            <a:ext cx="3038475" cy="4129088"/>
          </a:xfrm>
        </p:spPr>
        <p:txBody>
          <a:bodyPr lIns="0" rIns="18288">
            <a:normAutofit lnSpcReduction="10000"/>
          </a:bodyPr>
          <a:lstStyle/>
          <a:p>
            <a:pPr marL="0" indent="0">
              <a:buFont typeface="Wingdings" pitchFamily="2" charset="2"/>
              <a:buNone/>
            </a:pPr>
            <a:r>
              <a:rPr lang="kk-KZ" b="1" dirty="0">
                <a:solidFill>
                  <a:srgbClr val="0070C0"/>
                </a:solidFill>
                <a:cs typeface="Times New Roman" pitchFamily="18" charset="0"/>
              </a:rPr>
              <a:t>Шұбат түйе сүтінен жасалатын бағалы сусын. Шұбат қымызға қарағанда дәмді, жұмсақ, майлы, әрі қоюлау. </a:t>
            </a:r>
            <a:endParaRPr lang="ru-RU" b="1" dirty="0">
              <a:solidFill>
                <a:srgbClr val="0070C0"/>
              </a:solidFill>
              <a:cs typeface="Times New Roman" pitchFamily="18" charset="0"/>
            </a:endParaRPr>
          </a:p>
        </p:txBody>
      </p:sp>
      <p:pic>
        <p:nvPicPr>
          <p:cNvPr id="16387" name="Picture 2" descr="C:\Documents and Settings\All Users\Документы\Ғайни школа\Слайд-шоу\Bf8c~1\Изображение 1167.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714750" y="1357313"/>
            <a:ext cx="495935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Прямоугольник 5"/>
          <p:cNvSpPr/>
          <p:nvPr/>
        </p:nvSpPr>
        <p:spPr>
          <a:xfrm>
            <a:off x="3415630" y="642918"/>
            <a:ext cx="1873911" cy="769441"/>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kk-KZ" sz="4400" b="1" cap="all" dirty="0">
                <a:ln w="0"/>
                <a:solidFill>
                  <a:srgbClr val="0070C0"/>
                </a:solidFill>
                <a:effectLst>
                  <a:reflection blurRad="12700" stA="50000" endPos="50000" dist="5000" dir="5400000" sy="-100000" rotWithShape="0"/>
                </a:effectLst>
                <a:latin typeface="+mn-lt"/>
              </a:rPr>
              <a:t>Шұбат</a:t>
            </a:r>
            <a:endParaRPr lang="ru-RU" sz="4400" b="1" cap="all" dirty="0">
              <a:ln w="0"/>
              <a:solidFill>
                <a:srgbClr val="0070C0"/>
              </a:solidFill>
              <a:effectLst>
                <a:reflection blurRad="12700" stA="50000" endPos="50000" dist="5000" dir="5400000" sy="-100000" rotWithShape="0"/>
              </a:effectLst>
              <a:latin typeface="+mn-lt"/>
            </a:endParaRPr>
          </a:p>
        </p:txBody>
      </p:sp>
    </p:spTree>
    <p:extLst>
      <p:ext uri="{BB962C8B-B14F-4D97-AF65-F5344CB8AC3E}">
        <p14:creationId xmlns:p14="http://schemas.microsoft.com/office/powerpoint/2010/main" xmlns="" val="4192120971"/>
      </p:ext>
    </p:extLst>
  </p:cSld>
  <p:clrMapOvr>
    <a:masterClrMapping/>
  </p:clrMapOvr>
  <p:transition>
    <p:wheel spokes="2"/>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10"/>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16463" y="0"/>
            <a:ext cx="4427537" cy="6858000"/>
          </a:xfrm>
          <a:prstGeom prst="rect">
            <a:avLst/>
          </a:prstGeom>
          <a:noFill/>
          <a:extLst>
            <a:ext uri="{909E8E84-426E-40DD-AFC4-6F175D3DCCD1}">
              <a14:hiddenFill xmlns:a14="http://schemas.microsoft.com/office/drawing/2010/main" xmlns="">
                <a:solidFill>
                  <a:srgbClr val="FFFFFF"/>
                </a:solidFill>
              </a14:hiddenFill>
            </a:ext>
          </a:extLst>
        </p:spPr>
      </p:pic>
      <p:pic>
        <p:nvPicPr>
          <p:cNvPr id="8197" name="Picture 5" descr="11"/>
          <p:cNvPicPr>
            <a:picLocks noGrp="1" noChangeAspect="1" noChangeArrowheads="1"/>
          </p:cNvPicPr>
          <p:nvPr>
            <p:ph type="body" idx="1"/>
          </p:nvPr>
        </p:nvPicPr>
        <p:blipFill>
          <a:blip r:embed="rId3">
            <a:extLst>
              <a:ext uri="{28A0092B-C50C-407E-A947-70E740481C1C}">
                <a14:useLocalDpi xmlns:a14="http://schemas.microsoft.com/office/drawing/2010/main" xmlns="" val="0"/>
              </a:ext>
            </a:extLst>
          </a:blip>
          <a:srcRect/>
          <a:stretch>
            <a:fillRect/>
          </a:stretch>
        </p:blipFill>
        <p:spPr>
          <a:xfrm>
            <a:off x="0" y="0"/>
            <a:ext cx="4716463" cy="68580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8198" name="Rectangle 6"/>
          <p:cNvSpPr>
            <a:spLocks noChangeArrowheads="1"/>
          </p:cNvSpPr>
          <p:nvPr/>
        </p:nvSpPr>
        <p:spPr bwMode="auto">
          <a:xfrm>
            <a:off x="107950" y="260350"/>
            <a:ext cx="4392613" cy="11890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20000"/>
              </a:spcBef>
              <a:buClr>
                <a:schemeClr val="hlink"/>
              </a:buClr>
            </a:pPr>
            <a:r>
              <a:rPr lang="kk-KZ" sz="7200" b="1" dirty="0">
                <a:solidFill>
                  <a:srgbClr val="0070C0"/>
                </a:solidFill>
              </a:rPr>
              <a:t>Қ</a:t>
            </a:r>
            <a:r>
              <a:rPr lang="ru-RU" sz="7200" b="1" dirty="0" err="1">
                <a:solidFill>
                  <a:srgbClr val="0070C0"/>
                </a:solidFill>
              </a:rPr>
              <a:t>ымыз</a:t>
            </a:r>
            <a:endParaRPr lang="ru-RU" sz="7200" b="1" dirty="0">
              <a:solidFill>
                <a:srgbClr val="0070C0"/>
              </a:solidFill>
            </a:endParaRPr>
          </a:p>
        </p:txBody>
      </p:sp>
    </p:spTree>
    <p:extLst>
      <p:ext uri="{BB962C8B-B14F-4D97-AF65-F5344CB8AC3E}">
        <p14:creationId xmlns:p14="http://schemas.microsoft.com/office/powerpoint/2010/main" xmlns="" val="31265933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fade">
                                      <p:cBhvr>
                                        <p:cTn id="7" dur="800" decel="100000"/>
                                        <p:tgtEl>
                                          <p:spTgt spid="8196"/>
                                        </p:tgtEl>
                                      </p:cBhvr>
                                    </p:animEffect>
                                    <p:anim calcmode="lin" valueType="num">
                                      <p:cBhvr>
                                        <p:cTn id="8" dur="800" decel="100000" fill="hold"/>
                                        <p:tgtEl>
                                          <p:spTgt spid="8196"/>
                                        </p:tgtEl>
                                        <p:attrNameLst>
                                          <p:attrName>style.rotation</p:attrName>
                                        </p:attrNameLst>
                                      </p:cBhvr>
                                      <p:tavLst>
                                        <p:tav tm="0">
                                          <p:val>
                                            <p:fltVal val="-90"/>
                                          </p:val>
                                        </p:tav>
                                        <p:tav tm="100000">
                                          <p:val>
                                            <p:fltVal val="0"/>
                                          </p:val>
                                        </p:tav>
                                      </p:tavLst>
                                    </p:anim>
                                    <p:anim calcmode="lin" valueType="num">
                                      <p:cBhvr>
                                        <p:cTn id="9" dur="800" decel="100000" fill="hold"/>
                                        <p:tgtEl>
                                          <p:spTgt spid="8196"/>
                                        </p:tgtEl>
                                        <p:attrNameLst>
                                          <p:attrName>ppt_x</p:attrName>
                                        </p:attrNameLst>
                                      </p:cBhvr>
                                      <p:tavLst>
                                        <p:tav tm="0">
                                          <p:val>
                                            <p:strVal val="#ppt_x+0.4"/>
                                          </p:val>
                                        </p:tav>
                                        <p:tav tm="100000">
                                          <p:val>
                                            <p:strVal val="#ppt_x-0.05"/>
                                          </p:val>
                                        </p:tav>
                                      </p:tavLst>
                                    </p:anim>
                                    <p:anim calcmode="lin" valueType="num">
                                      <p:cBhvr>
                                        <p:cTn id="10" dur="800" decel="100000" fill="hold"/>
                                        <p:tgtEl>
                                          <p:spTgt spid="819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19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196"/>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50" presetClass="entr" presetSubtype="0" decel="100000" fill="hold" nodeType="clickEffect">
                                  <p:stCondLst>
                                    <p:cond delay="0"/>
                                  </p:stCondLst>
                                  <p:childTnLst>
                                    <p:set>
                                      <p:cBhvr>
                                        <p:cTn id="16" dur="1" fill="hold">
                                          <p:stCondLst>
                                            <p:cond delay="0"/>
                                          </p:stCondLst>
                                        </p:cTn>
                                        <p:tgtEl>
                                          <p:spTgt spid="8197"/>
                                        </p:tgtEl>
                                        <p:attrNameLst>
                                          <p:attrName>style.visibility</p:attrName>
                                        </p:attrNameLst>
                                      </p:cBhvr>
                                      <p:to>
                                        <p:strVal val="visible"/>
                                      </p:to>
                                    </p:set>
                                    <p:anim calcmode="lin" valueType="num">
                                      <p:cBhvr>
                                        <p:cTn id="17" dur="1000" fill="hold"/>
                                        <p:tgtEl>
                                          <p:spTgt spid="8197"/>
                                        </p:tgtEl>
                                        <p:attrNameLst>
                                          <p:attrName>ppt_w</p:attrName>
                                        </p:attrNameLst>
                                      </p:cBhvr>
                                      <p:tavLst>
                                        <p:tav tm="0">
                                          <p:val>
                                            <p:strVal val="#ppt_w+.3"/>
                                          </p:val>
                                        </p:tav>
                                        <p:tav tm="100000">
                                          <p:val>
                                            <p:strVal val="#ppt_w"/>
                                          </p:val>
                                        </p:tav>
                                      </p:tavLst>
                                    </p:anim>
                                    <p:anim calcmode="lin" valueType="num">
                                      <p:cBhvr>
                                        <p:cTn id="18" dur="1000" fill="hold"/>
                                        <p:tgtEl>
                                          <p:spTgt spid="8197"/>
                                        </p:tgtEl>
                                        <p:attrNameLst>
                                          <p:attrName>ppt_h</p:attrName>
                                        </p:attrNameLst>
                                      </p:cBhvr>
                                      <p:tavLst>
                                        <p:tav tm="0">
                                          <p:val>
                                            <p:strVal val="#ppt_h"/>
                                          </p:val>
                                        </p:tav>
                                        <p:tav tm="100000">
                                          <p:val>
                                            <p:strVal val="#ppt_h"/>
                                          </p:val>
                                        </p:tav>
                                      </p:tavLst>
                                    </p:anim>
                                    <p:animEffect transition="in" filter="fade">
                                      <p:cBhvr>
                                        <p:cTn id="19" dur="1000"/>
                                        <p:tgtEl>
                                          <p:spTgt spid="8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TotalTime>
  <Words>156</Words>
  <Application>Microsoft Office PowerPoint</Application>
  <PresentationFormat>Экран (4:3)</PresentationFormat>
  <Paragraphs>19</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Тема Office</vt:lpstr>
      <vt:lpstr>Слайд 1</vt:lpstr>
      <vt:lpstr>Слайд 2</vt:lpstr>
      <vt:lpstr>Слайд 3</vt:lpstr>
      <vt:lpstr>Слайд 4</vt:lpstr>
      <vt:lpstr>Қаймақ</vt:lpstr>
      <vt:lpstr>Слайд 6</vt:lpstr>
      <vt:lpstr>Слайд 7</vt:lpstr>
      <vt:lpstr>Слайд 8</vt:lpstr>
      <vt:lpstr>Слайд 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Computer</dc:creator>
  <cp:lastModifiedBy>1</cp:lastModifiedBy>
  <cp:revision>4</cp:revision>
  <dcterms:created xsi:type="dcterms:W3CDTF">2012-11-12T10:42:34Z</dcterms:created>
  <dcterms:modified xsi:type="dcterms:W3CDTF">2012-11-21T05:04:28Z</dcterms:modified>
</cp:coreProperties>
</file>