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81" r:id="rId3"/>
    <p:sldId id="297" r:id="rId4"/>
    <p:sldId id="298" r:id="rId5"/>
    <p:sldId id="299" r:id="rId6"/>
    <p:sldId id="301" r:id="rId7"/>
    <p:sldId id="302" r:id="rId8"/>
    <p:sldId id="303" r:id="rId9"/>
    <p:sldId id="304" r:id="rId10"/>
    <p:sldId id="305" r:id="rId11"/>
    <p:sldId id="306" r:id="rId12"/>
    <p:sldId id="329" r:id="rId13"/>
    <p:sldId id="328" r:id="rId14"/>
    <p:sldId id="330" r:id="rId15"/>
    <p:sldId id="307" r:id="rId16"/>
    <p:sldId id="308" r:id="rId17"/>
    <p:sldId id="309" r:id="rId18"/>
    <p:sldId id="310" r:id="rId19"/>
    <p:sldId id="311" r:id="rId20"/>
    <p:sldId id="312" r:id="rId21"/>
    <p:sldId id="32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34261F7-E5BE-4200-AD5E-014F0A8B5200}">
          <p14:sldIdLst>
            <p14:sldId id="278"/>
            <p14:sldId id="281"/>
            <p14:sldId id="297"/>
            <p14:sldId id="298"/>
            <p14:sldId id="299"/>
            <p14:sldId id="301"/>
            <p14:sldId id="302"/>
            <p14:sldId id="303"/>
            <p14:sldId id="304"/>
            <p14:sldId id="305"/>
            <p14:sldId id="306"/>
            <p14:sldId id="329"/>
            <p14:sldId id="328"/>
            <p14:sldId id="330"/>
            <p14:sldId id="307"/>
            <p14:sldId id="308"/>
            <p14:sldId id="309"/>
            <p14:sldId id="310"/>
            <p14:sldId id="311"/>
            <p14:sldId id="312"/>
          </p14:sldIdLst>
        </p14:section>
        <p14:section name="Раздел без заголовка" id="{D7C1177F-F1AF-4D67-BA6A-509D2BCF95C6}">
          <p14:sldIdLst>
            <p14:sldId id="32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33"/>
    <a:srgbClr val="800000"/>
    <a:srgbClr val="008000"/>
    <a:srgbClr val="E62A72"/>
    <a:srgbClr val="EC7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16" y="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BCCFA7-B7B3-4513-A646-6906FEA1DC10}" type="datetimeFigureOut">
              <a:rPr lang="ru-RU" smtClean="0"/>
              <a:t>20.04.2020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761C6-6087-4E0D-97A6-1849723C3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30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761C6-6087-4E0D-97A6-1849723C3A4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677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D0B3-F0EC-4829-B5BB-0F578598213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C3E53-3705-4C0C-939F-E55651356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B84E7-6BD9-4A88-A7E1-1FE2879F237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96A2A-F4DF-4640-A0D9-24FC1EEA1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EDD45-4E66-4131-BC47-D766FFC4B939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B75F0-816D-4F2B-9B00-A5A5703DDE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BA36E-E49A-4437-8AAC-0ED540B9B100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E69DB-8B7A-40EF-A81D-2E413929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CFD27-A5C5-4992-A18B-49A623EDF98E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B4EC-390C-4751-9274-FEE7EAA2C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297F-E97C-44FF-B9BA-1DBDC8894034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A1708-1E1A-441B-B93C-18D1EA42B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DDA5E-369B-409C-AAA4-3CCA6709466C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74E4F-6B6E-42BD-AD0B-84A6B98F1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B40D0-B217-4FB6-BFB2-E4E72E643D0B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17ADA8-D10E-4FC8-B515-FC2BF53C7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EFB1B-CF04-4371-8287-58AF6EBAACE2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1AB64-0DEC-4D3A-8C29-772440C96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80F2C-5844-44BB-B371-862870B85707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70037-7D6B-44A5-9F22-C51596E94B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20A4E-AA5F-48A5-8914-D2C5E1484ED5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A54D-35DE-4556-9B1E-C8A3D1C9B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EC762EF-A371-449F-945B-FB9565B61875}" type="datetimeFigureOut">
              <a:rPr lang="ru-RU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743310-FD6E-4227-89DC-1B641EC1FE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4.jpeg"/><Relationship Id="rId7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3" Type="http://schemas.openxmlformats.org/officeDocument/2006/relationships/image" Target="../media/image4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jpeg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36.jpeg"/><Relationship Id="rId5" Type="http://schemas.openxmlformats.org/officeDocument/2006/relationships/image" Target="../media/image7.jpe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jpeg"/><Relationship Id="rId4" Type="http://schemas.openxmlformats.org/officeDocument/2006/relationships/image" Target="../media/image6.jpeg"/><Relationship Id="rId9" Type="http://schemas.openxmlformats.org/officeDocument/2006/relationships/image" Target="../media/image34.png"/><Relationship Id="rId1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.jpeg"/><Relationship Id="rId7" Type="http://schemas.openxmlformats.org/officeDocument/2006/relationships/slide" Target="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18" Type="http://schemas.openxmlformats.org/officeDocument/2006/relationships/image" Target="../media/image5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12" Type="http://schemas.openxmlformats.org/officeDocument/2006/relationships/image" Target="../media/image50.jpeg"/><Relationship Id="rId17" Type="http://schemas.openxmlformats.org/officeDocument/2006/relationships/image" Target="../media/image5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jpeg"/><Relationship Id="rId20" Type="http://schemas.openxmlformats.org/officeDocument/2006/relationships/image" Target="../media/image58.jpeg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49.jpeg"/><Relationship Id="rId5" Type="http://schemas.openxmlformats.org/officeDocument/2006/relationships/image" Target="../media/image6.jpeg"/><Relationship Id="rId15" Type="http://schemas.openxmlformats.org/officeDocument/2006/relationships/image" Target="../media/image53.jpeg"/><Relationship Id="rId10" Type="http://schemas.openxmlformats.org/officeDocument/2006/relationships/image" Target="../media/image48.jpeg"/><Relationship Id="rId19" Type="http://schemas.openxmlformats.org/officeDocument/2006/relationships/image" Target="../media/image57.jpeg"/><Relationship Id="rId4" Type="http://schemas.openxmlformats.org/officeDocument/2006/relationships/image" Target="../media/image4.jpeg"/><Relationship Id="rId9" Type="http://schemas.openxmlformats.org/officeDocument/2006/relationships/image" Target="../media/image47.jpeg"/><Relationship Id="rId1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4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3.jpeg"/><Relationship Id="rId5" Type="http://schemas.openxmlformats.org/officeDocument/2006/relationships/image" Target="../media/image7.jpeg"/><Relationship Id="rId10" Type="http://schemas.openxmlformats.org/officeDocument/2006/relationships/image" Target="../media/image62.jpeg"/><Relationship Id="rId4" Type="http://schemas.openxmlformats.org/officeDocument/2006/relationships/image" Target="../media/image6.jpeg"/><Relationship Id="rId9" Type="http://schemas.openxmlformats.org/officeDocument/2006/relationships/image" Target="../media/image6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4.jpeg"/><Relationship Id="rId7" Type="http://schemas.openxmlformats.org/officeDocument/2006/relationships/image" Target="../media/image65.jpeg"/><Relationship Id="rId12" Type="http://schemas.openxmlformats.org/officeDocument/2006/relationships/image" Target="../media/image7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69.jpeg"/><Relationship Id="rId5" Type="http://schemas.openxmlformats.org/officeDocument/2006/relationships/image" Target="../media/image7.jpeg"/><Relationship Id="rId10" Type="http://schemas.openxmlformats.org/officeDocument/2006/relationships/image" Target="../media/image68.jpeg"/><Relationship Id="rId4" Type="http://schemas.openxmlformats.org/officeDocument/2006/relationships/image" Target="../media/image6.jpeg"/><Relationship Id="rId9" Type="http://schemas.openxmlformats.org/officeDocument/2006/relationships/image" Target="../media/image67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4.jpeg"/><Relationship Id="rId7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10" Type="http://schemas.openxmlformats.org/officeDocument/2006/relationships/image" Target="../media/image74.jpeg"/><Relationship Id="rId4" Type="http://schemas.openxmlformats.org/officeDocument/2006/relationships/image" Target="../media/image6.jpeg"/><Relationship Id="rId9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4.jpeg"/><Relationship Id="rId7" Type="http://schemas.openxmlformats.org/officeDocument/2006/relationships/image" Target="../media/image7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79.jpeg"/><Relationship Id="rId5" Type="http://schemas.openxmlformats.org/officeDocument/2006/relationships/image" Target="../media/image7.jpeg"/><Relationship Id="rId10" Type="http://schemas.openxmlformats.org/officeDocument/2006/relationships/image" Target="../media/image78.jpeg"/><Relationship Id="rId4" Type="http://schemas.openxmlformats.org/officeDocument/2006/relationships/image" Target="../media/image6.jpeg"/><Relationship Id="rId9" Type="http://schemas.openxmlformats.org/officeDocument/2006/relationships/image" Target="../media/image7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4.jpe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11" Type="http://schemas.openxmlformats.org/officeDocument/2006/relationships/image" Target="../media/image84.jpeg"/><Relationship Id="rId5" Type="http://schemas.openxmlformats.org/officeDocument/2006/relationships/image" Target="../media/image7.jpeg"/><Relationship Id="rId10" Type="http://schemas.openxmlformats.org/officeDocument/2006/relationships/image" Target="../media/image83.jpeg"/><Relationship Id="rId4" Type="http://schemas.openxmlformats.org/officeDocument/2006/relationships/image" Target="../media/image6.jpeg"/><Relationship Id="rId9" Type="http://schemas.openxmlformats.org/officeDocument/2006/relationships/image" Target="../media/image8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5.jpeg"/><Relationship Id="rId4" Type="http://schemas.openxmlformats.org/officeDocument/2006/relationships/image" Target="../media/image5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7.jpeg"/><Relationship Id="rId11" Type="http://schemas.openxmlformats.org/officeDocument/2006/relationships/image" Target="../media/image19.jpeg"/><Relationship Id="rId5" Type="http://schemas.openxmlformats.org/officeDocument/2006/relationships/image" Target="../media/image6.jpeg"/><Relationship Id="rId10" Type="http://schemas.openxmlformats.org/officeDocument/2006/relationships/image" Target="../media/image18.jpeg"/><Relationship Id="rId4" Type="http://schemas.openxmlformats.org/officeDocument/2006/relationships/image" Target="../media/image5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4.jpeg"/><Relationship Id="rId7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56992"/>
            <a:ext cx="6500813" cy="1470025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  <a:cs typeface="Courier New" pitchFamily="49" charset="0"/>
              </a:rPr>
              <a:t>Біз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  <a:cs typeface="Courier New" pitchFamily="49" charset="0"/>
              </a:rPr>
              <a:t>бірінші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cs typeface="Courier New" pitchFamily="49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Cambria" pitchFamily="18" charset="0"/>
                <a:cs typeface="Courier New" pitchFamily="49" charset="0"/>
              </a:rPr>
              <a:t>сыныпқа барамыз</a:t>
            </a:r>
            <a:r>
              <a:rPr lang="ru-RU" b="1" dirty="0" smtClean="0">
                <a:solidFill>
                  <a:srgbClr val="FF0000"/>
                </a:solidFill>
                <a:latin typeface="Cambria" pitchFamily="18" charset="0"/>
                <a:cs typeface="Courier New" pitchFamily="49" charset="0"/>
              </a:rPr>
              <a:t>!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cs typeface="Courier New" pitchFamily="49" charset="0"/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Courier New" pitchFamily="49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509120"/>
            <a:ext cx="6876256" cy="781050"/>
          </a:xfrm>
        </p:spPr>
        <p:txBody>
          <a:bodyPr/>
          <a:lstStyle/>
          <a:p>
            <a:pPr algn="r">
              <a:defRPr/>
            </a:pPr>
            <a:r>
              <a:rPr lang="kk-KZ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К.Макпалеев атындағы ЖОББ мектебі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643042" y="785794"/>
            <a:ext cx="61214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2" descr="C:\Users\Администратор\Desktop\IMG_20180216_111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591906" cy="2049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Робототехника үйірмесінің кабинеті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1" descr="C:\Users\Администратор\Desktop\для балабакшы\IMG_20180212_13285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8" y="1176587"/>
            <a:ext cx="3460174" cy="29701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Администратор\Desktop\для балабакшы\IMG_20180212_13285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417" y="1269381"/>
            <a:ext cx="3836421" cy="2877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Администратор\Desktop\для балабакшы\IMG_20180212_13290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293096"/>
            <a:ext cx="3256491" cy="22059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684287" y="153173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267618" y="388259"/>
            <a:ext cx="654807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kk-KZ" sz="24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Бірінші сыныпты қабыладайтын мұғалімдер</a:t>
            </a:r>
            <a:endParaRPr lang="ru-RU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Haker Pro\Рабочий стол\баян фота2016\DSCN417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268760"/>
            <a:ext cx="2376264" cy="3259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Прямоугольник 7"/>
          <p:cNvSpPr/>
          <p:nvPr/>
        </p:nvSpPr>
        <p:spPr>
          <a:xfrm>
            <a:off x="3419872" y="1412776"/>
            <a:ext cx="46805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just"/>
            <a:r>
              <a:rPr lang="kk-KZ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Аты-жөні: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Ешенова Баян Кадыркешовна</a:t>
            </a:r>
          </a:p>
          <a:p>
            <a:pPr algn="just"/>
            <a:r>
              <a:rPr lang="kk-KZ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</a:p>
          <a:p>
            <a:pPr algn="just"/>
            <a:r>
              <a:rPr lang="kk-KZ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Бітірген оқу орны: </a:t>
            </a:r>
            <a:r>
              <a:rPr lang="kk-KZ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С.Торайғыров ат. ПМУ </a:t>
            </a:r>
          </a:p>
          <a:p>
            <a:pPr algn="just"/>
            <a:r>
              <a:rPr lang="kk-KZ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 сынып мұғалімі</a:t>
            </a:r>
          </a:p>
          <a:p>
            <a:pPr algn="just"/>
            <a:r>
              <a:rPr lang="kk-KZ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Санаты:  </a:t>
            </a:r>
            <a:r>
              <a:rPr lang="kk-KZ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педагог-зерттеуші</a:t>
            </a:r>
          </a:p>
          <a:p>
            <a:pPr algn="just"/>
            <a:r>
              <a:rPr lang="kk-KZ" b="1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 өтілі: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жыл</a:t>
            </a:r>
          </a:p>
          <a:p>
            <a:pPr algn="just"/>
            <a:r>
              <a:rPr lang="kk-KZ" b="1" cap="none" spc="0" dirty="0" smtClean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Осы мектептегі еңбек өтілі: </a:t>
            </a:r>
            <a:r>
              <a:rPr lang="kk-KZ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жыл</a:t>
            </a:r>
          </a:p>
          <a:p>
            <a:pPr algn="just"/>
            <a:endParaRPr lang="ru-RU" sz="1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733268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kk-KZ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Мұғалімнің жетістіктері</a:t>
            </a:r>
            <a:endParaRPr lang="kk-KZ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690484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kk-KZ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жетістіктері</a:t>
            </a:r>
            <a:endParaRPr lang="kk-KZ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7890"/>
            <a:ext cx="2428475" cy="1650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48" y="2824248"/>
            <a:ext cx="1982319" cy="13535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33117"/>
            <a:ext cx="1530868" cy="204115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69" y="3501007"/>
            <a:ext cx="1526461" cy="21765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3" name="Picture 2" descr="C:\Users\Admin\Desktop\WhatsApp Image 2020-04-18 at 10.21.53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41" y="1102600"/>
            <a:ext cx="1302184" cy="1877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Admin\Desktop\WhatsApp Image 2020-04-18 at 10.12.11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90937"/>
            <a:ext cx="1368152" cy="1924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WhatsApp Image 2020-04-18 at 10.12.09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485" y="3066899"/>
            <a:ext cx="1327108" cy="1932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WhatsApp Image 2020-04-18 at 10.12.08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353" y="2066452"/>
            <a:ext cx="1153598" cy="17169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WhatsApp Image 2020-04-18 at 10.12.07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04" y="3454053"/>
            <a:ext cx="1132360" cy="1683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WhatsApp Image 2020-04-18 at 10.12.05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89" y="2756420"/>
            <a:ext cx="1182055" cy="1635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WhatsApp Image 2020-04-18 at 10.12.03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30" y="4108160"/>
            <a:ext cx="1221324" cy="17825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Admin\Desktop\WhatsApp Image 2020-04-18 at 10.12.02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114" y="3157327"/>
            <a:ext cx="1207662" cy="1746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Admin\Desktop\528f2ec4744b5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108160"/>
            <a:ext cx="1343025" cy="1857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85415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C:\Users\Администратор\Desktop\IMG_20160124_233123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7583" y="1426121"/>
            <a:ext cx="2132203" cy="2866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3635896" y="1633555"/>
            <a:ext cx="475252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Аты-жөні: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Бакасова Сауле Нояновна</a:t>
            </a:r>
            <a:endParaRPr lang="kk-KZ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Білімі: </a:t>
            </a:r>
            <a:r>
              <a:rPr lang="kk-K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жоғары</a:t>
            </a:r>
          </a:p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Бітірген оқу орны: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ПМПИ </a:t>
            </a:r>
            <a:endParaRPr lang="kk-KZ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Мамандығы: </a:t>
            </a:r>
            <a:r>
              <a:rPr lang="kk-K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бастауыш сынып мұғалімі</a:t>
            </a:r>
          </a:p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Санаты: 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педагог-модератор</a:t>
            </a:r>
            <a:endParaRPr lang="kk-KZ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Педагогикалық өтілі: 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kk-K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</a:p>
          <a:p>
            <a:pPr lvl="0" algn="just"/>
            <a:r>
              <a:rPr lang="kk-KZ" b="1" dirty="0">
                <a:ln w="11430"/>
                <a:solidFill>
                  <a:srgbClr val="0000FF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Осы мектептегі еңбек өтілі: </a:t>
            </a:r>
            <a:r>
              <a:rPr lang="kk-K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жыл</a:t>
            </a:r>
          </a:p>
          <a:p>
            <a:pPr algn="ctr"/>
            <a:endParaRPr lang="ru-RU" sz="2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0522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95536" y="733268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kk-KZ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Мұғалімнің жетістіктері</a:t>
            </a:r>
            <a:endParaRPr lang="kk-KZ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690484"/>
            <a:ext cx="4176464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kk-KZ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Оқушылардың жетістіктері</a:t>
            </a:r>
            <a:endParaRPr lang="kk-KZ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cap="none" spc="0" dirty="0">
              <a:ln w="11430"/>
              <a:solidFill>
                <a:srgbClr val="0000FF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достижения\WhatsApp Image 2020-04-17 at 15.26.51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283299"/>
            <a:ext cx="1506057" cy="11283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Admin\Desktop\достижения\WhatsApp Image 2020-04-17 at 15.26.58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119817"/>
            <a:ext cx="1331218" cy="1774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C:\Users\Admin\Desktop\достижения\WhatsApp Image 2020-04-17 at 15.26.51 (1).jpe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28007"/>
            <a:ext cx="1282938" cy="1710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Admin\Desktop\достижения\WhatsApp Image 2020-04-17 at 15.26.56 (4)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354" y="3501008"/>
            <a:ext cx="1164804" cy="155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C:\Users\Admin\Desktop\достижения\дети\WhatsApp Image 2020-04-17 at 15.26.58.jpe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79634"/>
            <a:ext cx="1690464" cy="12678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Admin\Desktop\достижения\дети\WhatsApp Image 2020-04-17 at 15.26.58 (1)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1461089" cy="19481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2" name="Picture 8" descr="C:\Users\Admin\Desktop\достижения\дети\WhatsApp Image 2020-04-17 at 15.26.57.jpe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87" y="2900937"/>
            <a:ext cx="1622000" cy="1216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C:\Users\Admin\Desktop\достижения\дети\WhatsApp Image 2020-04-17 at 15.26.57 (2).jpe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216" y="3411665"/>
            <a:ext cx="1688011" cy="126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4" name="Picture 10" descr="C:\Users\Admin\Desktop\достижения\дети\WhatsApp Image 2020-04-17 at 15.26.57 (1).jpe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89417"/>
            <a:ext cx="1662085" cy="1246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5" name="Picture 11" descr="C:\Users\Admin\Desktop\достижения\дети\WhatsApp Image 2020-04-17 at 15.26.56 (2).jpe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2" y="1240404"/>
            <a:ext cx="1156698" cy="1542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C:\Users\Admin\Desktop\достижения\дети\WhatsApp Image 2020-04-17 at 15.26.54.jpe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221" y="4365104"/>
            <a:ext cx="1553861" cy="1165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7" name="Picture 13" descr="C:\Users\Admin\Desktop\достижения\дети\WhatsApp Image 2020-04-17 at 15.26.54 (1).jpe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56252"/>
            <a:ext cx="1226794" cy="1635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8" name="Picture 14" descr="C:\Users\Admin\Desktop\unnamed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034" y="4001726"/>
            <a:ext cx="1178045" cy="1621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67745916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11188" y="214313"/>
            <a:ext cx="7921625" cy="14287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kk-KZ" sz="2000" b="1" dirty="0">
                <a:solidFill>
                  <a:srgbClr val="3333CC"/>
                </a:solidFill>
              </a:rPr>
              <a:t>Ж</a:t>
            </a:r>
            <a:r>
              <a:rPr lang="kk-KZ" sz="2000" b="1" dirty="0">
                <a:solidFill>
                  <a:srgbClr val="0000CC"/>
                </a:solidFill>
                <a:cs typeface="Times New Roman" pitchFamily="18" charset="0"/>
              </a:rPr>
              <a:t>аңа технологияларды тиімді пайдаланып, оқушылардың ойлау қабілеттерін арттыру.</a:t>
            </a:r>
            <a:r>
              <a:rPr lang="kk-KZ" sz="2000" b="1" dirty="0">
                <a:solidFill>
                  <a:srgbClr val="A50021"/>
                </a:solidFill>
              </a:rPr>
              <a:t>  </a:t>
            </a:r>
            <a:endParaRPr lang="ru-RU" sz="2000" b="1" dirty="0">
              <a:solidFill>
                <a:srgbClr val="A50021"/>
              </a:solidFill>
            </a:endParaRPr>
          </a:p>
        </p:txBody>
      </p:sp>
      <p:pic>
        <p:nvPicPr>
          <p:cNvPr id="10" name="Содержимое 6" descr="20161202_161632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35358">
            <a:off x="635000" y="2155825"/>
            <a:ext cx="247332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3" descr="20161202_16070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8" y="2000250"/>
            <a:ext cx="23812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12" descr="20161202_160720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584459">
            <a:off x="6278563" y="2190750"/>
            <a:ext cx="24098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4" descr="20161202_160924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36276">
            <a:off x="722313" y="4365625"/>
            <a:ext cx="24606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10" descr="20161202_160956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0438" y="4143375"/>
            <a:ext cx="2476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C:\Documents and Settings\Админ\Рабочий стол\топпен жұмыс 3Б\Анаргуль 3016-2017 фото\топпен жұмыс 3Б\20161115_17193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353640">
            <a:off x="6303963" y="4329113"/>
            <a:ext cx="233362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57188" y="0"/>
            <a:ext cx="7993062" cy="1571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marL="179388" lvl="1">
              <a:defRPr/>
            </a:pPr>
            <a:endParaRPr lang="kk-KZ" b="1" dirty="0">
              <a:solidFill>
                <a:srgbClr val="7030A0"/>
              </a:solidFill>
            </a:endParaRPr>
          </a:p>
          <a:p>
            <a:pPr marL="179388" lvl="1">
              <a:defRPr/>
            </a:pPr>
            <a:endParaRPr lang="kk-KZ" b="1" dirty="0">
              <a:solidFill>
                <a:srgbClr val="7030A0"/>
              </a:solidFill>
            </a:endParaRPr>
          </a:p>
          <a:p>
            <a:pPr marL="179388" lvl="1">
              <a:defRPr/>
            </a:pPr>
            <a:r>
              <a:rPr lang="kk-KZ" b="1" dirty="0">
                <a:solidFill>
                  <a:srgbClr val="000000"/>
                </a:solidFill>
              </a:rPr>
              <a:t>Теориялық және практикалық білімді ұштастыра отырып </a:t>
            </a:r>
            <a:r>
              <a:rPr lang="kk-KZ" b="1" dirty="0">
                <a:solidFill>
                  <a:srgbClr val="000000"/>
                </a:solidFill>
                <a:cs typeface="Times New Roman" pitchFamily="18" charset="0"/>
              </a:rPr>
              <a:t>қандай әдісті қолдансам да, оқушының есінде қалатын білім мен санасына жетер тәрбие беру.</a:t>
            </a:r>
            <a:endParaRPr lang="ru-RU" b="1" dirty="0">
              <a:solidFill>
                <a:srgbClr val="000000"/>
              </a:solidFill>
              <a:cs typeface="Times New Roman" pitchFamily="18" charset="0"/>
            </a:endParaRPr>
          </a:p>
          <a:p>
            <a:pPr marL="179388" lvl="1">
              <a:defRPr/>
            </a:pPr>
            <a:r>
              <a:rPr lang="kk-KZ" b="1" dirty="0">
                <a:solidFill>
                  <a:srgbClr val="000000"/>
                </a:solidFill>
              </a:rPr>
              <a:t> </a:t>
            </a:r>
          </a:p>
          <a:p>
            <a:pPr marL="179388" lvl="1">
              <a:defRPr/>
            </a:pPr>
            <a:endParaRPr lang="kk-KZ" b="1" dirty="0">
              <a:solidFill>
                <a:srgbClr val="000000"/>
              </a:solidFill>
            </a:endParaRPr>
          </a:p>
        </p:txBody>
      </p:sp>
      <p:pic>
        <p:nvPicPr>
          <p:cNvPr id="15" name="Содержимое 16" descr="20160422_15534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811269">
            <a:off x="436563" y="1817688"/>
            <a:ext cx="25146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5" descr="20160422_15583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9925" y="1520825"/>
            <a:ext cx="2357438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8" descr="20160422_162029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429807">
            <a:off x="5905500" y="1704975"/>
            <a:ext cx="250666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20" descr="ф с 1201.jpg"/>
          <p:cNvPicPr>
            <a:picLocks noChangeAspect="1"/>
          </p:cNvPicPr>
          <p:nvPr/>
        </p:nvPicPr>
        <p:blipFill>
          <a:blip r:embed="rId10" cstate="print"/>
          <a:srcRect r="520" b="17940"/>
          <a:stretch>
            <a:fillRect/>
          </a:stretch>
        </p:blipFill>
        <p:spPr bwMode="auto">
          <a:xfrm rot="20792906">
            <a:off x="365125" y="4125913"/>
            <a:ext cx="2527300" cy="1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22" descr="ф с 1202.jpg"/>
          <p:cNvPicPr>
            <a:picLocks noChangeAspect="1"/>
          </p:cNvPicPr>
          <p:nvPr/>
        </p:nvPicPr>
        <p:blipFill>
          <a:blip r:embed="rId11" cstate="print"/>
          <a:srcRect r="-781" b="16203"/>
          <a:stretch>
            <a:fillRect/>
          </a:stretch>
        </p:blipFill>
        <p:spPr bwMode="auto">
          <a:xfrm>
            <a:off x="3143250" y="3857625"/>
            <a:ext cx="2578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24" descr="ф с 1203.jpg"/>
          <p:cNvPicPr>
            <a:picLocks noChangeAspect="1"/>
          </p:cNvPicPr>
          <p:nvPr/>
        </p:nvPicPr>
        <p:blipFill>
          <a:blip r:embed="rId12" cstate="print"/>
          <a:srcRect r="4427" b="16203"/>
          <a:stretch>
            <a:fillRect/>
          </a:stretch>
        </p:blipFill>
        <p:spPr bwMode="auto">
          <a:xfrm rot="704575">
            <a:off x="5983288" y="4078288"/>
            <a:ext cx="2693987" cy="192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357188" y="0"/>
            <a:ext cx="7993062" cy="1571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b="1" dirty="0">
                <a:solidFill>
                  <a:srgbClr val="000000"/>
                </a:solidFill>
              </a:rPr>
              <a:t>Оқушыларды шығармашылық жұмысқа баулу, ойын, тілін дамыту.</a:t>
            </a:r>
          </a:p>
        </p:txBody>
      </p:sp>
      <p:pic>
        <p:nvPicPr>
          <p:cNvPr id="13" name="Содержимое 44" descr="20160422_15584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939070">
            <a:off x="130175" y="1570038"/>
            <a:ext cx="2386013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лево 17"/>
          <p:cNvSpPr/>
          <p:nvPr/>
        </p:nvSpPr>
        <p:spPr bwMode="auto">
          <a:xfrm rot="20854363">
            <a:off x="2505075" y="1425575"/>
            <a:ext cx="2736850" cy="1008063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k-KZ" sz="1400" dirty="0">
                <a:solidFill>
                  <a:srgbClr val="000000"/>
                </a:solidFill>
                <a:latin typeface="Times New Roman" pitchFamily="18" charset="0"/>
              </a:rPr>
              <a:t>Қазақ тілі сабағында топтық жұмыс арқылы пікір алмасу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Содержимое 48" descr="20160422_160555.jpg"/>
          <p:cNvPicPr>
            <a:picLocks noChangeAspect="1"/>
          </p:cNvPicPr>
          <p:nvPr/>
        </p:nvPicPr>
        <p:blipFill>
          <a:blip r:embed="rId8" cstate="print"/>
          <a:srcRect t="14352"/>
          <a:stretch>
            <a:fillRect/>
          </a:stretch>
        </p:blipFill>
        <p:spPr bwMode="auto">
          <a:xfrm rot="20984455">
            <a:off x="3268663" y="2357438"/>
            <a:ext cx="2557462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трелка влево 22"/>
          <p:cNvSpPr/>
          <p:nvPr/>
        </p:nvSpPr>
        <p:spPr bwMode="auto">
          <a:xfrm rot="20854363">
            <a:off x="5862638" y="1997075"/>
            <a:ext cx="2738437" cy="1008063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k-KZ" sz="1400" dirty="0">
                <a:solidFill>
                  <a:srgbClr val="000000"/>
                </a:solidFill>
                <a:latin typeface="Times New Roman" pitchFamily="18" charset="0"/>
              </a:rPr>
              <a:t>Әдебиет сабағында топтық жұмысты қорғау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4" name="Содержимое 52" descr="20160224_14343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75292">
            <a:off x="411163" y="4460875"/>
            <a:ext cx="244316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лево 24"/>
          <p:cNvSpPr/>
          <p:nvPr/>
        </p:nvSpPr>
        <p:spPr bwMode="auto">
          <a:xfrm rot="20854363">
            <a:off x="2862263" y="4354513"/>
            <a:ext cx="2738437" cy="100806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k-KZ" sz="1400" dirty="0">
                <a:solidFill>
                  <a:srgbClr val="000000"/>
                </a:solidFill>
                <a:latin typeface="Times New Roman" pitchFamily="18" charset="0"/>
              </a:rPr>
              <a:t>Математика сабағында бір шешімге келу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6" name="Содержимое 76" descr="20160418_170749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651167">
            <a:off x="4927600" y="4708525"/>
            <a:ext cx="22701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Стрелка влево 26"/>
          <p:cNvSpPr/>
          <p:nvPr/>
        </p:nvSpPr>
        <p:spPr bwMode="auto">
          <a:xfrm rot="20854363">
            <a:off x="6929438" y="4435475"/>
            <a:ext cx="2143125" cy="892175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kk-KZ" sz="1400" dirty="0">
                <a:solidFill>
                  <a:srgbClr val="000000"/>
                </a:solidFill>
                <a:latin typeface="Times New Roman" pitchFamily="18" charset="0"/>
              </a:rPr>
              <a:t>Дүниетану сабағында бақылаулар жүргізу</a:t>
            </a:r>
            <a:endParaRPr lang="ru-RU" sz="14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357188" y="0"/>
            <a:ext cx="7993062" cy="15716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00CCFF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kk-KZ" sz="2000" b="1" dirty="0">
                <a:solidFill>
                  <a:srgbClr val="000000"/>
                </a:solidFill>
              </a:rPr>
              <a:t>Оқушыларды шығармашылық жұмысқа баулу, ойын, тілін дамыту.</a:t>
            </a:r>
          </a:p>
        </p:txBody>
      </p:sp>
      <p:pic>
        <p:nvPicPr>
          <p:cNvPr id="15" name="Содержимое 78" descr="20160420_143337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753058">
            <a:off x="654050" y="1652588"/>
            <a:ext cx="2025650" cy="151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Содержимое 84" descr="20160420_142626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88" y="2000250"/>
            <a:ext cx="2120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86" descr="20161107_172547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6041280">
            <a:off x="6603206" y="1567657"/>
            <a:ext cx="1762125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Содержимое 82" descr="20160506_161018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803951">
            <a:off x="785813" y="4000500"/>
            <a:ext cx="231140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Содержимое 80" descr="20160506_160547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963911">
            <a:off x="5473700" y="4060825"/>
            <a:ext cx="221456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512" y="1196752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kk-KZ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24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Баланың бойындағы қызығушылығы ескеріле отырып,  </a:t>
            </a:r>
            <a:br>
              <a:rPr lang="kk-KZ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шығармашылығы  дамиды; оқушының қабілет, икемділігі үздіксіз дамуда болады; өзін-өзі дамытатын, өнерге құштар</a:t>
            </a:r>
            <a:br>
              <a:rPr lang="kk-KZ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24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тұлға қалыптасады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57" descr="ф с 750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625245">
            <a:off x="817563" y="1717675"/>
            <a:ext cx="1922462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Содержимое 59" descr="20160225_165128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1785938"/>
            <a:ext cx="2597150" cy="194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Содержимое 68" descr="20160913_16571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2000250"/>
            <a:ext cx="21209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Содержимое 70" descr="20160406_141551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28688" y="4572000"/>
            <a:ext cx="221615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Содержимое 66" descr="20160913_165630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8" y="4000500"/>
            <a:ext cx="25019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Содержимое 72" descr="20161227_164144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43688" y="4214813"/>
            <a:ext cx="151923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3275856" y="980728"/>
            <a:ext cx="388843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kk-KZ" sz="4400" b="1" dirty="0" smtClean="0">
                <a:solidFill>
                  <a:srgbClr val="FFFF00"/>
                </a:solidFill>
                <a:latin typeface="Bookman Old Style" pitchFamily="18" charset="0"/>
                <a:cs typeface="+mn-cs"/>
              </a:rPr>
              <a:t>Кел танысайық!</a:t>
            </a:r>
            <a:endParaRPr lang="ru-RU" sz="4400" b="1" dirty="0">
              <a:solidFill>
                <a:srgbClr val="FFFF0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79512" y="1196752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1692275" y="103188"/>
            <a:ext cx="5827713" cy="7477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kk-KZ" b="1" i="1" dirty="0">
              <a:solidFill>
                <a:srgbClr val="990000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kk-KZ" sz="2000" b="1" dirty="0">
                <a:solidFill>
                  <a:srgbClr val="A50021"/>
                </a:solidFill>
                <a:latin typeface="Times New Roman" pitchFamily="18" charset="0"/>
              </a:rPr>
              <a:t>ЖҰМЫС БАҒЫТТАРЫ:</a:t>
            </a:r>
            <a:endParaRPr lang="ru-RU" sz="2000" b="1" dirty="0">
              <a:solidFill>
                <a:srgbClr val="A50021"/>
              </a:solidFill>
              <a:latin typeface="Times New Roman" pitchFamily="18" charset="0"/>
            </a:endParaRPr>
          </a:p>
          <a:p>
            <a:pPr algn="ctr" eaLnBrk="1" hangingPunct="1">
              <a:defRPr/>
            </a:pP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16" name="Group 97"/>
          <p:cNvGrpSpPr>
            <a:grpSpLocks/>
          </p:cNvGrpSpPr>
          <p:nvPr/>
        </p:nvGrpSpPr>
        <p:grpSpPr bwMode="auto">
          <a:xfrm>
            <a:off x="5580063" y="1125538"/>
            <a:ext cx="2711450" cy="2127250"/>
            <a:chOff x="3560" y="1797"/>
            <a:chExt cx="998" cy="998"/>
          </a:xfrm>
        </p:grpSpPr>
        <p:grpSp>
          <p:nvGrpSpPr>
            <p:cNvPr id="17" name="Group 98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21" name="Oval 9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5" name="Oval 10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26" name="Oval 10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27" name="Oval 10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20" name="Text Box 103"/>
            <p:cNvSpPr txBox="1">
              <a:spLocks noChangeArrowheads="1"/>
            </p:cNvSpPr>
            <p:nvPr/>
          </p:nvSpPr>
          <p:spPr bwMode="auto">
            <a:xfrm>
              <a:off x="3670" y="2019"/>
              <a:ext cx="814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kk-KZ" sz="2000" b="1" i="1">
                  <a:solidFill>
                    <a:srgbClr val="0000FF"/>
                  </a:solidFill>
                  <a:cs typeface="Times New Roman" pitchFamily="18" charset="0"/>
                </a:rPr>
                <a:t>Өз білімін жетілдіру</a:t>
              </a:r>
            </a:p>
          </p:txBody>
        </p:sp>
      </p:grpSp>
      <p:grpSp>
        <p:nvGrpSpPr>
          <p:cNvPr id="28" name="Group 90"/>
          <p:cNvGrpSpPr>
            <a:grpSpLocks/>
          </p:cNvGrpSpPr>
          <p:nvPr/>
        </p:nvGrpSpPr>
        <p:grpSpPr bwMode="auto">
          <a:xfrm>
            <a:off x="2339752" y="1124744"/>
            <a:ext cx="3143250" cy="2036762"/>
            <a:chOff x="3288" y="1797"/>
            <a:chExt cx="1312" cy="998"/>
          </a:xfrm>
        </p:grpSpPr>
        <p:grpSp>
          <p:nvGrpSpPr>
            <p:cNvPr id="29" name="Group 91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31" name="Oval 9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32" name="Oval 9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4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33" name="Oval 9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34" name="Oval 9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30" name="Text Box 96"/>
            <p:cNvSpPr txBox="1">
              <a:spLocks noChangeArrowheads="1"/>
            </p:cNvSpPr>
            <p:nvPr/>
          </p:nvSpPr>
          <p:spPr bwMode="auto">
            <a:xfrm>
              <a:off x="3288" y="2004"/>
              <a:ext cx="1312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Сыныптан </a:t>
              </a:r>
            </a:p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тыс</a:t>
              </a:r>
            </a:p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жұмыстар</a:t>
              </a:r>
            </a:p>
          </p:txBody>
        </p:sp>
      </p:grpSp>
      <p:grpSp>
        <p:nvGrpSpPr>
          <p:cNvPr id="38" name="Group 107"/>
          <p:cNvGrpSpPr>
            <a:grpSpLocks/>
          </p:cNvGrpSpPr>
          <p:nvPr/>
        </p:nvGrpSpPr>
        <p:grpSpPr bwMode="auto">
          <a:xfrm>
            <a:off x="720725" y="2133600"/>
            <a:ext cx="2320925" cy="2036763"/>
            <a:chOff x="657" y="2024"/>
            <a:chExt cx="998" cy="998"/>
          </a:xfrm>
        </p:grpSpPr>
        <p:grpSp>
          <p:nvGrpSpPr>
            <p:cNvPr id="39" name="Group 78"/>
            <p:cNvGrpSpPr>
              <a:grpSpLocks/>
            </p:cNvGrpSpPr>
            <p:nvPr/>
          </p:nvGrpSpPr>
          <p:grpSpPr bwMode="auto">
            <a:xfrm>
              <a:off x="657" y="2024"/>
              <a:ext cx="998" cy="998"/>
              <a:chOff x="3720" y="2717"/>
              <a:chExt cx="1212" cy="1212"/>
            </a:xfrm>
          </p:grpSpPr>
          <p:sp>
            <p:nvSpPr>
              <p:cNvPr id="41" name="Oval 79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42" name="Oval 80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43" name="Oval 81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44" name="Oval 82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40" name="Text Box 83"/>
            <p:cNvSpPr txBox="1">
              <a:spLocks noChangeArrowheads="1"/>
            </p:cNvSpPr>
            <p:nvPr/>
          </p:nvSpPr>
          <p:spPr bwMode="auto">
            <a:xfrm>
              <a:off x="832" y="2145"/>
              <a:ext cx="65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Дарынды </a:t>
              </a:r>
            </a:p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балалармен </a:t>
              </a:r>
            </a:p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жұмыс</a:t>
              </a:r>
            </a:p>
          </p:txBody>
        </p:sp>
      </p:grpSp>
      <p:grpSp>
        <p:nvGrpSpPr>
          <p:cNvPr id="46" name="Group 106"/>
          <p:cNvGrpSpPr>
            <a:grpSpLocks/>
          </p:cNvGrpSpPr>
          <p:nvPr/>
        </p:nvGrpSpPr>
        <p:grpSpPr bwMode="auto">
          <a:xfrm>
            <a:off x="755650" y="4292600"/>
            <a:ext cx="2592388" cy="2036763"/>
            <a:chOff x="1383" y="3022"/>
            <a:chExt cx="998" cy="998"/>
          </a:xfrm>
        </p:grpSpPr>
        <p:grpSp>
          <p:nvGrpSpPr>
            <p:cNvPr id="47" name="Group 51"/>
            <p:cNvGrpSpPr>
              <a:grpSpLocks/>
            </p:cNvGrpSpPr>
            <p:nvPr/>
          </p:nvGrpSpPr>
          <p:grpSpPr bwMode="auto">
            <a:xfrm>
              <a:off x="1383" y="3022"/>
              <a:ext cx="998" cy="998"/>
              <a:chOff x="3720" y="2717"/>
              <a:chExt cx="1212" cy="1212"/>
            </a:xfrm>
          </p:grpSpPr>
          <p:sp>
            <p:nvSpPr>
              <p:cNvPr id="49" name="Oval 5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50" name="Oval 5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1" name="Oval 5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52" name="Oval 5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48" name="Text Box 56"/>
            <p:cNvSpPr txBox="1">
              <a:spLocks noChangeArrowheads="1"/>
            </p:cNvSpPr>
            <p:nvPr/>
          </p:nvSpPr>
          <p:spPr bwMode="auto">
            <a:xfrm>
              <a:off x="1602" y="3195"/>
              <a:ext cx="614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Ғылыми-</a:t>
              </a:r>
            </a:p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зерттеу </a:t>
              </a:r>
            </a:p>
            <a:p>
              <a:pPr algn="ctr" eaLnBrk="1" hangingPunct="1"/>
              <a:r>
                <a:rPr lang="kk-KZ" b="1" i="1" dirty="0">
                  <a:solidFill>
                    <a:srgbClr val="0000FF"/>
                  </a:solidFill>
                  <a:cs typeface="Times New Roman" pitchFamily="18" charset="0"/>
                </a:rPr>
                <a:t>жұмыстары</a:t>
              </a:r>
            </a:p>
          </p:txBody>
        </p:sp>
      </p:grpSp>
      <p:grpSp>
        <p:nvGrpSpPr>
          <p:cNvPr id="53" name="Group 105"/>
          <p:cNvGrpSpPr>
            <a:grpSpLocks/>
          </p:cNvGrpSpPr>
          <p:nvPr/>
        </p:nvGrpSpPr>
        <p:grpSpPr bwMode="auto">
          <a:xfrm>
            <a:off x="3635375" y="4652963"/>
            <a:ext cx="2874963" cy="2081212"/>
            <a:chOff x="2609" y="2750"/>
            <a:chExt cx="1212" cy="1020"/>
          </a:xfrm>
        </p:grpSpPr>
        <p:grpSp>
          <p:nvGrpSpPr>
            <p:cNvPr id="54" name="Group 65"/>
            <p:cNvGrpSpPr>
              <a:grpSpLocks/>
            </p:cNvGrpSpPr>
            <p:nvPr/>
          </p:nvGrpSpPr>
          <p:grpSpPr bwMode="auto">
            <a:xfrm>
              <a:off x="2722" y="2750"/>
              <a:ext cx="1020" cy="1020"/>
              <a:chOff x="817" y="2717"/>
              <a:chExt cx="1212" cy="1212"/>
            </a:xfrm>
          </p:grpSpPr>
          <p:sp>
            <p:nvSpPr>
              <p:cNvPr id="56" name="Oval 66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A78F01"/>
                  </a:gs>
                  <a:gs pos="100000">
                    <a:srgbClr val="CCCC00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57" name="Oval 67"/>
              <p:cNvSpPr>
                <a:spLocks noChangeArrowheads="1"/>
              </p:cNvSpPr>
              <p:nvPr/>
            </p:nvSpPr>
            <p:spPr bwMode="auto">
              <a:xfrm>
                <a:off x="817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58" name="Oval 68"/>
              <p:cNvSpPr>
                <a:spLocks noChangeArrowheads="1"/>
              </p:cNvSpPr>
              <p:nvPr/>
            </p:nvSpPr>
            <p:spPr bwMode="auto">
              <a:xfrm>
                <a:off x="954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55" name="Text Box 69"/>
            <p:cNvSpPr txBox="1">
              <a:spLocks noChangeArrowheads="1"/>
            </p:cNvSpPr>
            <p:nvPr/>
          </p:nvSpPr>
          <p:spPr bwMode="auto">
            <a:xfrm>
              <a:off x="2609" y="2901"/>
              <a:ext cx="1212" cy="5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latinLnBrk="1" hangingPunct="1"/>
              <a:endParaRPr lang="kk-KZ" sz="1600" b="1" i="1">
                <a:solidFill>
                  <a:srgbClr val="0000FF"/>
                </a:solidFill>
                <a:latin typeface="Candara" pitchFamily="34" charset="0"/>
              </a:endParaRPr>
            </a:p>
            <a:p>
              <a:pPr algn="ctr" eaLnBrk="1" latinLnBrk="1" hangingPunct="1"/>
              <a:r>
                <a:rPr lang="kk-KZ" b="1" i="1">
                  <a:solidFill>
                    <a:srgbClr val="0000FF"/>
                  </a:solidFill>
                  <a:cs typeface="Times New Roman" pitchFamily="18" charset="0"/>
                </a:rPr>
                <a:t>БАҚ  құралдарымен</a:t>
              </a:r>
            </a:p>
            <a:p>
              <a:pPr algn="ctr" eaLnBrk="1" latinLnBrk="1" hangingPunct="1"/>
              <a:r>
                <a:rPr lang="kk-KZ" b="1" i="1">
                  <a:solidFill>
                    <a:srgbClr val="0000FF"/>
                  </a:solidFill>
                  <a:cs typeface="Times New Roman" pitchFamily="18" charset="0"/>
                </a:rPr>
                <a:t> үздіксіз байланыс</a:t>
              </a:r>
            </a:p>
          </p:txBody>
        </p:sp>
      </p:grpSp>
      <p:grpSp>
        <p:nvGrpSpPr>
          <p:cNvPr id="59" name="Group 70"/>
          <p:cNvGrpSpPr>
            <a:grpSpLocks/>
          </p:cNvGrpSpPr>
          <p:nvPr/>
        </p:nvGrpSpPr>
        <p:grpSpPr bwMode="auto">
          <a:xfrm>
            <a:off x="6232525" y="3284538"/>
            <a:ext cx="2344738" cy="2036762"/>
            <a:chOff x="3543" y="1797"/>
            <a:chExt cx="1070" cy="998"/>
          </a:xfrm>
        </p:grpSpPr>
        <p:grpSp>
          <p:nvGrpSpPr>
            <p:cNvPr id="60" name="Group 71"/>
            <p:cNvGrpSpPr>
              <a:grpSpLocks/>
            </p:cNvGrpSpPr>
            <p:nvPr/>
          </p:nvGrpSpPr>
          <p:grpSpPr bwMode="auto">
            <a:xfrm>
              <a:off x="3560" y="1797"/>
              <a:ext cx="998" cy="998"/>
              <a:chOff x="3720" y="2717"/>
              <a:chExt cx="1212" cy="1212"/>
            </a:xfrm>
          </p:grpSpPr>
          <p:sp>
            <p:nvSpPr>
              <p:cNvPr id="62" name="Oval 72"/>
              <p:cNvSpPr>
                <a:spLocks noChangeArrowheads="1"/>
              </p:cNvSpPr>
              <p:nvPr/>
            </p:nvSpPr>
            <p:spPr bwMode="auto">
              <a:xfrm>
                <a:off x="3848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CCFFCC">
                      <a:alpha val="60001"/>
                    </a:srgbClr>
                  </a:gs>
                  <a:gs pos="100000">
                    <a:schemeClr val="bg1">
                      <a:alpha val="0"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63" name="Oval 73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7FAC00"/>
                  </a:gs>
                  <a:gs pos="100000">
                    <a:srgbClr val="BBFE00"/>
                  </a:gs>
                </a:gsLst>
                <a:lin ang="2700000" scaled="1"/>
              </a:gradFill>
              <a:ln>
                <a:noFill/>
              </a:ln>
              <a:effectLst>
                <a:outerShdw dist="35921" dir="2700000" algn="ctr" rotWithShape="0">
                  <a:schemeClr val="bg2"/>
                </a:outerShdw>
              </a:effectLst>
              <a:ex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>
                  <a:latin typeface="+mn-lt"/>
                </a:endParaRPr>
              </a:p>
            </p:txBody>
          </p:sp>
          <p:sp>
            <p:nvSpPr>
              <p:cNvPr id="64" name="Oval 74"/>
              <p:cNvSpPr>
                <a:spLocks noChangeArrowheads="1"/>
              </p:cNvSpPr>
              <p:nvPr/>
            </p:nvSpPr>
            <p:spPr bwMode="auto">
              <a:xfrm>
                <a:off x="3720" y="2717"/>
                <a:ext cx="1212" cy="1212"/>
              </a:xfrm>
              <a:prstGeom prst="ellipse">
                <a:avLst/>
              </a:prstGeom>
              <a:gradFill rotWithShape="1">
                <a:gsLst>
                  <a:gs pos="0">
                    <a:srgbClr val="FFFFCC"/>
                  </a:gs>
                  <a:gs pos="100000">
                    <a:srgbClr val="FFCC66">
                      <a:alpha val="2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  <p:sp>
            <p:nvSpPr>
              <p:cNvPr id="65" name="Oval 75"/>
              <p:cNvSpPr>
                <a:spLocks noChangeArrowheads="1"/>
              </p:cNvSpPr>
              <p:nvPr/>
            </p:nvSpPr>
            <p:spPr bwMode="auto">
              <a:xfrm>
                <a:off x="3857" y="2752"/>
                <a:ext cx="870" cy="870"/>
              </a:xfrm>
              <a:prstGeom prst="ellipse">
                <a:avLst/>
              </a:prstGeom>
              <a:gradFill rotWithShape="1">
                <a:gsLst>
                  <a:gs pos="0">
                    <a:srgbClr val="FFFFCC">
                      <a:alpha val="60001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ru-RU">
                  <a:latin typeface="Candara" pitchFamily="34" charset="0"/>
                </a:endParaRPr>
              </a:p>
            </p:txBody>
          </p:sp>
        </p:grpSp>
        <p:sp>
          <p:nvSpPr>
            <p:cNvPr id="61" name="Text Box 76"/>
            <p:cNvSpPr txBox="1">
              <a:spLocks noChangeArrowheads="1"/>
            </p:cNvSpPr>
            <p:nvPr/>
          </p:nvSpPr>
          <p:spPr bwMode="auto">
            <a:xfrm>
              <a:off x="3543" y="2004"/>
              <a:ext cx="107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kk-KZ" sz="2000" b="1" i="1" dirty="0">
                  <a:solidFill>
                    <a:srgbClr val="0000FF"/>
                  </a:solidFill>
                  <a:cs typeface="Times New Roman" pitchFamily="18" charset="0"/>
                </a:rPr>
                <a:t>Шығармашылық-</a:t>
              </a:r>
            </a:p>
            <a:p>
              <a:pPr algn="ctr" eaLnBrk="1" hangingPunct="1"/>
              <a:r>
                <a:rPr lang="kk-KZ" sz="2000" b="1" i="1" dirty="0">
                  <a:solidFill>
                    <a:srgbClr val="0000FF"/>
                  </a:solidFill>
                  <a:cs typeface="Times New Roman" pitchFamily="18" charset="0"/>
                </a:rPr>
                <a:t>пен айналысу</a:t>
              </a:r>
            </a:p>
          </p:txBody>
        </p:sp>
      </p:grp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6831140" y="3852974"/>
            <a:ext cx="1810943" cy="246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83568" y="1268760"/>
            <a:ext cx="7840663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Назарларыңызға рахмет</a:t>
            </a: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!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756295" y="1709964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Бастауыш сыныптың кабинеттері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42-ші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Picture 2" descr="C:\Users\Администратор\Desktop\20180208_12563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3689452" cy="2277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C:\Users\Администратор\Desktop\20180208_12564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075709" cy="2306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2" descr="C:\Users\Администратор\Desktop\20180208_1257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77072"/>
            <a:ext cx="3672408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2" descr="C:\Users\Администратор\Desktop\20180208_12573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4073236"/>
            <a:ext cx="3096344" cy="2380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756295" y="1709964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Бастауыш сыныптың кабинеттері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43-ші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5" descr="C:\Users\Администратор\Desktop\для балабакшы\IMG-20170306-WA0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493601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C:\Users\Администратор\Desktop\для балабакшы\IMG_20170504_1115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700808"/>
            <a:ext cx="3888432" cy="20882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Администратор\Desktop\для балабакшы\IMG_20170503_1024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61048"/>
            <a:ext cx="4592783" cy="24636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4" descr="свиток 5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142875"/>
            <a:ext cx="84296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756295" y="1709964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Бастауыш сыныптың кабинеттері</a:t>
            </a:r>
            <a:b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</a:br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№ 49-ші кабинет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Рисунок 9" descr="C:\Documents and Settings\Haker Pro\Рабочий стол\фото 4А\SAM_340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3055109" cy="1829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Haker Pro\Рабочий стол\баян фота2016\окушынын сурети\SAM_3408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3754" y="835038"/>
            <a:ext cx="1944214" cy="3675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C:\Documents and Settings\Haker Pro\Рабочий стол\баян фота2016\окушынын сурети\SAM_4265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3172879" cy="2296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C:\Users\Администратор\Desktop\для балабакшы\IMG-20170228-WA005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355" y="3800477"/>
            <a:ext cx="3940305" cy="2148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484784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756295" y="1709964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Мектебімізде үлкен және кіші спорт залдары бар.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8" name="Picture 1" descr="C:\Users\Администратор\Desktop\для балабакшы\IMG_20180212_1327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94" y="1520457"/>
            <a:ext cx="6281587" cy="404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Мәжіліс залы.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Picture 2" descr="C:\Users\Администратор\Desktop\IMG_20180216_1112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8" y="1756266"/>
            <a:ext cx="3669318" cy="2751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 descr="C:\Users\Администратор\Desktop\IMG_20180216_11122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3616568" cy="2712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Мектеп кітапханасы.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16" y="1429904"/>
            <a:ext cx="2888141" cy="2165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4" descr="C:\Users\Администратор\Desktop\для балабакшы\IMG_20180212_14123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11" y="1429903"/>
            <a:ext cx="4196311" cy="314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5" descr="C:\Users\Администратор\Desktop\для балабакшы\IMG_20180212_14125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36" y="3749912"/>
            <a:ext cx="2720890" cy="25677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6" descr="D:\Natalia\ЖОНКИНА ПИСАНИНА\картинки\школьное\3115542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7544" y="332656"/>
            <a:ext cx="863575" cy="1212871"/>
          </a:xfrm>
          <a:noFill/>
        </p:spPr>
      </p:pic>
      <p:pic>
        <p:nvPicPr>
          <p:cNvPr id="16389" name="Picture 9" descr="D:\Natalia\ЖОНКИНА ПИСАНИНА\1251811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99787">
            <a:off x="7578126" y="153172"/>
            <a:ext cx="1333907" cy="1813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6453188"/>
            <a:ext cx="404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43948" y="420412"/>
            <a:ext cx="8229600" cy="1143000"/>
          </a:xfrm>
        </p:spPr>
        <p:txBody>
          <a:bodyPr/>
          <a:lstStyle/>
          <a:p>
            <a:r>
              <a:rPr lang="kk-KZ" sz="2800" b="1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Шахмат үйірмесінің кабинеті</a:t>
            </a:r>
            <a:endParaRPr lang="ru-RU" sz="2800" b="1" i="1" dirty="0">
              <a:solidFill>
                <a:srgbClr val="C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4" name="Picture 2" descr="C:\Users\Администратор\Desktop\для балабакшы\IMG-20180210-WA001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8635"/>
            <a:ext cx="2996952" cy="403167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Администратор\Desktop\для балабакшы\IMG-20180210-WA001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8636"/>
            <a:ext cx="3138055" cy="40316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223</Words>
  <Application>Microsoft Office PowerPoint</Application>
  <PresentationFormat>Экран (4:3)</PresentationFormat>
  <Paragraphs>61</Paragraphs>
  <Slides>21</Slides>
  <Notes>1</Notes>
  <HiddenSlides>0</HiddenSlides>
  <MMClips>19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Біз бірінші сыныпқа барамыз! </vt:lpstr>
      <vt:lpstr>Презентация PowerPoint</vt:lpstr>
      <vt:lpstr>Бастауыш сыныптың кабинеттері № 42-ші кабинет</vt:lpstr>
      <vt:lpstr>Бастауыш сыныптың кабинеттері № 43-ші кабинет</vt:lpstr>
      <vt:lpstr>Бастауыш сыныптың кабинеттері № 49-ші кабинет</vt:lpstr>
      <vt:lpstr>Мектебімізде үлкен және кіші спорт залдары бар.</vt:lpstr>
      <vt:lpstr>Мәжіліс залы.</vt:lpstr>
      <vt:lpstr>Мектеп кітапханасы.</vt:lpstr>
      <vt:lpstr>Шахмат үйірмесінің кабинеті</vt:lpstr>
      <vt:lpstr>Робототехника үйірмесінің кабинеті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Баланың бойындағы қызығушылығы ескеріле отырып,   шығармашылығы  дамиды; оқушының қабілет, икемділігі үздіксіз дамуда болады; өзін-өзі дамытатын, өнерге құштар тұлға қалыптасады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Admin</cp:lastModifiedBy>
  <cp:revision>168</cp:revision>
  <dcterms:modified xsi:type="dcterms:W3CDTF">2020-04-20T03:39:10Z</dcterms:modified>
</cp:coreProperties>
</file>