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</p:sldMasterIdLst>
  <p:sldIdLst>
    <p:sldId id="256" r:id="rId2"/>
    <p:sldId id="258" r:id="rId3"/>
    <p:sldId id="262" r:id="rId4"/>
    <p:sldId id="260" r:id="rId5"/>
    <p:sldId id="261" r:id="rId6"/>
    <p:sldId id="267" r:id="rId7"/>
    <p:sldId id="266" r:id="rId8"/>
    <p:sldId id="265" r:id="rId9"/>
    <p:sldId id="264" r:id="rId10"/>
    <p:sldId id="271" r:id="rId11"/>
    <p:sldId id="273" r:id="rId12"/>
    <p:sldId id="269" r:id="rId13"/>
    <p:sldId id="277" r:id="rId14"/>
    <p:sldId id="275" r:id="rId15"/>
    <p:sldId id="279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-540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4EE21-A188-4903-9E24-AE2D60ACB46F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4F915-4688-43B1-B5BA-8A40BE3DD7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320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4EE21-A188-4903-9E24-AE2D60ACB46F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4F915-4688-43B1-B5BA-8A40BE3DD7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85893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4EE21-A188-4903-9E24-AE2D60ACB46F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4F915-4688-43B1-B5BA-8A40BE3DD7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49398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4EE21-A188-4903-9E24-AE2D60ACB46F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4F915-4688-43B1-B5BA-8A40BE3DD7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65448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4EE21-A188-4903-9E24-AE2D60ACB46F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4F915-4688-43B1-B5BA-8A40BE3DD7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48473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4EE21-A188-4903-9E24-AE2D60ACB46F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4F915-4688-43B1-B5BA-8A40BE3DD7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22446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4EE21-A188-4903-9E24-AE2D60ACB46F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4F915-4688-43B1-B5BA-8A40BE3DD7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0835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4EE21-A188-4903-9E24-AE2D60ACB46F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4F915-4688-43B1-B5BA-8A40BE3DD7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97159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4EE21-A188-4903-9E24-AE2D60ACB46F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4F915-4688-43B1-B5BA-8A40BE3DD7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59929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4EE21-A188-4903-9E24-AE2D60ACB46F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4F915-4688-43B1-B5BA-8A40BE3DD7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58958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4EE21-A188-4903-9E24-AE2D60ACB46F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4F915-4688-43B1-B5BA-8A40BE3DD7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30894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B4EE21-A188-4903-9E24-AE2D60ACB46F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D4F915-4688-43B1-B5BA-8A40BE3DD7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02855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4.jpeg"/><Relationship Id="rId7" Type="http://schemas.openxmlformats.org/officeDocument/2006/relationships/image" Target="../media/image34.em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emf"/><Relationship Id="rId5" Type="http://schemas.openxmlformats.org/officeDocument/2006/relationships/image" Target="../media/image32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3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32.png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37.jpeg"/><Relationship Id="rId4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1.jpeg"/><Relationship Id="rId7" Type="http://schemas.openxmlformats.org/officeDocument/2006/relationships/image" Target="../media/image3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12.png"/><Relationship Id="rId7" Type="http://schemas.openxmlformats.org/officeDocument/2006/relationships/image" Target="../media/image4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4.jpeg"/><Relationship Id="rId4" Type="http://schemas.openxmlformats.org/officeDocument/2006/relationships/image" Target="../media/image2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22.jpe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23.jpe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12.png"/><Relationship Id="rId7" Type="http://schemas.openxmlformats.org/officeDocument/2006/relationships/image" Target="../media/image1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9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28.jpe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29.jpe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30.jpe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un3.dataix-kz-akkol.userapi.com/FXJAke1QhDV07YU_-yqNtl2GGUm9mVLwCfglhw/ou7iSZSRQ3M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105"/>
          <a:stretch/>
        </p:blipFill>
        <p:spPr bwMode="auto">
          <a:xfrm>
            <a:off x="367862" y="1428198"/>
            <a:ext cx="1817072" cy="20352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TextBox 3"/>
          <p:cNvSpPr txBox="1"/>
          <p:nvPr/>
        </p:nvSpPr>
        <p:spPr>
          <a:xfrm>
            <a:off x="2275494" y="930787"/>
            <a:ext cx="9928007" cy="5693866"/>
          </a:xfrm>
          <a:prstGeom prst="rect">
            <a:avLst/>
          </a:prstGeom>
          <a:solidFill>
            <a:srgbClr val="FFFFFF">
              <a:alpha val="87000"/>
            </a:srgb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Шульженко Дмитрий </a:t>
            </a:r>
            <a:r>
              <a:rPr lang="ru-RU" sz="24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Емельянович</a:t>
            </a:r>
            <a:r>
              <a:rPr lang="ru-RU" sz="2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 </a:t>
            </a: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октября 1914 – 12 марта </a:t>
            </a:r>
            <a:r>
              <a:rPr 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1970 </a:t>
            </a:r>
            <a:r>
              <a:rPr lang="ru-RU" sz="19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г.г</a:t>
            </a:r>
            <a:r>
              <a:rPr 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9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Место </a:t>
            </a:r>
            <a:r>
              <a:rPr lang="ru-RU" sz="19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рождения: </a:t>
            </a:r>
            <a:r>
              <a:rPr lang="ru-RU" sz="19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Алтайский край, Ключевской </a:t>
            </a:r>
            <a:r>
              <a:rPr lang="ru-RU" sz="19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</a:t>
            </a:r>
            <a:r>
              <a:rPr lang="ru-RU" sz="19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с.</a:t>
            </a:r>
            <a:r>
              <a:rPr lang="en-US" sz="19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Северка.</a:t>
            </a:r>
          </a:p>
          <a:p>
            <a:pPr algn="just"/>
            <a:r>
              <a:rPr lang="ru-RU" sz="195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Призван </a:t>
            </a:r>
            <a:r>
              <a:rPr lang="ru-RU" sz="195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фронт 13.08.1941</a:t>
            </a:r>
            <a:r>
              <a:rPr lang="en-US" sz="195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5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r>
              <a:rPr lang="ru-RU" sz="19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Воевал в составе Краснознаменной, Ордена «Суворова» 16-ой артиллерийской дивизии прорыва, целью которой было мощным артиллерийским огнем создавать брешь в обороне переднего края противника, в которую, затем направлялись танки, пехота и т.д.</a:t>
            </a:r>
          </a:p>
          <a:p>
            <a:pPr algn="just"/>
            <a:r>
              <a:rPr lang="ru-RU" sz="19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Участвовал</a:t>
            </a:r>
            <a:r>
              <a:rPr lang="ru-RU" sz="19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9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первом прорыве блокады Ленинграда и снабжении города по суше</a:t>
            </a:r>
            <a:r>
              <a:rPr lang="ru-RU" sz="19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прорыве </a:t>
            </a:r>
            <a:r>
              <a:rPr lang="ru-RU" sz="19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обороны противника на северном и южном выступе Курской дуги в направлении города Орел, и Белгорода; окружении и уничтожении Кировоградской группировки противника; </a:t>
            </a:r>
            <a:r>
              <a:rPr lang="ru-RU" sz="19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Корсунь-Шевченовской</a:t>
            </a:r>
            <a:r>
              <a:rPr lang="ru-RU" sz="19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операции и замыкании «кольца» окруженной группировки в </a:t>
            </a:r>
            <a:r>
              <a:rPr lang="ru-RU" sz="19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районе </a:t>
            </a:r>
            <a:r>
              <a:rPr lang="ru-RU" sz="19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Звенигородки</a:t>
            </a:r>
            <a:r>
              <a:rPr lang="ru-RU" sz="19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Кроме </a:t>
            </a:r>
            <a:r>
              <a:rPr lang="ru-RU" sz="19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того принимал участие в освобождении столицы Словакии г. Братислава, освобождении столицы Австрии г. Вена; </a:t>
            </a:r>
            <a:r>
              <a:rPr lang="ru-RU" sz="19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Уманско-Ботошанской</a:t>
            </a:r>
            <a:r>
              <a:rPr lang="ru-RU" sz="19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операции. </a:t>
            </a:r>
          </a:p>
          <a:p>
            <a:pPr algn="just"/>
            <a:r>
              <a:rPr lang="ru-RU" sz="195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Награжден </a:t>
            </a:r>
            <a:r>
              <a:rPr lang="ru-RU" sz="195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медалью за боевые заслуги «В </a:t>
            </a:r>
            <a:r>
              <a:rPr lang="ru-RU" sz="195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Уманско-Ботошанской</a:t>
            </a:r>
            <a:r>
              <a:rPr lang="ru-RU" sz="195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операции», медалью </a:t>
            </a:r>
            <a:r>
              <a:rPr lang="ru-RU" sz="195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«За отвагу» </a:t>
            </a:r>
            <a:r>
              <a:rPr lang="ru-RU" sz="195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 Ясско-Кишинёвской операции», медалью </a:t>
            </a:r>
            <a:r>
              <a:rPr lang="ru-RU" sz="195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«За </a:t>
            </a:r>
            <a:r>
              <a:rPr lang="ru-RU" sz="195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освобождение Будапешта и </a:t>
            </a:r>
            <a:r>
              <a:rPr lang="ru-RU" sz="195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Вены», </a:t>
            </a:r>
            <a:r>
              <a:rPr lang="ru-RU" sz="195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медалью </a:t>
            </a:r>
            <a:r>
              <a:rPr lang="ru-RU" sz="195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«За </a:t>
            </a:r>
            <a:r>
              <a:rPr lang="ru-RU" sz="195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Победу над фашистской </a:t>
            </a:r>
            <a:r>
              <a:rPr lang="ru-RU" sz="195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Германией»</a:t>
            </a:r>
            <a:r>
              <a:rPr lang="ru-RU" sz="19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9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Благодарность за освобождение Белгорода и Харькова. Имел легкое ранение. </a:t>
            </a:r>
            <a:r>
              <a:rPr lang="ru-RU" sz="19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Демобилизован </a:t>
            </a:r>
            <a:r>
              <a:rPr lang="ru-RU" sz="19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29 ноября 1945 года.</a:t>
            </a:r>
            <a:r>
              <a:rPr lang="ru-RU" sz="1950" dirty="0"/>
              <a:t> </a:t>
            </a:r>
          </a:p>
        </p:txBody>
      </p:sp>
      <p:pic>
        <p:nvPicPr>
          <p:cNvPr id="1030" name="Picture 6" descr="https://sun4.dataix-kz-akkol.userapi.com/BuYQONC8VK5MY-ePwjdFSHBQ-IN1PgH6D9vc-A/OCkunsJ8p_Q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688" t="3393" r="35455" b="16607"/>
          <a:stretch/>
        </p:blipFill>
        <p:spPr bwMode="auto">
          <a:xfrm>
            <a:off x="308568" y="3552369"/>
            <a:ext cx="1847370" cy="21192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7" name="TextBox 6"/>
          <p:cNvSpPr txBox="1"/>
          <p:nvPr/>
        </p:nvSpPr>
        <p:spPr>
          <a:xfrm>
            <a:off x="2408349" y="6324999"/>
            <a:ext cx="9144000" cy="35394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Прадед </a:t>
            </a:r>
            <a:r>
              <a:rPr lang="ru-RU" sz="17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Бархатова</a:t>
            </a:r>
            <a:r>
              <a:rPr lang="ru-RU" sz="1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Степана, ученика 1 «З» </a:t>
            </a:r>
            <a:r>
              <a:rPr lang="ru-RU" sz="17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класса ГУ «СОШ </a:t>
            </a:r>
            <a:r>
              <a:rPr lang="ru-RU" sz="17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им.К.Макпалеева</a:t>
            </a:r>
            <a:r>
              <a:rPr lang="ru-RU" sz="17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г.Павлодара</a:t>
            </a:r>
            <a:r>
              <a:rPr lang="ru-RU" sz="17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7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4" name="Picture 10" descr="https://a.d-cd.net/f8dace2s-96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913"/>
          <a:stretch/>
        </p:blipFill>
        <p:spPr bwMode="auto">
          <a:xfrm>
            <a:off x="3717561" y="-23324"/>
            <a:ext cx="1515567" cy="89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https://a.d-cd.net/f8dace2s-96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039"/>
          <a:stretch/>
        </p:blipFill>
        <p:spPr bwMode="auto">
          <a:xfrm>
            <a:off x="5207870" y="103334"/>
            <a:ext cx="1461951" cy="89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https://a.d-cd.net/f8dace2s-96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039"/>
          <a:stretch/>
        </p:blipFill>
        <p:spPr bwMode="auto">
          <a:xfrm>
            <a:off x="6381783" y="103334"/>
            <a:ext cx="1461951" cy="89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https://a.d-cd.net/f8dace2s-96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039"/>
          <a:stretch/>
        </p:blipFill>
        <p:spPr bwMode="auto">
          <a:xfrm>
            <a:off x="7555696" y="103334"/>
            <a:ext cx="1461951" cy="89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https://a.d-cd.net/f8dace2s-96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039"/>
          <a:stretch/>
        </p:blipFill>
        <p:spPr bwMode="auto">
          <a:xfrm>
            <a:off x="8514269" y="103333"/>
            <a:ext cx="1461951" cy="89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916634" y="157493"/>
            <a:ext cx="3530980" cy="584775"/>
          </a:xfrm>
          <a:prstGeom prst="rect">
            <a:avLst/>
          </a:prstGeom>
          <a:gradFill flip="none" rotWithShape="1">
            <a:gsLst>
              <a:gs pos="17500">
                <a:srgbClr val="FFFFFF"/>
              </a:gs>
              <a:gs pos="0">
                <a:schemeClr val="accent1">
                  <a:lumMod val="0"/>
                  <a:lumOff val="100000"/>
                </a:schemeClr>
              </a:gs>
              <a:gs pos="84000">
                <a:schemeClr val="accent1">
                  <a:lumMod val="0"/>
                  <a:lumOff val="100000"/>
                </a:schemeClr>
              </a:gs>
              <a:gs pos="100000">
                <a:srgbClr val="FF0000"/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«Дедушкина медаль»</a:t>
            </a:r>
          </a:p>
        </p:txBody>
      </p:sp>
      <p:pic>
        <p:nvPicPr>
          <p:cNvPr id="1036" name="Picture 12" descr="https://avatars.mds.yandex.net/get-pdb/1790044/8008449d-81be-421b-9ba0-1fde03d509be/s1200?webp=fals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19017" y="6035208"/>
            <a:ext cx="1877877" cy="1178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0" descr="https://a.d-cd.net/f8dace2s-96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039"/>
          <a:stretch/>
        </p:blipFill>
        <p:spPr bwMode="auto">
          <a:xfrm>
            <a:off x="9976220" y="15263"/>
            <a:ext cx="1461951" cy="89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medalww.ru/photo/img/medal-za-boevye-zaslugi-sssr-foto-2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36992" y="5089089"/>
            <a:ext cx="339886" cy="600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cdn.moypolk.ru/static/resize/w800/soldiers/awards/2019/05/04/828cf931e8e63343f9afbfa06f6f42c5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021" t="4708" r="26203" b="6331"/>
          <a:stretch/>
        </p:blipFill>
        <p:spPr bwMode="auto">
          <a:xfrm>
            <a:off x="784283" y="5084718"/>
            <a:ext cx="317903" cy="60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fav-shop.com/wp-content/uploads/2017/02/1-682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098" r="15039"/>
          <a:stretch/>
        </p:blipFill>
        <p:spPr bwMode="auto">
          <a:xfrm>
            <a:off x="335794" y="5084718"/>
            <a:ext cx="342254" cy="538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s://s00.yaplakal.com/pics/pics_original/5/4/4/13014445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42502" y="5086121"/>
            <a:ext cx="351871" cy="60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ecocentr39.ru/img/d715bed216925c52b1c807a4a63628c0%20(1)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4822" y="5782771"/>
            <a:ext cx="2514149" cy="934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blob:https://web.whatsapp.com/9105798a-6241-477b-978d-6ab737c862d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121" t="26503" r="7613" b="9519"/>
          <a:stretch/>
        </p:blipFill>
        <p:spPr>
          <a:xfrm>
            <a:off x="52884" y="75741"/>
            <a:ext cx="2125135" cy="1048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09134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99193" y="930452"/>
            <a:ext cx="9952128" cy="4862870"/>
          </a:xfrm>
          <a:prstGeom prst="rect">
            <a:avLst/>
          </a:prstGeom>
          <a:gradFill>
            <a:gsLst>
              <a:gs pos="0">
                <a:schemeClr val="accent4">
                  <a:lumMod val="20000"/>
                  <a:lumOff val="80000"/>
                  <a:alpha val="6000"/>
                </a:schemeClr>
              </a:gs>
              <a:gs pos="100000">
                <a:schemeClr val="accent4">
                  <a:lumMod val="105000"/>
                  <a:satMod val="103000"/>
                  <a:tint val="73000"/>
                </a:schemeClr>
              </a:gs>
              <a:gs pos="100000">
                <a:schemeClr val="accent4">
                  <a:lumMod val="105000"/>
                  <a:satMod val="109000"/>
                  <a:tint val="81000"/>
                </a:schemeClr>
              </a:gs>
            </a:gsLst>
          </a:gradFill>
          <a:ln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i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Киселев Михаил Фёдорович </a:t>
            </a:r>
            <a:r>
              <a:rPr 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(18 сентября 1926 – 12 октября 2010 гг.)</a:t>
            </a: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рождения: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Алтайский край,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с.Михайловка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Киселев 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Михаил Федорович 1926 г. призван был </a:t>
            </a:r>
            <a: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09.09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1943 года в 17 лет</a:t>
            </a:r>
            <a: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1944 году воевал на втором Прибалтийском фронте в Новгородской Краснознаменной дивизии в звании сержанта. Дивизия награждена орденами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«Невского»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«Кутузова». Михаил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Федорович участвовал при освобождении городов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Пскова, Новгорода, Старой Русы.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освобождении г. Каунас был ранен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(в 18.09.1944г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 осколком снаряда в левую сторону стопы, госпитализирован на лечение. Войну закончил в Прибалтике. 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Награжден 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орденом Отечественной войны второй степени, медалями «За отвагу», «За доблестный труд Отечественной войны», «Медаль Маршала Советского Союза Жукова Г.И.», «Знак </a:t>
            </a:r>
            <a: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Ветерана 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войны 1941 </a:t>
            </a:r>
            <a: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1945 гг.», 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«За </a:t>
            </a:r>
            <a: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Победу 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 Германией в Великой Отечественной войне 1941 – 1945 </a:t>
            </a:r>
            <a: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гг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.».</a:t>
            </a:r>
            <a:endParaRPr lang="ru-RU" sz="2200" dirty="0"/>
          </a:p>
        </p:txBody>
      </p:sp>
      <p:sp>
        <p:nvSpPr>
          <p:cNvPr id="7" name="TextBox 6"/>
          <p:cNvSpPr txBox="1"/>
          <p:nvPr/>
        </p:nvSpPr>
        <p:spPr>
          <a:xfrm>
            <a:off x="2534452" y="5957375"/>
            <a:ext cx="570178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Прадед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Кондрашовой Златы,  ученицы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«Е» класса</a:t>
            </a:r>
          </a:p>
          <a:p>
            <a:pPr algn="ctr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ГУ «СОШ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им.К.Макпалеева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г.Павлодара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pic>
        <p:nvPicPr>
          <p:cNvPr id="1034" name="Picture 10" descr="https://a.d-cd.net/f8dace2s-96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579" r="16225"/>
          <a:stretch/>
        </p:blipFill>
        <p:spPr bwMode="auto">
          <a:xfrm>
            <a:off x="3147934" y="-86981"/>
            <a:ext cx="1064302" cy="89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https://a.d-cd.net/f8dace2s-96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039"/>
          <a:stretch/>
        </p:blipFill>
        <p:spPr bwMode="auto">
          <a:xfrm>
            <a:off x="4210490" y="20940"/>
            <a:ext cx="1461951" cy="89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https://a.d-cd.net/f8dace2s-96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039"/>
          <a:stretch/>
        </p:blipFill>
        <p:spPr bwMode="auto">
          <a:xfrm>
            <a:off x="5592557" y="20940"/>
            <a:ext cx="1461951" cy="89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https://a.d-cd.net/f8dace2s-96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039"/>
          <a:stretch/>
        </p:blipFill>
        <p:spPr bwMode="auto">
          <a:xfrm>
            <a:off x="7052762" y="20053"/>
            <a:ext cx="1461951" cy="89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https://a.d-cd.net/f8dace2s-96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039"/>
          <a:stretch/>
        </p:blipFill>
        <p:spPr bwMode="auto">
          <a:xfrm>
            <a:off x="8512967" y="20052"/>
            <a:ext cx="1461951" cy="89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85342" y="191508"/>
            <a:ext cx="3679591" cy="584775"/>
          </a:xfrm>
          <a:prstGeom prst="rect">
            <a:avLst/>
          </a:prstGeom>
          <a:gradFill flip="none" rotWithShape="1">
            <a:gsLst>
              <a:gs pos="17500">
                <a:srgbClr val="FFFFFF"/>
              </a:gs>
              <a:gs pos="0">
                <a:schemeClr val="accent1">
                  <a:lumMod val="0"/>
                  <a:lumOff val="100000"/>
                </a:schemeClr>
              </a:gs>
              <a:gs pos="84000">
                <a:schemeClr val="accent1">
                  <a:lumMod val="0"/>
                  <a:lumOff val="100000"/>
                </a:schemeClr>
              </a:gs>
              <a:gs pos="100000">
                <a:srgbClr val="FF0000"/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 </a:t>
            </a:r>
            <a:r>
              <a:rPr lang="ru-RU" sz="2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«Дедушкина медаль»</a:t>
            </a:r>
          </a:p>
        </p:txBody>
      </p:sp>
      <p:pic>
        <p:nvPicPr>
          <p:cNvPr id="1036" name="Picture 12" descr="https://avatars.mds.yandex.net/get-pdb/1790044/8008449d-81be-421b-9ba0-1fde03d509be/s1200?webp=fals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124167">
            <a:off x="8840127" y="5456890"/>
            <a:ext cx="2293805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0" descr="https://a.d-cd.net/f8dace2s-96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039"/>
          <a:stretch/>
        </p:blipFill>
        <p:spPr bwMode="auto">
          <a:xfrm>
            <a:off x="9760352" y="22750"/>
            <a:ext cx="1461951" cy="89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8" descr="blob:https://web.whatsapp.com/1d07fc24-c12a-44f0-9b1b-4f690df1a287"/>
          <p:cNvSpPr>
            <a:spLocks noChangeAspect="1" noChangeArrowheads="1"/>
          </p:cNvSpPr>
          <p:nvPr/>
        </p:nvSpPr>
        <p:spPr bwMode="auto">
          <a:xfrm>
            <a:off x="155575" y="-144463"/>
            <a:ext cx="1648138" cy="1648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10" descr="blob:https://web.whatsapp.com/ca406f11-fe6a-427d-863e-d446a3bf8a8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12" descr="blob:https://web.whatsapp.com/ca406f11-fe6a-427d-863e-d446a3bf8a8b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8" name="Picture 10" descr="https://a.d-cd.net/f8dace2s-96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039" r="10390"/>
          <a:stretch/>
        </p:blipFill>
        <p:spPr bwMode="auto">
          <a:xfrm>
            <a:off x="10402494" y="-95430"/>
            <a:ext cx="1199893" cy="89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ecocentr39.ru/img/d715bed216925c52b1c807a4a63628c0%20(1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975" y="5744869"/>
            <a:ext cx="2323475" cy="864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27" y="1410318"/>
            <a:ext cx="1684986" cy="19887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094"/>
          <a:stretch/>
        </p:blipFill>
        <p:spPr bwMode="auto">
          <a:xfrm>
            <a:off x="307975" y="3746090"/>
            <a:ext cx="1318570" cy="1879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121" t="26503" r="7613" b="9519"/>
          <a:stretch/>
        </p:blipFill>
        <p:spPr>
          <a:xfrm>
            <a:off x="116091" y="114203"/>
            <a:ext cx="1877602" cy="953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8401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97425" y="930452"/>
            <a:ext cx="9453895" cy="4909036"/>
          </a:xfrm>
          <a:prstGeom prst="rect">
            <a:avLst/>
          </a:prstGeom>
          <a:gradFill>
            <a:gsLst>
              <a:gs pos="0">
                <a:schemeClr val="accent4">
                  <a:lumMod val="20000"/>
                  <a:lumOff val="80000"/>
                  <a:alpha val="6000"/>
                </a:schemeClr>
              </a:gs>
              <a:gs pos="100000">
                <a:schemeClr val="accent4">
                  <a:lumMod val="105000"/>
                  <a:satMod val="103000"/>
                  <a:tint val="73000"/>
                </a:schemeClr>
              </a:gs>
              <a:gs pos="100000">
                <a:schemeClr val="accent4">
                  <a:lumMod val="105000"/>
                  <a:satMod val="109000"/>
                  <a:tint val="81000"/>
                </a:schemeClr>
              </a:gs>
            </a:gsLst>
          </a:gradFill>
          <a:ln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500" b="1" i="1" u="sn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Чернобаев</a:t>
            </a:r>
            <a:r>
              <a:rPr lang="ru-RU" sz="2500" b="1" i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Филипп Михайлович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(18 ноября 1926 – 13 августа 2008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г.г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Место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рождения: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Алтайский край, Ключевский район, 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с.Новый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Восток.</a:t>
            </a:r>
          </a:p>
          <a:p>
            <a:pPr algn="just"/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свои юные семнадцать лет забрали на войну. Рыл окопы, форсировал Эльбу и Одер, встречался с американцами-союзниками, а в 1945 году на 2-м Белорусском фронте воевал.  В последние годы войны был связистом роты,  где и получил 25.04.1945 г. слепое осколочное ранение затылочной области слева. Находился в госпитале 20 дней в </a:t>
            </a: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г.Орле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6 июля 1945 года выбыл в батальон, затем отправлен на Южно-Сахалинск на стройку. Где проработал 5 лет. В 1950 году пришло молодое поколение и его отправили домой.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</a:p>
          <a:p>
            <a:pPr algn="just"/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Награжден медалью «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отвагу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и многими другим</a:t>
            </a:r>
            <a: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и.</a:t>
            </a:r>
            <a:endParaRPr lang="ru-RU" sz="2200" dirty="0"/>
          </a:p>
        </p:txBody>
      </p:sp>
      <p:sp>
        <p:nvSpPr>
          <p:cNvPr id="7" name="TextBox 6"/>
          <p:cNvSpPr txBox="1"/>
          <p:nvPr/>
        </p:nvSpPr>
        <p:spPr>
          <a:xfrm>
            <a:off x="2859109" y="5994740"/>
            <a:ext cx="6617699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Прадед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Кононова Александра,  ученика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«Б» класса</a:t>
            </a:r>
          </a:p>
          <a:p>
            <a:pPr algn="ctr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ГУ «СОШ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им.К.Макпалеева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г.Павлодара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pic>
        <p:nvPicPr>
          <p:cNvPr id="1034" name="Picture 10" descr="https://a.d-cd.net/f8dace2s-96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528" r="16225"/>
          <a:stretch/>
        </p:blipFill>
        <p:spPr bwMode="auto">
          <a:xfrm>
            <a:off x="3263919" y="-129094"/>
            <a:ext cx="1399302" cy="89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https://a.d-cd.net/f8dace2s-96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039"/>
          <a:stretch/>
        </p:blipFill>
        <p:spPr bwMode="auto">
          <a:xfrm>
            <a:off x="4254176" y="7936"/>
            <a:ext cx="1461951" cy="89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https://a.d-cd.net/f8dace2s-96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039"/>
          <a:stretch/>
        </p:blipFill>
        <p:spPr bwMode="auto">
          <a:xfrm>
            <a:off x="5592557" y="20940"/>
            <a:ext cx="1461951" cy="89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https://a.d-cd.net/f8dace2s-96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039"/>
          <a:stretch/>
        </p:blipFill>
        <p:spPr bwMode="auto">
          <a:xfrm>
            <a:off x="7052762" y="20053"/>
            <a:ext cx="1461951" cy="89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https://a.d-cd.net/f8dace2s-96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039"/>
          <a:stretch/>
        </p:blipFill>
        <p:spPr bwMode="auto">
          <a:xfrm>
            <a:off x="8512967" y="20052"/>
            <a:ext cx="1461951" cy="89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607111" y="191544"/>
            <a:ext cx="3679591" cy="584775"/>
          </a:xfrm>
          <a:prstGeom prst="rect">
            <a:avLst/>
          </a:prstGeom>
          <a:gradFill flip="none" rotWithShape="1">
            <a:gsLst>
              <a:gs pos="17500">
                <a:srgbClr val="FFFFFF"/>
              </a:gs>
              <a:gs pos="0">
                <a:schemeClr val="accent1">
                  <a:lumMod val="0"/>
                  <a:lumOff val="100000"/>
                </a:schemeClr>
              </a:gs>
              <a:gs pos="84000">
                <a:schemeClr val="accent1">
                  <a:lumMod val="0"/>
                  <a:lumOff val="100000"/>
                </a:schemeClr>
              </a:gs>
              <a:gs pos="100000">
                <a:srgbClr val="FF0000"/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 </a:t>
            </a:r>
            <a:r>
              <a:rPr lang="ru-RU" sz="2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«Дедушкина медаль»</a:t>
            </a:r>
          </a:p>
        </p:txBody>
      </p:sp>
      <p:pic>
        <p:nvPicPr>
          <p:cNvPr id="1036" name="Picture 12" descr="https://avatars.mds.yandex.net/get-pdb/1790044/8008449d-81be-421b-9ba0-1fde03d509be/s1200?webp=fals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27506" y="5197114"/>
            <a:ext cx="2293805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0" descr="https://a.d-cd.net/f8dace2s-96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039"/>
          <a:stretch/>
        </p:blipFill>
        <p:spPr bwMode="auto">
          <a:xfrm>
            <a:off x="9714278" y="20052"/>
            <a:ext cx="1461951" cy="89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8" descr="blob:https://web.whatsapp.com/1d07fc24-c12a-44f0-9b1b-4f690df1a287"/>
          <p:cNvSpPr>
            <a:spLocks noChangeAspect="1" noChangeArrowheads="1"/>
          </p:cNvSpPr>
          <p:nvPr/>
        </p:nvSpPr>
        <p:spPr bwMode="auto">
          <a:xfrm>
            <a:off x="155575" y="-144463"/>
            <a:ext cx="1648138" cy="1648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10" descr="blob:https://web.whatsapp.com/ca406f11-fe6a-427d-863e-d446a3bf8a8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12" descr="blob:https://web.whatsapp.com/ca406f11-fe6a-427d-863e-d446a3bf8a8b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8" name="Picture 10" descr="https://a.d-cd.net/f8dace2s-96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096" r="-23923"/>
          <a:stretch/>
        </p:blipFill>
        <p:spPr bwMode="auto">
          <a:xfrm>
            <a:off x="10402494" y="-52332"/>
            <a:ext cx="1461951" cy="89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ecocentr39.ru/img/d715bed216925c52b1c807a4a63628c0%20(1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3253" y="5562719"/>
            <a:ext cx="2323475" cy="864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121" t="26503" r="7613" b="9519"/>
          <a:stretch/>
        </p:blipFill>
        <p:spPr>
          <a:xfrm>
            <a:off x="52045" y="120233"/>
            <a:ext cx="2439885" cy="121924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22" t="17220" r="68189" b="56534"/>
          <a:stretch/>
        </p:blipFill>
        <p:spPr>
          <a:xfrm>
            <a:off x="460375" y="1451773"/>
            <a:ext cx="1931779" cy="254639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58" t="51437" r="72129" b="23305"/>
          <a:stretch/>
        </p:blipFill>
        <p:spPr>
          <a:xfrm>
            <a:off x="923187" y="4197288"/>
            <a:ext cx="728870" cy="1205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86366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0" descr="https://a.d-cd.net/f8dace2s-96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039"/>
          <a:stretch/>
        </p:blipFill>
        <p:spPr bwMode="auto">
          <a:xfrm>
            <a:off x="3740594" y="112900"/>
            <a:ext cx="1461951" cy="89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178264" y="423085"/>
            <a:ext cx="3530980" cy="584775"/>
          </a:xfrm>
          <a:prstGeom prst="rect">
            <a:avLst/>
          </a:prstGeom>
          <a:gradFill flip="none" rotWithShape="1">
            <a:gsLst>
              <a:gs pos="17500">
                <a:srgbClr val="FFFFFF"/>
              </a:gs>
              <a:gs pos="0">
                <a:schemeClr val="accent1">
                  <a:lumMod val="0"/>
                  <a:lumOff val="100000"/>
                </a:schemeClr>
              </a:gs>
              <a:gs pos="84000">
                <a:schemeClr val="accent1">
                  <a:lumMod val="0"/>
                  <a:lumOff val="100000"/>
                </a:schemeClr>
              </a:gs>
              <a:gs pos="100000">
                <a:srgbClr val="FF0000"/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«Дедушкина медаль»</a:t>
            </a:r>
          </a:p>
        </p:txBody>
      </p:sp>
      <p:pic>
        <p:nvPicPr>
          <p:cNvPr id="18" name="Picture 10" descr="https://a.d-cd.net/f8dace2s-96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039"/>
          <a:stretch/>
        </p:blipFill>
        <p:spPr bwMode="auto">
          <a:xfrm>
            <a:off x="8709244" y="109292"/>
            <a:ext cx="1461951" cy="89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5735"/>
          <a:stretch/>
        </p:blipFill>
        <p:spPr>
          <a:xfrm>
            <a:off x="246365" y="1504932"/>
            <a:ext cx="11489593" cy="5342418"/>
          </a:xfrm>
          <a:prstGeom prst="rect">
            <a:avLst/>
          </a:prstGeom>
        </p:spPr>
      </p:pic>
      <p:pic>
        <p:nvPicPr>
          <p:cNvPr id="1036" name="Picture 12" descr="https://avatars.mds.yandex.net/get-pdb/1790044/8008449d-81be-421b-9ba0-1fde03d509be/s1200?webp=fals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52153" y="5186218"/>
            <a:ext cx="2100034" cy="1318355"/>
          </a:xfrm>
          <a:prstGeom prst="rect">
            <a:avLst/>
          </a:prstGeom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21" name="Picture 10" descr="https://a.d-cd.net/f8dace2s-96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039"/>
          <a:stretch/>
        </p:blipFill>
        <p:spPr bwMode="auto">
          <a:xfrm>
            <a:off x="2278643" y="-85018"/>
            <a:ext cx="1461951" cy="89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0" descr="https://a.d-cd.net/f8dace2s-96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039"/>
          <a:stretch/>
        </p:blipFill>
        <p:spPr bwMode="auto">
          <a:xfrm>
            <a:off x="10171195" y="-85018"/>
            <a:ext cx="1461951" cy="89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916" t="2048" r="3262" b="65115"/>
          <a:stretch/>
        </p:blipFill>
        <p:spPr>
          <a:xfrm>
            <a:off x="161755" y="1223303"/>
            <a:ext cx="1995450" cy="22027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423" r="51127" b="75159"/>
          <a:stretch/>
        </p:blipFill>
        <p:spPr>
          <a:xfrm>
            <a:off x="246365" y="3408166"/>
            <a:ext cx="1743887" cy="93446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442" t="3014" r="32332" b="76704"/>
          <a:stretch/>
        </p:blipFill>
        <p:spPr>
          <a:xfrm>
            <a:off x="645137" y="4342629"/>
            <a:ext cx="1148059" cy="1004552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344052" y="1007860"/>
            <a:ext cx="847420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Кумиев</a:t>
            </a:r>
            <a:r>
              <a:rPr lang="ru-RU" sz="22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Момын</a:t>
            </a:r>
            <a:r>
              <a:rPr lang="ru-RU" sz="22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(1912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1998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гг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121" t="26503" r="7613" b="9519"/>
          <a:stretch/>
        </p:blipFill>
        <p:spPr>
          <a:xfrm>
            <a:off x="157040" y="44687"/>
            <a:ext cx="2000165" cy="10790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25053" y="5273921"/>
            <a:ext cx="5104474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Прадед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Таукел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Алимжана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ученика 1 «Б» класса</a:t>
            </a:r>
          </a:p>
          <a:p>
            <a:pPr algn="ctr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ГУ «СОШ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адед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им.К.Макпалеева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г.Павлодара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1587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36885" y="1045904"/>
            <a:ext cx="9551745" cy="4324261"/>
          </a:xfrm>
          <a:prstGeom prst="rect">
            <a:avLst/>
          </a:prstGeom>
          <a:solidFill>
            <a:srgbClr val="FFFFFF">
              <a:alpha val="87000"/>
            </a:srgb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5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500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Мазыкин</a:t>
            </a:r>
            <a:r>
              <a:rPr lang="ru-RU" sz="25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Юрий Андреевич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( 1926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2004 гг.)</a:t>
            </a:r>
            <a:endParaRPr 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Когда началась Великая Отечественная война, ему было 15 лет.  Младший сержант </a:t>
            </a:r>
            <a:r>
              <a:rPr lang="ru-RU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Мазыкин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Ю.А. находился в рядах красной армии с 1943 года.</a:t>
            </a:r>
            <a:endParaRPr 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Участвовал</a:t>
            </a:r>
            <a: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боях за освобождение Днепропетровска, Киева, Белоруссии. Приказом Верховного Маршала Советского Союза Сталина от «2» мая 1945 года ОБЪЯВЛЕНА БЛАГОДАРНОСТЬ за ликвидацию группы немецких войск, окруженной юго- восточнее Берлина.</a:t>
            </a:r>
          </a:p>
          <a:p>
            <a:r>
              <a:rPr lang="ru-RU" sz="25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Награжден </a:t>
            </a:r>
            <a:r>
              <a:rPr lang="ru-RU" sz="2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медалью </a:t>
            </a:r>
            <a:r>
              <a:rPr lang="ru-RU" sz="25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«За  Победу над Германией», юбилейные медали.</a:t>
            </a:r>
            <a:r>
              <a:rPr lang="ru-RU" sz="2500" b="1" dirty="0" smtClean="0"/>
              <a:t> </a:t>
            </a:r>
            <a:endParaRPr lang="ru-RU" sz="2500" b="1" dirty="0"/>
          </a:p>
        </p:txBody>
      </p:sp>
      <p:pic>
        <p:nvPicPr>
          <p:cNvPr id="1034" name="Picture 10" descr="https://a.d-cd.net/f8dace2s-96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913"/>
          <a:stretch/>
        </p:blipFill>
        <p:spPr bwMode="auto">
          <a:xfrm>
            <a:off x="3717561" y="-23324"/>
            <a:ext cx="1515567" cy="89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https://a.d-cd.net/f8dace2s-96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039"/>
          <a:stretch/>
        </p:blipFill>
        <p:spPr bwMode="auto">
          <a:xfrm>
            <a:off x="5207870" y="103334"/>
            <a:ext cx="1461951" cy="89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https://a.d-cd.net/f8dace2s-96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039"/>
          <a:stretch/>
        </p:blipFill>
        <p:spPr bwMode="auto">
          <a:xfrm>
            <a:off x="6381783" y="103334"/>
            <a:ext cx="1461951" cy="89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https://a.d-cd.net/f8dace2s-96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039"/>
          <a:stretch/>
        </p:blipFill>
        <p:spPr bwMode="auto">
          <a:xfrm>
            <a:off x="7555696" y="103334"/>
            <a:ext cx="1461951" cy="89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https://a.d-cd.net/f8dace2s-96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039"/>
          <a:stretch/>
        </p:blipFill>
        <p:spPr bwMode="auto">
          <a:xfrm>
            <a:off x="8514269" y="103333"/>
            <a:ext cx="1461951" cy="89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916634" y="157493"/>
            <a:ext cx="3530980" cy="584775"/>
          </a:xfrm>
          <a:prstGeom prst="rect">
            <a:avLst/>
          </a:prstGeom>
          <a:gradFill flip="none" rotWithShape="1">
            <a:gsLst>
              <a:gs pos="17500">
                <a:srgbClr val="FFFFFF"/>
              </a:gs>
              <a:gs pos="0">
                <a:schemeClr val="accent1">
                  <a:lumMod val="0"/>
                  <a:lumOff val="100000"/>
                </a:schemeClr>
              </a:gs>
              <a:gs pos="84000">
                <a:schemeClr val="accent1">
                  <a:lumMod val="0"/>
                  <a:lumOff val="100000"/>
                </a:schemeClr>
              </a:gs>
              <a:gs pos="100000">
                <a:srgbClr val="FF0000"/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«Дедушкина медаль»</a:t>
            </a:r>
          </a:p>
        </p:txBody>
      </p:sp>
      <p:pic>
        <p:nvPicPr>
          <p:cNvPr id="18" name="Picture 10" descr="https://a.d-cd.net/f8dace2s-96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039"/>
          <a:stretch/>
        </p:blipFill>
        <p:spPr bwMode="auto">
          <a:xfrm>
            <a:off x="9976220" y="15263"/>
            <a:ext cx="1461951" cy="89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blob:https://web.whatsapp.com/9105798a-6241-477b-978d-6ab737c862d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121" t="26503" r="7613" b="9519"/>
          <a:stretch/>
        </p:blipFill>
        <p:spPr>
          <a:xfrm>
            <a:off x="128144" y="232432"/>
            <a:ext cx="2125135" cy="116844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152" t="20765" r="64540" b="52350"/>
          <a:stretch/>
        </p:blipFill>
        <p:spPr>
          <a:xfrm>
            <a:off x="155575" y="1820613"/>
            <a:ext cx="2056078" cy="21615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0283" b="-1"/>
          <a:stretch/>
        </p:blipFill>
        <p:spPr>
          <a:xfrm>
            <a:off x="-6320" y="5370490"/>
            <a:ext cx="11489593" cy="16391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49081" y="5370165"/>
            <a:ext cx="6001967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Прадед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Шарабариной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Милены,  ученицы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«Е» класса</a:t>
            </a:r>
          </a:p>
          <a:p>
            <a:pPr algn="ctr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ГУ «СОШ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им.К.Макпалеева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г.Павлодара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pic>
        <p:nvPicPr>
          <p:cNvPr id="1036" name="Picture 12" descr="https://avatars.mds.yandex.net/get-pdb/1790044/8008449d-81be-421b-9ba0-1fde03d509be/s1200?webp=fals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71949" y="5296496"/>
            <a:ext cx="2590422" cy="1440000"/>
          </a:xfrm>
          <a:prstGeom prst="rect">
            <a:avLst/>
          </a:prstGeom>
          <a:ln>
            <a:solidFill>
              <a:schemeClr val="bg1"/>
            </a:solidFill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xmlns="" val="87811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929370" y="6023421"/>
            <a:ext cx="5584899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Прадед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Тайманова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Алдияра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ученика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«Д» класса</a:t>
            </a:r>
          </a:p>
          <a:p>
            <a:pPr algn="ctr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ГУ «СОШ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им.К.Макпалеева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г.Павлодара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pic>
        <p:nvPicPr>
          <p:cNvPr id="1034" name="Picture 10" descr="https://a.d-cd.net/f8dace2s-96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5857" r="-1"/>
          <a:stretch/>
        </p:blipFill>
        <p:spPr bwMode="auto">
          <a:xfrm>
            <a:off x="3867461" y="-23324"/>
            <a:ext cx="1365667" cy="89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https://a.d-cd.net/f8dace2s-96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039"/>
          <a:stretch/>
        </p:blipFill>
        <p:spPr bwMode="auto">
          <a:xfrm>
            <a:off x="5207870" y="103334"/>
            <a:ext cx="1461951" cy="89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https://a.d-cd.net/f8dace2s-96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039"/>
          <a:stretch/>
        </p:blipFill>
        <p:spPr bwMode="auto">
          <a:xfrm>
            <a:off x="6381783" y="103334"/>
            <a:ext cx="1461951" cy="89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https://a.d-cd.net/f8dace2s-96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039"/>
          <a:stretch/>
        </p:blipFill>
        <p:spPr bwMode="auto">
          <a:xfrm>
            <a:off x="7555696" y="103334"/>
            <a:ext cx="1461951" cy="89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https://a.d-cd.net/f8dace2s-96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039"/>
          <a:stretch/>
        </p:blipFill>
        <p:spPr bwMode="auto">
          <a:xfrm>
            <a:off x="8514269" y="103333"/>
            <a:ext cx="1461951" cy="89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916634" y="157493"/>
            <a:ext cx="3530980" cy="584775"/>
          </a:xfrm>
          <a:prstGeom prst="rect">
            <a:avLst/>
          </a:prstGeom>
          <a:gradFill flip="none" rotWithShape="1">
            <a:gsLst>
              <a:gs pos="17500">
                <a:srgbClr val="FFFFFF"/>
              </a:gs>
              <a:gs pos="0">
                <a:schemeClr val="accent1">
                  <a:lumMod val="0"/>
                  <a:lumOff val="100000"/>
                </a:schemeClr>
              </a:gs>
              <a:gs pos="84000">
                <a:schemeClr val="accent1">
                  <a:lumMod val="0"/>
                  <a:lumOff val="100000"/>
                </a:schemeClr>
              </a:gs>
              <a:gs pos="100000">
                <a:srgbClr val="FF0000"/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«Дедушкина медаль»</a:t>
            </a:r>
          </a:p>
        </p:txBody>
      </p:sp>
      <p:pic>
        <p:nvPicPr>
          <p:cNvPr id="18" name="Picture 10" descr="https://a.d-cd.net/f8dace2s-96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040" r="7158"/>
          <a:stretch/>
        </p:blipFill>
        <p:spPr bwMode="auto">
          <a:xfrm>
            <a:off x="9976220" y="15263"/>
            <a:ext cx="1281393" cy="89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ecocentr39.ru/img/d715bed216925c52b1c807a4a63628c0%20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884" y="5849402"/>
            <a:ext cx="2514149" cy="934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blob:https://web.whatsapp.com/9105798a-6241-477b-978d-6ab737c862d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121" t="26503" r="7613" b="9519"/>
          <a:stretch/>
        </p:blipFill>
        <p:spPr>
          <a:xfrm>
            <a:off x="52885" y="191935"/>
            <a:ext cx="2377884" cy="117322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969" r="63229" b="21780"/>
          <a:stretch/>
        </p:blipFill>
        <p:spPr>
          <a:xfrm>
            <a:off x="340148" y="1639736"/>
            <a:ext cx="1939620" cy="25061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58" t="51437" r="72129" b="23305"/>
          <a:stretch/>
        </p:blipFill>
        <p:spPr>
          <a:xfrm>
            <a:off x="945523" y="4311746"/>
            <a:ext cx="728870" cy="1205991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2567033" y="1096616"/>
            <a:ext cx="9453895" cy="4832092"/>
          </a:xfrm>
          <a:prstGeom prst="rect">
            <a:avLst/>
          </a:prstGeom>
          <a:gradFill>
            <a:gsLst>
              <a:gs pos="0">
                <a:schemeClr val="accent4">
                  <a:lumMod val="20000"/>
                  <a:lumOff val="80000"/>
                  <a:alpha val="6000"/>
                </a:schemeClr>
              </a:gs>
              <a:gs pos="100000">
                <a:schemeClr val="accent4">
                  <a:lumMod val="105000"/>
                  <a:satMod val="103000"/>
                  <a:tint val="73000"/>
                </a:schemeClr>
              </a:gs>
              <a:gs pos="100000">
                <a:schemeClr val="accent4">
                  <a:lumMod val="105000"/>
                  <a:satMod val="109000"/>
                  <a:tint val="81000"/>
                </a:schemeClr>
              </a:gs>
            </a:gsLst>
          </a:gradFill>
          <a:ln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8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Иргебаев</a:t>
            </a:r>
            <a:r>
              <a:rPr lang="ru-RU" sz="2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Бакир</a:t>
            </a:r>
            <a:r>
              <a:rPr lang="ru-RU" sz="2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(15 января 1922 – 26 мая 1978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г.г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Отважно сражался на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Ленинградском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фронте в 1941-1944 годах, в составе отдельного артиллерийского полка, входящего в 42-ую армию.</a:t>
            </a: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Участвовал: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сражениях на Ленинградском, 3-м Прибалтийском, 1-м Украинском и 4-м Украинском фронтах.</a:t>
            </a:r>
          </a:p>
          <a:p>
            <a:pPr algn="just"/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Награжден медалями «За оборону Ленинграда»,  «За отвагу», «За Победу» 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степени, «За Победу» 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степени, орденом Отечественной войны 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степени, орденом Славы 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степени.</a:t>
            </a:r>
            <a:endParaRPr lang="ru-RU" sz="2800" b="1" dirty="0"/>
          </a:p>
        </p:txBody>
      </p:sp>
      <p:pic>
        <p:nvPicPr>
          <p:cNvPr id="1036" name="Picture 12" descr="https://avatars.mds.yandex.net/get-pdb/1790044/8008449d-81be-421b-9ba0-1fde03d509be/s1200?webp=fals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29317" y="5303492"/>
            <a:ext cx="2293805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9528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31474" y="894036"/>
            <a:ext cx="10004649" cy="4708981"/>
          </a:xfrm>
          <a:prstGeom prst="rect">
            <a:avLst/>
          </a:prstGeom>
          <a:gradFill>
            <a:gsLst>
              <a:gs pos="0">
                <a:schemeClr val="accent4">
                  <a:lumMod val="20000"/>
                  <a:lumOff val="80000"/>
                  <a:alpha val="6000"/>
                </a:schemeClr>
              </a:gs>
              <a:gs pos="100000">
                <a:schemeClr val="accent4">
                  <a:lumMod val="105000"/>
                  <a:satMod val="103000"/>
                  <a:tint val="73000"/>
                </a:schemeClr>
              </a:gs>
              <a:gs pos="100000">
                <a:schemeClr val="accent4">
                  <a:lumMod val="105000"/>
                  <a:satMod val="109000"/>
                  <a:tint val="81000"/>
                </a:schemeClr>
              </a:gs>
            </a:gsLst>
          </a:gradFill>
          <a:ln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САРТАЕВ  МЫРЗАКАН  РАХИМЖАНОВИЧ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(1916 - 1980 гг.).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Место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рождения: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Павлодарская область,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Лебяжинский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район, совхоз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Бескарагай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 село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Тосагаш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После окончания семилетки Мырзакан Рахимжанович поступил в Павлодарское педагогическое училище. После окончания  училища в 1939 году его забрали в ряды Советской Армии. Когда он служил началась Великая Отечественная  война. Он служил в  артиллерийском  полку в звании старшего сержанта. После окончания  курса артиллеристов  его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направили на первый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Белорусский  фронт. </a:t>
            </a:r>
          </a:p>
          <a:p>
            <a:pPr algn="just"/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Победу встретил в Австрии. Во время войны был награжден орденами и медалями за боевые заслуги. С войны вернулся в 1946 году. После демобилизации он работал  учителем начальных классов в родной деревне.</a:t>
            </a:r>
          </a:p>
          <a:p>
            <a:pPr algn="just"/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За мужество и отвагу удостоен награды орден «Красная звезда» </a:t>
            </a:r>
          </a:p>
          <a:p>
            <a:pPr algn="just"/>
            <a:endPara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Награжден медалью за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боевые заслуги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медалью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«За Отвагу» , Орден «Славы», медалью «За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Победу над фашистской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Германией»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smtClean="0"/>
              <a:t> </a:t>
            </a:r>
            <a:endParaRPr lang="ru-RU" sz="2200" dirty="0"/>
          </a:p>
        </p:txBody>
      </p:sp>
      <p:sp>
        <p:nvSpPr>
          <p:cNvPr id="7" name="TextBox 6"/>
          <p:cNvSpPr txBox="1"/>
          <p:nvPr/>
        </p:nvSpPr>
        <p:spPr>
          <a:xfrm>
            <a:off x="2443397" y="5810874"/>
            <a:ext cx="5616322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Прадед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Каиргелды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Нурали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ученика 1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«А» класса,</a:t>
            </a:r>
          </a:p>
          <a:p>
            <a:pPr algn="ctr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ГУ «СОШ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им.К.Макпалеева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г.Павлодара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4" name="Picture 10" descr="https://a.d-cd.net/f8dace2s-96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768" r="16225"/>
          <a:stretch/>
        </p:blipFill>
        <p:spPr bwMode="auto">
          <a:xfrm>
            <a:off x="3177915" y="-86981"/>
            <a:ext cx="1034321" cy="89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https://a.d-cd.net/f8dace2s-96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039"/>
          <a:stretch/>
        </p:blipFill>
        <p:spPr bwMode="auto">
          <a:xfrm>
            <a:off x="4210490" y="20940"/>
            <a:ext cx="1461951" cy="89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https://a.d-cd.net/f8dace2s-96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039"/>
          <a:stretch/>
        </p:blipFill>
        <p:spPr bwMode="auto">
          <a:xfrm>
            <a:off x="5592557" y="20940"/>
            <a:ext cx="1461951" cy="89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https://a.d-cd.net/f8dace2s-96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039"/>
          <a:stretch/>
        </p:blipFill>
        <p:spPr bwMode="auto">
          <a:xfrm>
            <a:off x="7052762" y="20053"/>
            <a:ext cx="1461951" cy="89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https://a.d-cd.net/f8dace2s-96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039"/>
          <a:stretch/>
        </p:blipFill>
        <p:spPr bwMode="auto">
          <a:xfrm>
            <a:off x="8512967" y="20052"/>
            <a:ext cx="1461951" cy="89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85342" y="191508"/>
            <a:ext cx="3679591" cy="584775"/>
          </a:xfrm>
          <a:prstGeom prst="rect">
            <a:avLst/>
          </a:prstGeom>
          <a:gradFill flip="none" rotWithShape="1">
            <a:gsLst>
              <a:gs pos="17500">
                <a:srgbClr val="FFFFFF"/>
              </a:gs>
              <a:gs pos="0">
                <a:schemeClr val="accent1">
                  <a:lumMod val="0"/>
                  <a:lumOff val="100000"/>
                </a:schemeClr>
              </a:gs>
              <a:gs pos="84000">
                <a:schemeClr val="accent1">
                  <a:lumMod val="0"/>
                  <a:lumOff val="100000"/>
                </a:schemeClr>
              </a:gs>
              <a:gs pos="100000">
                <a:srgbClr val="FF0000"/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 </a:t>
            </a:r>
            <a:r>
              <a:rPr lang="ru-RU" sz="2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«Дедушкина медаль»</a:t>
            </a:r>
          </a:p>
        </p:txBody>
      </p:sp>
      <p:pic>
        <p:nvPicPr>
          <p:cNvPr id="1036" name="Picture 12" descr="https://avatars.mds.yandex.net/get-pdb/1790044/8008449d-81be-421b-9ba0-1fde03d509be/s1200?webp=fals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064586">
            <a:off x="9255592" y="5221893"/>
            <a:ext cx="2293805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0" descr="https://a.d-cd.net/f8dace2s-96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039"/>
          <a:stretch/>
        </p:blipFill>
        <p:spPr bwMode="auto">
          <a:xfrm>
            <a:off x="9760352" y="22750"/>
            <a:ext cx="1461951" cy="89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8" descr="blob:https://web.whatsapp.com/1d07fc24-c12a-44f0-9b1b-4f690df1a287"/>
          <p:cNvSpPr>
            <a:spLocks noChangeAspect="1" noChangeArrowheads="1"/>
          </p:cNvSpPr>
          <p:nvPr/>
        </p:nvSpPr>
        <p:spPr bwMode="auto">
          <a:xfrm>
            <a:off x="155575" y="-144463"/>
            <a:ext cx="1648138" cy="1648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10" descr="blob:https://web.whatsapp.com/ca406f11-fe6a-427d-863e-d446a3bf8a8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12" descr="blob:https://web.whatsapp.com/ca406f11-fe6a-427d-863e-d446a3bf8a8b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8" name="Picture 10" descr="https://a.d-cd.net/f8dace2s-96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039" r="20493"/>
          <a:stretch/>
        </p:blipFill>
        <p:spPr bwMode="auto">
          <a:xfrm>
            <a:off x="10402495" y="-95430"/>
            <a:ext cx="945060" cy="89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ecocentr39.ru/img/d715bed216925c52b1c807a4a63628c0%20(1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793" y="5810874"/>
            <a:ext cx="2323475" cy="864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4488" y="1351280"/>
            <a:ext cx="1649225" cy="231423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5575" y="4031776"/>
            <a:ext cx="1648137" cy="174673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121" t="26503" r="7613" b="9519"/>
          <a:stretch/>
        </p:blipFill>
        <p:spPr>
          <a:xfrm>
            <a:off x="26901" y="181180"/>
            <a:ext cx="1690810" cy="929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9174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84396" y="1098443"/>
            <a:ext cx="9461438" cy="4832092"/>
          </a:xfrm>
          <a:prstGeom prst="rect">
            <a:avLst/>
          </a:prstGeom>
          <a:gradFill>
            <a:gsLst>
              <a:gs pos="0">
                <a:schemeClr val="accent4">
                  <a:lumMod val="20000"/>
                  <a:lumOff val="80000"/>
                </a:schemeClr>
              </a:gs>
              <a:gs pos="98000">
                <a:schemeClr val="accent4">
                  <a:lumMod val="105000"/>
                  <a:satMod val="103000"/>
                  <a:tint val="73000"/>
                  <a:alpha val="0"/>
                </a:schemeClr>
              </a:gs>
              <a:gs pos="100000">
                <a:schemeClr val="accent4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Каржасбаев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Зейнелкабиден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(1904-1984). </a:t>
            </a:r>
          </a:p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Уроженец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Семипалатинской области,  проживал  в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с.Новоалексеевка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Краснокутского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Павлодарской области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войне с  13 марта 1942 года.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Он был минометчиком, имел звание сержанта. Воевал в составе 372-го стрелкового полка 218-й стрелковой дивизии 1-го Украинского фронта. Принимал участие в боевых действиях в северной и центральной частях России;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Украине,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участвовал в освобождении Киева; Польше, Чехословакии. </a:t>
            </a: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боях вел интенсивный губительный огонь по противнику, уничтожая огневые точки, военные грузы противника. В одном из боев огнем своего миномета уничтожил до 30 фашистов, 2 пулеметные точки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этим самым помогая пехоте выполнить боевую задачу</a:t>
            </a: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Закончил боевой путь под Берлином в г.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Хайдезе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мае 1945 года.</a:t>
            </a:r>
          </a:p>
          <a:p>
            <a:pPr algn="just"/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ru-RU" sz="20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Имеет 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награды: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Орден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«Отечественной войны»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степени, Три Ордена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«Красной звезды» ,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медаль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победу над Германией в Великой Отечественной Войне 1941-1945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kk-K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Ветеран труда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900" dirty="0"/>
          </a:p>
        </p:txBody>
      </p:sp>
      <p:sp>
        <p:nvSpPr>
          <p:cNvPr id="7" name="TextBox 6"/>
          <p:cNvSpPr txBox="1"/>
          <p:nvPr/>
        </p:nvSpPr>
        <p:spPr>
          <a:xfrm>
            <a:off x="2845156" y="6053999"/>
            <a:ext cx="6120479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Прадед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Коржасбаевой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Дарины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ученицы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«И»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класса </a:t>
            </a:r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«СОШ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им.К.Макпалеева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г.Павлодара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pic>
        <p:nvPicPr>
          <p:cNvPr id="1034" name="Picture 10" descr="https://a.d-cd.net/f8dace2s-96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230"/>
          <a:stretch/>
        </p:blipFill>
        <p:spPr bwMode="auto">
          <a:xfrm>
            <a:off x="3612629" y="0"/>
            <a:ext cx="1482351" cy="89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https://a.d-cd.net/f8dace2s-96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039"/>
          <a:stretch/>
        </p:blipFill>
        <p:spPr bwMode="auto">
          <a:xfrm>
            <a:off x="5091679" y="91751"/>
            <a:ext cx="1461951" cy="89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https://a.d-cd.net/f8dace2s-96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039"/>
          <a:stretch/>
        </p:blipFill>
        <p:spPr bwMode="auto">
          <a:xfrm>
            <a:off x="6464903" y="91750"/>
            <a:ext cx="1461951" cy="89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https://a.d-cd.net/f8dace2s-96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039"/>
          <a:stretch/>
        </p:blipFill>
        <p:spPr bwMode="auto">
          <a:xfrm>
            <a:off x="7923552" y="99937"/>
            <a:ext cx="1461951" cy="89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https://a.d-cd.net/f8dace2s-96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039"/>
          <a:stretch/>
        </p:blipFill>
        <p:spPr bwMode="auto">
          <a:xfrm>
            <a:off x="9228798" y="112211"/>
            <a:ext cx="1461951" cy="89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848489" y="195051"/>
            <a:ext cx="3530980" cy="584775"/>
          </a:xfrm>
          <a:prstGeom prst="rect">
            <a:avLst/>
          </a:prstGeom>
          <a:gradFill flip="none" rotWithShape="1">
            <a:gsLst>
              <a:gs pos="17500">
                <a:srgbClr val="FFFFFF"/>
              </a:gs>
              <a:gs pos="0">
                <a:schemeClr val="accent1">
                  <a:lumMod val="0"/>
                  <a:lumOff val="100000"/>
                </a:schemeClr>
              </a:gs>
              <a:gs pos="84000">
                <a:schemeClr val="accent1">
                  <a:lumMod val="0"/>
                  <a:lumOff val="100000"/>
                </a:schemeClr>
              </a:gs>
              <a:gs pos="100000">
                <a:srgbClr val="FF0000"/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«Дедушкина медаль»</a:t>
            </a:r>
          </a:p>
        </p:txBody>
      </p:sp>
      <p:pic>
        <p:nvPicPr>
          <p:cNvPr id="1036" name="Picture 12" descr="https://avatars.mds.yandex.net/get-pdb/1790044/8008449d-81be-421b-9ba0-1fde03d509be/s1200?webp=fals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40129" y="5318658"/>
            <a:ext cx="2293805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0" descr="https://a.d-cd.net/f8dace2s-96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039"/>
          <a:stretch/>
        </p:blipFill>
        <p:spPr bwMode="auto">
          <a:xfrm>
            <a:off x="10271983" y="24550"/>
            <a:ext cx="1461951" cy="89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ecocentr39.ru/img/d715bed216925c52b1c807a4a63628c0%20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502" y="5768094"/>
            <a:ext cx="2831654" cy="1053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739" y="1286144"/>
            <a:ext cx="2084407" cy="28347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Picture 6" descr="Медаль «За победу над Германией в Великой Отечественной войне 1941 ...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739" y="4228389"/>
            <a:ext cx="820647" cy="1476689"/>
          </a:xfrm>
          <a:prstGeom prst="rect">
            <a:avLst/>
          </a:prstGeom>
          <a:noFill/>
        </p:spPr>
      </p:pic>
      <p:pic>
        <p:nvPicPr>
          <p:cNvPr id="21" name="Picture 4" descr="Орден Красной Звезды — Википедия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88519" y="4196022"/>
            <a:ext cx="760084" cy="744136"/>
          </a:xfrm>
          <a:prstGeom prst="rect">
            <a:avLst/>
          </a:prstGeom>
          <a:noFill/>
        </p:spPr>
      </p:pic>
      <p:pic>
        <p:nvPicPr>
          <p:cNvPr id="22" name="Picture 8" descr="Учрежден орден Отечественной войны I и II степени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95755" y="5048659"/>
            <a:ext cx="752848" cy="769097"/>
          </a:xfrm>
          <a:prstGeom prst="rect">
            <a:avLst/>
          </a:prstGeom>
          <a:noFill/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121" t="26503" r="7613" b="9519"/>
          <a:stretch/>
        </p:blipFill>
        <p:spPr>
          <a:xfrm>
            <a:off x="113348" y="45419"/>
            <a:ext cx="2135255" cy="1053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9994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255125" cy="6858000"/>
          </a:xfrm>
          <a:prstGeom prst="rect">
            <a:avLst/>
          </a:prstGeom>
        </p:spPr>
      </p:pic>
      <p:pic>
        <p:nvPicPr>
          <p:cNvPr id="3" name="Picture 4" descr="http://www.ecocentr39.ru/img/d715bed216925c52b1c807a4a63628c0%20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33245" y="5628068"/>
            <a:ext cx="3307381" cy="1229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0" descr="https://a.d-cd.net/f8dace2s-96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5267"/>
          <a:stretch/>
        </p:blipFill>
        <p:spPr bwMode="auto">
          <a:xfrm>
            <a:off x="5531370" y="0"/>
            <a:ext cx="1088670" cy="708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620040" y="61914"/>
            <a:ext cx="3530980" cy="584775"/>
          </a:xfrm>
          <a:prstGeom prst="rect">
            <a:avLst/>
          </a:prstGeom>
          <a:gradFill flip="none" rotWithShape="1">
            <a:gsLst>
              <a:gs pos="17500">
                <a:srgbClr val="FFFFFF"/>
              </a:gs>
              <a:gs pos="0">
                <a:schemeClr val="accent1">
                  <a:lumMod val="0"/>
                  <a:lumOff val="100000"/>
                </a:schemeClr>
              </a:gs>
              <a:gs pos="84000">
                <a:schemeClr val="accent1">
                  <a:lumMod val="0"/>
                  <a:lumOff val="100000"/>
                </a:schemeClr>
              </a:gs>
              <a:gs pos="100000">
                <a:srgbClr val="FF0000"/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«Дедушкина медаль»</a:t>
            </a:r>
          </a:p>
        </p:txBody>
      </p:sp>
      <p:pic>
        <p:nvPicPr>
          <p:cNvPr id="7" name="Picture 10" descr="https://a.d-cd.net/f8dace2s-96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039"/>
          <a:stretch/>
        </p:blipFill>
        <p:spPr bwMode="auto">
          <a:xfrm>
            <a:off x="10151020" y="-189966"/>
            <a:ext cx="1461951" cy="89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https://a.d-cd.net/f8dace2s-96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039"/>
          <a:stretch/>
        </p:blipFill>
        <p:spPr bwMode="auto">
          <a:xfrm>
            <a:off x="10508714" y="-189966"/>
            <a:ext cx="1461951" cy="89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121" t="26503" r="7613" b="9519"/>
          <a:stretch/>
        </p:blipFill>
        <p:spPr>
          <a:xfrm>
            <a:off x="206062" y="156369"/>
            <a:ext cx="2238527" cy="110446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531370" y="5934670"/>
            <a:ext cx="6536134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Прадед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Двойнос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Даниила, ученика 4 «Г» класса, </a:t>
            </a:r>
          </a:p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Каменского Никиты 2 «Г» класса </a:t>
            </a:r>
          </a:p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ГУ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«СОШ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им.К.Макпалеева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г.Павлодара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pic>
        <p:nvPicPr>
          <p:cNvPr id="11" name="Picture 12" descr="https://avatars.mds.yandex.net/get-pdb/1790044/8008449d-81be-421b-9ba0-1fde03d509be/s1200?webp=fals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727286">
            <a:off x="10314556" y="5422945"/>
            <a:ext cx="1850265" cy="1161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6017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84389" y="1098443"/>
            <a:ext cx="9707611" cy="4524315"/>
          </a:xfrm>
          <a:prstGeom prst="rect">
            <a:avLst/>
          </a:prstGeom>
          <a:solidFill>
            <a:srgbClr val="FFFFFF">
              <a:alpha val="87000"/>
            </a:srgb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400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Косубаев</a:t>
            </a:r>
            <a:r>
              <a:rPr lang="ru-RU" sz="2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Суентай</a:t>
            </a:r>
            <a:r>
              <a:rPr lang="ru-RU" sz="2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Курманович</a:t>
            </a:r>
            <a:r>
              <a:rPr lang="ru-RU" sz="2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октября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1923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февраля 1986 гг.)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Место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рождения: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Павлодарский район, Павлодарская область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с.Подстепное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Призван в РККА  в мае 1942 г..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Воевал в качестве радиотелефониста в составе 104 отдельного гвардейского минометного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девизиона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6-го гвардейского танкового корпуса 1-го украинского фронта.</a:t>
            </a:r>
          </a:p>
          <a:p>
            <a:pPr algn="just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Звание: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гвардии младший сержант.</a:t>
            </a:r>
          </a:p>
          <a:p>
            <a:pPr algn="just"/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Трудовой путь: 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проживал в Павлодарском районе, Павлодарской области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с.Подстепное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, преподавал в местной школе Историю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Каз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АССР. </a:t>
            </a:r>
          </a:p>
          <a:p>
            <a:pPr algn="just"/>
            <a:endParaRPr lang="ru-RU" sz="2200" b="1" i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2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Награжден</a:t>
            </a:r>
            <a: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орденом «Отечественной войны» </a:t>
            </a:r>
            <a:r>
              <a:rPr lang="en-US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степени, орденом «Красной Звезды», Юбилейные медали «30 лет Победы в ВОВ 1941-1945 </a:t>
            </a:r>
            <a:r>
              <a:rPr lang="ru-RU" sz="2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гг</a:t>
            </a:r>
            <a: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«40 лет Победы в ВОВ 1941-1945 </a:t>
            </a:r>
            <a:r>
              <a:rPr lang="ru-RU" sz="2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гг</a:t>
            </a:r>
            <a: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знаком «25 лет Победы в ВОВ 1941-1945 </a:t>
            </a:r>
            <a:r>
              <a:rPr lang="ru-RU" sz="2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гг</a:t>
            </a:r>
            <a: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медалью </a:t>
            </a:r>
            <a: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«За Победу над Германией  в ВОВ 1941-1945 </a:t>
            </a:r>
            <a:r>
              <a:rPr lang="ru-RU" sz="2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гг</a:t>
            </a:r>
            <a: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200" dirty="0"/>
          </a:p>
        </p:txBody>
      </p:sp>
      <p:sp>
        <p:nvSpPr>
          <p:cNvPr id="7" name="TextBox 6"/>
          <p:cNvSpPr txBox="1"/>
          <p:nvPr/>
        </p:nvSpPr>
        <p:spPr>
          <a:xfrm>
            <a:off x="2871372" y="5690248"/>
            <a:ext cx="6442158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Прадед </a:t>
            </a:r>
            <a:r>
              <a:rPr lang="ru-RU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Муралиновой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Томирис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ученицы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«И» класса </a:t>
            </a:r>
          </a:p>
          <a:p>
            <a:pPr algn="ctr"/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ГУ «СОШ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им.К.Макпалеева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г.Павлодара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pic>
        <p:nvPicPr>
          <p:cNvPr id="1034" name="Picture 10" descr="https://a.d-cd.net/f8dace2s-96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712"/>
          <a:stretch/>
        </p:blipFill>
        <p:spPr bwMode="auto">
          <a:xfrm>
            <a:off x="3777521" y="43981"/>
            <a:ext cx="1444966" cy="89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https://a.d-cd.net/f8dace2s-96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039"/>
          <a:stretch/>
        </p:blipFill>
        <p:spPr bwMode="auto">
          <a:xfrm>
            <a:off x="5178863" y="166848"/>
            <a:ext cx="1461951" cy="89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https://a.d-cd.net/f8dace2s-96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039"/>
          <a:stretch/>
        </p:blipFill>
        <p:spPr bwMode="auto">
          <a:xfrm>
            <a:off x="6614597" y="181884"/>
            <a:ext cx="1461951" cy="89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https://a.d-cd.net/f8dace2s-96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039"/>
          <a:stretch/>
        </p:blipFill>
        <p:spPr bwMode="auto">
          <a:xfrm>
            <a:off x="8006707" y="180603"/>
            <a:ext cx="1461951" cy="89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https://a.d-cd.net/f8dace2s-96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039"/>
          <a:stretch/>
        </p:blipFill>
        <p:spPr bwMode="auto">
          <a:xfrm>
            <a:off x="9442441" y="62911"/>
            <a:ext cx="1461951" cy="89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558271" y="291831"/>
            <a:ext cx="3530980" cy="584775"/>
          </a:xfrm>
          <a:prstGeom prst="rect">
            <a:avLst/>
          </a:prstGeom>
          <a:gradFill flip="none" rotWithShape="1">
            <a:gsLst>
              <a:gs pos="17500">
                <a:srgbClr val="FFFFFF"/>
              </a:gs>
              <a:gs pos="0">
                <a:schemeClr val="accent1">
                  <a:lumMod val="0"/>
                  <a:lumOff val="100000"/>
                </a:schemeClr>
              </a:gs>
              <a:gs pos="84000">
                <a:schemeClr val="accent1">
                  <a:lumMod val="0"/>
                  <a:lumOff val="100000"/>
                </a:schemeClr>
              </a:gs>
              <a:gs pos="100000">
                <a:srgbClr val="FF0000"/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«Дедушкина медаль»</a:t>
            </a:r>
          </a:p>
        </p:txBody>
      </p:sp>
      <p:pic>
        <p:nvPicPr>
          <p:cNvPr id="1036" name="Picture 12" descr="https://avatars.mds.yandex.net/get-pdb/1790044/8008449d-81be-421b-9ba0-1fde03d509be/s1200?webp=fals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00513" y="5025625"/>
            <a:ext cx="2293805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ecocentr39.ru/img/d715bed216925c52b1c807a4a63628c0%20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8044" y="5574605"/>
            <a:ext cx="2831654" cy="1053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13" t="3005" r="69781" b="55305"/>
          <a:stretch/>
        </p:blipFill>
        <p:spPr>
          <a:xfrm>
            <a:off x="138044" y="1625607"/>
            <a:ext cx="2297693" cy="34699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121" t="26503" r="7613" b="9519"/>
          <a:stretch/>
        </p:blipFill>
        <p:spPr>
          <a:xfrm>
            <a:off x="45832" y="93575"/>
            <a:ext cx="2295955" cy="1219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08757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25852" y="1876165"/>
            <a:ext cx="8493370" cy="2554545"/>
          </a:xfrm>
          <a:prstGeom prst="rect">
            <a:avLst/>
          </a:prstGeom>
          <a:solidFill>
            <a:srgbClr val="FFFFFF">
              <a:alpha val="87000"/>
            </a:srgb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Сидоркина </a:t>
            </a:r>
            <a:r>
              <a:rPr lang="ru-RU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Мария </a:t>
            </a:r>
            <a:r>
              <a:rPr lang="ru-RU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Ивановна (1925- 2009 </a:t>
            </a:r>
            <a:r>
              <a:rPr lang="ru-RU" sz="32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гг</a:t>
            </a:r>
            <a:r>
              <a:rPr lang="ru-RU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Труженица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тыла, работала на Павлодарском Кожевенном заводе, шила рукавицы, шапки для фронта.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78923" y="5239285"/>
            <a:ext cx="6317140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Прабабушка Маршала Карины, ученицы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«Д» класса</a:t>
            </a:r>
          </a:p>
          <a:p>
            <a:pPr algn="ctr"/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ГУ «СОШ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им.К.Макпалеева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г.Павлодара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pic>
        <p:nvPicPr>
          <p:cNvPr id="1034" name="Picture 10" descr="https://a.d-cd.net/f8dace2s-96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130"/>
          <a:stretch/>
        </p:blipFill>
        <p:spPr bwMode="auto">
          <a:xfrm>
            <a:off x="4046410" y="260359"/>
            <a:ext cx="1459667" cy="1007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https://a.d-cd.net/f8dace2s-96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039"/>
          <a:stretch/>
        </p:blipFill>
        <p:spPr bwMode="auto">
          <a:xfrm>
            <a:off x="5485989" y="440371"/>
            <a:ext cx="1461951" cy="89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https://a.d-cd.net/f8dace2s-96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039"/>
          <a:stretch/>
        </p:blipFill>
        <p:spPr bwMode="auto">
          <a:xfrm>
            <a:off x="6910051" y="440369"/>
            <a:ext cx="1461951" cy="89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https://a.d-cd.net/f8dace2s-96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039"/>
          <a:stretch/>
        </p:blipFill>
        <p:spPr bwMode="auto">
          <a:xfrm>
            <a:off x="8334112" y="440370"/>
            <a:ext cx="1461951" cy="89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https://a.d-cd.net/f8dace2s-96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039"/>
          <a:stretch/>
        </p:blipFill>
        <p:spPr bwMode="auto">
          <a:xfrm>
            <a:off x="9720284" y="314692"/>
            <a:ext cx="1461951" cy="89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875536" y="430045"/>
            <a:ext cx="3530980" cy="584775"/>
          </a:xfrm>
          <a:prstGeom prst="rect">
            <a:avLst/>
          </a:prstGeom>
          <a:gradFill flip="none" rotWithShape="1">
            <a:gsLst>
              <a:gs pos="17500">
                <a:srgbClr val="FFFFFF"/>
              </a:gs>
              <a:gs pos="0">
                <a:schemeClr val="accent1">
                  <a:lumMod val="0"/>
                  <a:lumOff val="100000"/>
                </a:schemeClr>
              </a:gs>
              <a:gs pos="84000">
                <a:schemeClr val="accent1">
                  <a:lumMod val="0"/>
                  <a:lumOff val="100000"/>
                </a:schemeClr>
              </a:gs>
              <a:gs pos="100000">
                <a:srgbClr val="FF0000"/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 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«Бабушкина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медаль»</a:t>
            </a:r>
          </a:p>
        </p:txBody>
      </p:sp>
      <p:pic>
        <p:nvPicPr>
          <p:cNvPr id="1036" name="Picture 12" descr="https://avatars.mds.yandex.net/get-pdb/1790044/8008449d-81be-421b-9ba0-1fde03d509be/s1200?webp=fals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836746">
            <a:off x="9304357" y="4364514"/>
            <a:ext cx="2293805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ecocentr39.ru/img/d715bed216925c52b1c807a4a63628c0%20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8044" y="5748157"/>
            <a:ext cx="2831654" cy="1053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1068" y="1794445"/>
            <a:ext cx="2669062" cy="35587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121" t="26503" r="7613" b="9519"/>
          <a:stretch/>
        </p:blipFill>
        <p:spPr>
          <a:xfrm>
            <a:off x="200076" y="122939"/>
            <a:ext cx="2925776" cy="1443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5115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36957" y="1098443"/>
            <a:ext cx="9655043" cy="4508927"/>
          </a:xfrm>
          <a:prstGeom prst="rect">
            <a:avLst/>
          </a:prstGeom>
          <a:solidFill>
            <a:srgbClr val="FFFFFF">
              <a:alpha val="87000"/>
            </a:srgb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400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Файзрахманова</a:t>
            </a:r>
            <a:r>
              <a:rPr lang="ru-RU" sz="2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Кафия</a:t>
            </a:r>
            <a:r>
              <a:rPr lang="ru-RU" sz="2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Гайфутдиновна</a:t>
            </a:r>
            <a:r>
              <a:rPr lang="ru-RU" sz="2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труженица тыла (1932 -2016 </a:t>
            </a:r>
            <a:r>
              <a:rPr lang="ru-RU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гг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Когда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началась война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Кафие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было 9 лет. Она закончила всего три класса и учебу пришлось оставить, приходилось очень много работать. Мужчин забрали на фронт , все их обязанности легли на плечи женщин и детей, и в жару, и в холод, дети наравне со взрослыми работали в поле.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Кафия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поле собирала свеклу и картофель, для того чтобы урожай отправлять солдатам, а в лютые сибирские морозы чистила рельсы на разъезде станции Клубничная под Новосибирском. По железной дороге постоянно шли эшелоны. 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Кафия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Гайфутдиновна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прожила 84 года и то, что она прошла в годы войны закалило ее. Сила воли, стойкость характера, вера в победу и в лучшее, помогли ей все преодолеть.</a:t>
            </a: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900" dirty="0" smtClean="0"/>
              <a:t> </a:t>
            </a:r>
            <a:endParaRPr lang="ru-RU" sz="1900" dirty="0"/>
          </a:p>
        </p:txBody>
      </p:sp>
      <p:sp>
        <p:nvSpPr>
          <p:cNvPr id="7" name="TextBox 6"/>
          <p:cNvSpPr txBox="1"/>
          <p:nvPr/>
        </p:nvSpPr>
        <p:spPr>
          <a:xfrm>
            <a:off x="2899803" y="5796243"/>
            <a:ext cx="6740434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Прабабушка  Маршала Карины, ученицы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«Д» класса</a:t>
            </a:r>
          </a:p>
          <a:p>
            <a:pPr algn="ctr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ГУ «СОШ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им.К.Макпалеева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г.Павлодара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pic>
        <p:nvPicPr>
          <p:cNvPr id="1034" name="Picture 10" descr="https://a.d-cd.net/f8dace2s-96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331"/>
          <a:stretch/>
        </p:blipFill>
        <p:spPr bwMode="auto">
          <a:xfrm>
            <a:off x="3687580" y="69304"/>
            <a:ext cx="1404134" cy="89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https://a.d-cd.net/f8dace2s-96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039"/>
          <a:stretch/>
        </p:blipFill>
        <p:spPr bwMode="auto">
          <a:xfrm>
            <a:off x="5091714" y="166700"/>
            <a:ext cx="1461951" cy="89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https://a.d-cd.net/f8dace2s-96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039"/>
          <a:stretch/>
        </p:blipFill>
        <p:spPr bwMode="auto">
          <a:xfrm>
            <a:off x="6524587" y="166700"/>
            <a:ext cx="1461951" cy="89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https://a.d-cd.net/f8dace2s-96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039"/>
          <a:stretch/>
        </p:blipFill>
        <p:spPr bwMode="auto">
          <a:xfrm>
            <a:off x="7957460" y="157512"/>
            <a:ext cx="1461951" cy="89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https://a.d-cd.net/f8dace2s-96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039"/>
          <a:stretch/>
        </p:blipFill>
        <p:spPr bwMode="auto">
          <a:xfrm>
            <a:off x="9419411" y="153976"/>
            <a:ext cx="1461951" cy="89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800571" y="226199"/>
            <a:ext cx="3530980" cy="584775"/>
          </a:xfrm>
          <a:prstGeom prst="rect">
            <a:avLst/>
          </a:prstGeom>
          <a:gradFill flip="none" rotWithShape="1">
            <a:gsLst>
              <a:gs pos="17500">
                <a:srgbClr val="FFFFFF"/>
              </a:gs>
              <a:gs pos="0">
                <a:schemeClr val="accent1">
                  <a:lumMod val="0"/>
                  <a:lumOff val="100000"/>
                </a:schemeClr>
              </a:gs>
              <a:gs pos="84000">
                <a:schemeClr val="accent1">
                  <a:lumMod val="0"/>
                  <a:lumOff val="100000"/>
                </a:schemeClr>
              </a:gs>
              <a:gs pos="100000">
                <a:srgbClr val="FF0000"/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 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«Бабушкина медаль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pic>
        <p:nvPicPr>
          <p:cNvPr id="1036" name="Picture 12" descr="https://avatars.mds.yandex.net/get-pdb/1790044/8008449d-81be-421b-9ba0-1fde03d509be/s1200?webp=fals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611846">
            <a:off x="9536553" y="5122393"/>
            <a:ext cx="2293805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0" descr="https://a.d-cd.net/f8dace2s-96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039"/>
          <a:stretch/>
        </p:blipFill>
        <p:spPr bwMode="auto">
          <a:xfrm>
            <a:off x="10238246" y="18281"/>
            <a:ext cx="1461951" cy="89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medalww.ru/photo/img/medal-za-boevye-zaslugi-sssr-foto-2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99907" y="4812312"/>
            <a:ext cx="557872" cy="985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cdn.moypolk.ru/static/resize/w800/soldiers/awards/2019/05/04/828cf931e8e63343f9afbfa06f6f42c5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021" t="4708" r="26203" b="6331"/>
          <a:stretch/>
        </p:blipFill>
        <p:spPr bwMode="auto">
          <a:xfrm>
            <a:off x="895645" y="4843621"/>
            <a:ext cx="500887" cy="952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fav-shop.com/wp-content/uploads/2017/02/1-682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098" r="15039"/>
          <a:stretch/>
        </p:blipFill>
        <p:spPr bwMode="auto">
          <a:xfrm>
            <a:off x="165666" y="4817727"/>
            <a:ext cx="618728" cy="974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ecocentr39.ru/img/d715bed216925c52b1c807a4a63628c0%20(1)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1148" y="5834668"/>
            <a:ext cx="2831654" cy="1053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967" t="25352" r="23568"/>
          <a:stretch/>
        </p:blipFill>
        <p:spPr>
          <a:xfrm>
            <a:off x="80675" y="1642210"/>
            <a:ext cx="2274459" cy="2682781"/>
          </a:xfrm>
          <a:prstGeom prst="roundRect">
            <a:avLst>
              <a:gd name="adj" fmla="val 8594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121" t="26503" r="7613" b="9519"/>
          <a:stretch/>
        </p:blipFill>
        <p:spPr>
          <a:xfrm>
            <a:off x="2650" y="18281"/>
            <a:ext cx="2446448" cy="12883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7185" y="4225652"/>
            <a:ext cx="1889920" cy="1121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5820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30506" y="1098443"/>
            <a:ext cx="9027905" cy="4770537"/>
          </a:xfrm>
          <a:prstGeom prst="rect">
            <a:avLst/>
          </a:prstGeom>
          <a:solidFill>
            <a:srgbClr val="FFFFFF">
              <a:alpha val="87000"/>
            </a:srgb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Сидоркин Влас Васильевич ,</a:t>
            </a:r>
            <a:r>
              <a:rPr 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1919 года рождения.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Старший сержант пешей разведки 1237 стрелкового полка.</a:t>
            </a:r>
          </a:p>
          <a:p>
            <a:pPr algn="just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полку был лучшим командиром- вольный, инициативный, находчивый.</a:t>
            </a:r>
          </a:p>
          <a:p>
            <a:pPr algn="just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Бесстрашный в бою, требовательный к себе и к подчиненным, быстро и четко выполнял приказы. В разведке показывал образцы мужества и геройства.  При разведке в деревне  на группу из 6 человек напали фашисты, человек 50. Отважные разведчики под командованием командира взвода Сидоркина  дали противнику отпор, уничтожив 27 человек, остальные повернули обратно, сам командир уничтожил 12 фашистов. При разведке 8 апреля 1942 года у деревни Кочережки, Влас Василевич уничтожил пулеметчика и четырех солдат, всего на его счету 17 фашистов.  </a:t>
            </a:r>
            <a: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этот подвиг награжден медалью «За Отвагу».</a:t>
            </a:r>
          </a:p>
          <a:p>
            <a:pPr algn="just"/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900" dirty="0" smtClean="0"/>
              <a:t> </a:t>
            </a:r>
            <a:endParaRPr lang="ru-RU" sz="1900" dirty="0"/>
          </a:p>
        </p:txBody>
      </p:sp>
      <p:sp>
        <p:nvSpPr>
          <p:cNvPr id="7" name="TextBox 6"/>
          <p:cNvSpPr txBox="1"/>
          <p:nvPr/>
        </p:nvSpPr>
        <p:spPr>
          <a:xfrm>
            <a:off x="2969698" y="6011913"/>
            <a:ext cx="5691924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Прадед Маршала Карины, ученицы 1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«Д» класса</a:t>
            </a:r>
          </a:p>
          <a:p>
            <a:pPr algn="ctr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ГУ «СОШ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им.К.Макпалеева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г.Павлодара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</p:txBody>
      </p:sp>
      <p:pic>
        <p:nvPicPr>
          <p:cNvPr id="1034" name="Picture 10" descr="https://a.d-cd.net/f8dace2s-96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870"/>
          <a:stretch/>
        </p:blipFill>
        <p:spPr bwMode="auto">
          <a:xfrm>
            <a:off x="3702569" y="607"/>
            <a:ext cx="1541883" cy="89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https://a.d-cd.net/f8dace2s-96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039"/>
          <a:stretch/>
        </p:blipFill>
        <p:spPr bwMode="auto">
          <a:xfrm>
            <a:off x="5244453" y="138294"/>
            <a:ext cx="1461951" cy="89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https://a.d-cd.net/f8dace2s-96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039"/>
          <a:stretch/>
        </p:blipFill>
        <p:spPr bwMode="auto">
          <a:xfrm>
            <a:off x="6686196" y="130198"/>
            <a:ext cx="1461951" cy="89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https://a.d-cd.net/f8dace2s-96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039"/>
          <a:stretch/>
        </p:blipFill>
        <p:spPr bwMode="auto">
          <a:xfrm>
            <a:off x="7969750" y="130197"/>
            <a:ext cx="1461951" cy="89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https://a.d-cd.net/f8dace2s-96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039"/>
          <a:stretch/>
        </p:blipFill>
        <p:spPr bwMode="auto">
          <a:xfrm>
            <a:off x="9431701" y="130196"/>
            <a:ext cx="1461951" cy="89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44949" y="59820"/>
            <a:ext cx="3530980" cy="584775"/>
          </a:xfrm>
          <a:prstGeom prst="rect">
            <a:avLst/>
          </a:prstGeom>
          <a:gradFill flip="none" rotWithShape="1">
            <a:gsLst>
              <a:gs pos="17500">
                <a:srgbClr val="FFFFFF"/>
              </a:gs>
              <a:gs pos="0">
                <a:schemeClr val="accent1">
                  <a:lumMod val="0"/>
                  <a:lumOff val="100000"/>
                </a:schemeClr>
              </a:gs>
              <a:gs pos="84000">
                <a:schemeClr val="accent1">
                  <a:lumMod val="0"/>
                  <a:lumOff val="100000"/>
                </a:schemeClr>
              </a:gs>
              <a:gs pos="100000">
                <a:srgbClr val="FF0000"/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«Дедушкина медаль»</a:t>
            </a:r>
          </a:p>
        </p:txBody>
      </p:sp>
      <p:pic>
        <p:nvPicPr>
          <p:cNvPr id="1036" name="Picture 12" descr="https://avatars.mds.yandex.net/get-pdb/1790044/8008449d-81be-421b-9ba0-1fde03d509be/s1200?webp=fals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469751">
            <a:off x="9293559" y="5086247"/>
            <a:ext cx="2293805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0" descr="https://a.d-cd.net/f8dace2s-96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039"/>
          <a:stretch/>
        </p:blipFill>
        <p:spPr bwMode="auto">
          <a:xfrm>
            <a:off x="10211989" y="0"/>
            <a:ext cx="1461951" cy="89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ecocentr39.ru/img/d715bed216925c52b1c807a4a63628c0%20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8044" y="5748157"/>
            <a:ext cx="2831654" cy="1053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3822" y="1968324"/>
            <a:ext cx="2120907" cy="30723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121" t="26503" r="7613" b="9519"/>
          <a:stretch/>
        </p:blipFill>
        <p:spPr>
          <a:xfrm>
            <a:off x="86653" y="138294"/>
            <a:ext cx="2499625" cy="1281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58929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71988" y="1098443"/>
            <a:ext cx="8969651" cy="4524315"/>
          </a:xfrm>
          <a:prstGeom prst="rect">
            <a:avLst/>
          </a:prstGeom>
          <a:solidFill>
            <a:srgbClr val="FFFFFF">
              <a:alpha val="87000"/>
            </a:srgb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Файзрахманов</a:t>
            </a:r>
            <a:r>
              <a:rPr lang="ru-RU" sz="2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Фарид </a:t>
            </a:r>
            <a:r>
              <a:rPr lang="ru-RU" sz="2400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Харисович</a:t>
            </a:r>
            <a:r>
              <a:rPr lang="ru-RU" sz="2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1929 года рождения.</a:t>
            </a:r>
          </a:p>
          <a:p>
            <a: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Труженик тыла.</a:t>
            </a:r>
          </a:p>
          <a:p>
            <a:pPr algn="just"/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 Фариду исполнилось 12 лет началась война. В деревне </a:t>
            </a:r>
            <a:r>
              <a:rPr lang="ru-RU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Заречно</a:t>
            </a: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Убинское, под Новосибирском мужчины всех возрастов ушли на фронт. В селе остались старики, женщины и дети. Людям приходилось много работать в поле, чтобы обеспечивать армию продуктами и всем необходимым. Несмотря на возраст, 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арид был смелым, волевым, ответственным, был грамотным, умел писать и читать. Потому, в столь юном возрасте он занимался организационными вопросами собирал грузы для фронта (продукты, одежду, обувь), проводил собрания. Фарид был невысокого роста, поэтому на собрании ему ставили табуретку.  </a:t>
            </a:r>
          </a:p>
          <a:p>
            <a:pPr algn="just"/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14 годам он работал учетчиком.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4" name="Picture 10" descr="https://a.d-cd.net/f8dace2s-96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447"/>
          <a:stretch/>
        </p:blipFill>
        <p:spPr bwMode="auto">
          <a:xfrm>
            <a:off x="3852472" y="-70842"/>
            <a:ext cx="1451662" cy="89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https://a.d-cd.net/f8dace2s-96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039"/>
          <a:stretch/>
        </p:blipFill>
        <p:spPr bwMode="auto">
          <a:xfrm>
            <a:off x="5264547" y="44559"/>
            <a:ext cx="1461951" cy="89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https://a.d-cd.net/f8dace2s-96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039"/>
          <a:stretch/>
        </p:blipFill>
        <p:spPr bwMode="auto">
          <a:xfrm>
            <a:off x="6673299" y="44559"/>
            <a:ext cx="1461951" cy="89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https://a.d-cd.net/f8dace2s-96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039"/>
          <a:stretch/>
        </p:blipFill>
        <p:spPr bwMode="auto">
          <a:xfrm>
            <a:off x="7905717" y="44559"/>
            <a:ext cx="1461951" cy="89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https://a.d-cd.net/f8dace2s-96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039"/>
          <a:stretch/>
        </p:blipFill>
        <p:spPr bwMode="auto">
          <a:xfrm>
            <a:off x="9255758" y="38798"/>
            <a:ext cx="1461951" cy="89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81516" y="85923"/>
            <a:ext cx="3530980" cy="584775"/>
          </a:xfrm>
          <a:prstGeom prst="rect">
            <a:avLst/>
          </a:prstGeom>
          <a:gradFill flip="none" rotWithShape="1">
            <a:gsLst>
              <a:gs pos="17500">
                <a:srgbClr val="FFFFFF"/>
              </a:gs>
              <a:gs pos="0">
                <a:schemeClr val="accent1">
                  <a:lumMod val="0"/>
                  <a:lumOff val="100000"/>
                </a:schemeClr>
              </a:gs>
              <a:gs pos="84000">
                <a:schemeClr val="accent1">
                  <a:lumMod val="0"/>
                  <a:lumOff val="100000"/>
                </a:schemeClr>
              </a:gs>
              <a:gs pos="100000">
                <a:srgbClr val="FF0000"/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«Дедушкина медаль»</a:t>
            </a:r>
          </a:p>
        </p:txBody>
      </p:sp>
      <p:pic>
        <p:nvPicPr>
          <p:cNvPr id="1036" name="Picture 12" descr="https://avatars.mds.yandex.net/get-pdb/1790044/8008449d-81be-421b-9ba0-1fde03d509be/s1200?webp=fals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683125">
            <a:off x="9170557" y="5140055"/>
            <a:ext cx="2293805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0" descr="https://a.d-cd.net/f8dace2s-96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039"/>
          <a:stretch/>
        </p:blipFill>
        <p:spPr bwMode="auto">
          <a:xfrm>
            <a:off x="10290272" y="0"/>
            <a:ext cx="1461951" cy="89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ecocentr39.ru/img/d715bed216925c52b1c807a4a63628c0%20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8044" y="5748157"/>
            <a:ext cx="2831654" cy="1053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4787" y="2121992"/>
            <a:ext cx="2235451" cy="26006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1" name="TextBox 20"/>
          <p:cNvSpPr txBox="1"/>
          <p:nvPr/>
        </p:nvSpPr>
        <p:spPr>
          <a:xfrm>
            <a:off x="3221127" y="5778073"/>
            <a:ext cx="5548789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Прадед Маршала Карины, ученицы 1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«Д» класса</a:t>
            </a:r>
          </a:p>
          <a:p>
            <a:pPr algn="ctr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ГУ «СОШ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им.К.Макпалеева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г.Павлодара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121" t="26503" r="7613" b="9519"/>
          <a:stretch/>
        </p:blipFill>
        <p:spPr>
          <a:xfrm>
            <a:off x="60586" y="38798"/>
            <a:ext cx="2597767" cy="1429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4087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66594" y="1427014"/>
            <a:ext cx="8782965" cy="3939540"/>
          </a:xfrm>
          <a:prstGeom prst="rect">
            <a:avLst/>
          </a:prstGeom>
          <a:solidFill>
            <a:srgbClr val="FFFFFF">
              <a:alpha val="87000"/>
            </a:srgb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Гаркин</a:t>
            </a:r>
            <a:r>
              <a:rPr lang="ru-RU" sz="2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Николай Васильевич 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(10 февраля 1924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 октября 1991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гг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Место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рождения: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Воронежская область, город Борисоглебск.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 началась война, ему было 18 лет. Николай закончил военное училище. И пошел служить лейтенантом. Служил в пехотных войсках младшим лейтенантом гвардии с 1942 по 1945 гг.. Войну закончил в Австрии. </a:t>
            </a:r>
          </a:p>
          <a:p>
            <a:pPr algn="just"/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Награжден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медалью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«За освобождение Вены»,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медалью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«За Отвагу»,  Орденом «Красной звезды» и Орденом «Невского».</a:t>
            </a:r>
            <a:r>
              <a:rPr lang="ru-RU" sz="2400" dirty="0" smtClean="0"/>
              <a:t> </a:t>
            </a:r>
          </a:p>
          <a:p>
            <a:pPr algn="just"/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235992" y="5575991"/>
            <a:ext cx="6740434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Прадед </a:t>
            </a:r>
            <a:r>
              <a:rPr lang="ru-RU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Липихина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Даниила,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ученика 1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«Б» класса</a:t>
            </a:r>
          </a:p>
          <a:p>
            <a:pPr algn="ctr"/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ГУ «СОШ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им.К.Макпалеева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г.Павлодара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pic>
        <p:nvPicPr>
          <p:cNvPr id="1034" name="Picture 10" descr="https://a.d-cd.net/f8dace2s-96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493"/>
          <a:stretch/>
        </p:blipFill>
        <p:spPr bwMode="auto">
          <a:xfrm>
            <a:off x="4167265" y="138689"/>
            <a:ext cx="1551401" cy="89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https://a.d-cd.net/f8dace2s-96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039"/>
          <a:stretch/>
        </p:blipFill>
        <p:spPr bwMode="auto">
          <a:xfrm>
            <a:off x="5460729" y="299409"/>
            <a:ext cx="1461951" cy="89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https://a.d-cd.net/f8dace2s-96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039"/>
          <a:stretch/>
        </p:blipFill>
        <p:spPr bwMode="auto">
          <a:xfrm>
            <a:off x="6883280" y="294277"/>
            <a:ext cx="1461951" cy="89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https://a.d-cd.net/f8dace2s-96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039"/>
          <a:stretch/>
        </p:blipFill>
        <p:spPr bwMode="auto">
          <a:xfrm>
            <a:off x="8345231" y="294277"/>
            <a:ext cx="1461951" cy="89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https://a.d-cd.net/f8dace2s-96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039"/>
          <a:stretch/>
        </p:blipFill>
        <p:spPr bwMode="auto">
          <a:xfrm>
            <a:off x="9792317" y="138690"/>
            <a:ext cx="1461951" cy="89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919468" y="295588"/>
            <a:ext cx="3530980" cy="584775"/>
          </a:xfrm>
          <a:prstGeom prst="rect">
            <a:avLst/>
          </a:prstGeom>
          <a:gradFill flip="none" rotWithShape="1">
            <a:gsLst>
              <a:gs pos="17500">
                <a:srgbClr val="FFFFFF"/>
              </a:gs>
              <a:gs pos="0">
                <a:schemeClr val="accent1">
                  <a:lumMod val="0"/>
                  <a:lumOff val="100000"/>
                </a:schemeClr>
              </a:gs>
              <a:gs pos="84000">
                <a:schemeClr val="accent1">
                  <a:lumMod val="0"/>
                  <a:lumOff val="100000"/>
                </a:schemeClr>
              </a:gs>
              <a:gs pos="100000">
                <a:srgbClr val="FF0000"/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«Дедушкина медаль»</a:t>
            </a:r>
          </a:p>
        </p:txBody>
      </p:sp>
      <p:pic>
        <p:nvPicPr>
          <p:cNvPr id="1036" name="Picture 12" descr="https://avatars.mds.yandex.net/get-pdb/1790044/8008449d-81be-421b-9ba0-1fde03d509be/s1200?webp=fals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50448" y="4646554"/>
            <a:ext cx="2293805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ecocentr39.ru/img/d715bed216925c52b1c807a4a63628c0%20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4940" y="5162954"/>
            <a:ext cx="2831654" cy="1053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723" r="42270" b="58193"/>
          <a:stretch/>
        </p:blipFill>
        <p:spPr>
          <a:xfrm>
            <a:off x="324290" y="1896228"/>
            <a:ext cx="2487603" cy="26054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2" name="Picture 10" descr="https://a.d-cd.net/f8dace2s-96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039" r="9820"/>
          <a:stretch/>
        </p:blipFill>
        <p:spPr bwMode="auto">
          <a:xfrm>
            <a:off x="10208246" y="138690"/>
            <a:ext cx="1214260" cy="89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121" t="26503" r="7613" b="9519"/>
          <a:stretch/>
        </p:blipFill>
        <p:spPr>
          <a:xfrm>
            <a:off x="237827" y="192826"/>
            <a:ext cx="2660530" cy="140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8877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4612</TotalTime>
  <Words>1938</Words>
  <Application>Microsoft Office PowerPoint</Application>
  <PresentationFormat>Произвольный</PresentationFormat>
  <Paragraphs>110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oxxydant28@gmail.com</dc:creator>
  <cp:lastModifiedBy>Admin</cp:lastModifiedBy>
  <cp:revision>74</cp:revision>
  <dcterms:created xsi:type="dcterms:W3CDTF">2020-04-14T09:29:11Z</dcterms:created>
  <dcterms:modified xsi:type="dcterms:W3CDTF">2020-04-23T19:46:47Z</dcterms:modified>
</cp:coreProperties>
</file>