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2" r:id="rId4"/>
    <p:sldId id="258" r:id="rId5"/>
    <p:sldId id="265" r:id="rId6"/>
    <p:sldId id="282" r:id="rId7"/>
    <p:sldId id="269" r:id="rId8"/>
    <p:sldId id="267" r:id="rId9"/>
    <p:sldId id="283" r:id="rId10"/>
    <p:sldId id="262" r:id="rId11"/>
    <p:sldId id="264" r:id="rId12"/>
    <p:sldId id="263" r:id="rId13"/>
    <p:sldId id="260" r:id="rId14"/>
    <p:sldId id="273" r:id="rId15"/>
    <p:sldId id="279" r:id="rId16"/>
    <p:sldId id="280" r:id="rId17"/>
    <p:sldId id="277" r:id="rId18"/>
    <p:sldId id="278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28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17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7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62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29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11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42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40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91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71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33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D0A8-6B91-4834-8FE1-106212222D3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FB08E-4388-489E-B792-005779295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64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7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2.jpeg"/><Relationship Id="rId4" Type="http://schemas.openxmlformats.org/officeDocument/2006/relationships/image" Target="../media/image50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10.jpeg"/><Relationship Id="rId5" Type="http://schemas.openxmlformats.org/officeDocument/2006/relationships/image" Target="../media/image57.jpeg"/><Relationship Id="rId10" Type="http://schemas.openxmlformats.org/officeDocument/2006/relationships/image" Target="../media/image61.jpeg"/><Relationship Id="rId4" Type="http://schemas.openxmlformats.org/officeDocument/2006/relationships/image" Target="../media/image6.jpe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jpe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0.pn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.jpe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10.jpeg"/><Relationship Id="rId5" Type="http://schemas.openxmlformats.org/officeDocument/2006/relationships/image" Target="../media/image67.jpeg"/><Relationship Id="rId10" Type="http://schemas.openxmlformats.org/officeDocument/2006/relationships/image" Target="../media/image71.jpeg"/><Relationship Id="rId4" Type="http://schemas.openxmlformats.org/officeDocument/2006/relationships/image" Target="../media/image6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2.jpeg"/><Relationship Id="rId7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10.jpe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6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9.jpeg"/><Relationship Id="rId4" Type="http://schemas.openxmlformats.org/officeDocument/2006/relationships/image" Target="../media/image41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866"/>
          <a:stretch/>
        </p:blipFill>
        <p:spPr bwMode="auto">
          <a:xfrm>
            <a:off x="3480738" y="-1446079"/>
            <a:ext cx="5259356" cy="27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13"/>
          <a:stretch/>
        </p:blipFill>
        <p:spPr bwMode="auto">
          <a:xfrm>
            <a:off x="-128750" y="2321350"/>
            <a:ext cx="12620924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3813" y="1148548"/>
            <a:ext cx="7342505" cy="535531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Идрисов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(1902 – 1983гг.).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Павлодарская область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июне 1941 года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артиллеристом.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Воинское звание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ефрейтор. Воевал на 1 Белорусском фронте. В январе 1945 года были вручены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освобождение Варшавы».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и апреле 1945  года была объявлена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за отличные боевые действия.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1945 года был награжден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рденом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«Красной Звезды»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взятие Берлина».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1946 года награжден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 в Великой Отечественной войне 1941-1945 гг.».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917" y="143126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556114" y="841886"/>
            <a:ext cx="2466133" cy="12422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2" r="69010"/>
          <a:stretch/>
        </p:blipFill>
        <p:spPr>
          <a:xfrm>
            <a:off x="403378" y="392505"/>
            <a:ext cx="1324949" cy="2258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16" descr="https://cdn.moypolk.ru/static/resize/w800/soldiers/awards/2019/05/04/828cf931e8e63343f9afbfa06f6f42c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1" t="4708" r="26203" b="6331"/>
          <a:stretch/>
        </p:blipFill>
        <p:spPr bwMode="auto">
          <a:xfrm>
            <a:off x="963776" y="2801802"/>
            <a:ext cx="429504" cy="8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2" r="11115" b="5667"/>
          <a:stretch/>
        </p:blipFill>
        <p:spPr bwMode="auto">
          <a:xfrm>
            <a:off x="1470868" y="2758729"/>
            <a:ext cx="460606" cy="8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950521" y="2109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622677" y="2395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46544" y="4134993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22" t="15061" r="2322"/>
          <a:stretch/>
        </p:blipFill>
        <p:spPr bwMode="auto">
          <a:xfrm>
            <a:off x="254449" y="3674139"/>
            <a:ext cx="805434" cy="740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s://image.invaluable.com/housePhotos/helios/17/621417/H20049-L13847264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2" t="5877" r="9635"/>
          <a:stretch/>
        </p:blipFill>
        <p:spPr bwMode="auto">
          <a:xfrm>
            <a:off x="362718" y="2801802"/>
            <a:ext cx="523470" cy="9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95617" y="5340254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Ермек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Саяна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kk-K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«Е»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2" t="15775" r="9111"/>
          <a:stretch/>
        </p:blipFill>
        <p:spPr>
          <a:xfrm>
            <a:off x="9995242" y="2946140"/>
            <a:ext cx="1493949" cy="2240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178019" y="38156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629845" y="38300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65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032" y="2324975"/>
            <a:ext cx="1262129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7402" y="1029123"/>
            <a:ext cx="7600333" cy="53399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Мабарьянов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Хамит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( 1923 – 1972 гг.).</a:t>
            </a:r>
          </a:p>
          <a:p>
            <a:pPr algn="just"/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Место  </a:t>
            </a: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Павлодарская область, Баян-Аульский район.</a:t>
            </a:r>
          </a:p>
          <a:p>
            <a:pPr algn="just"/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Место призыва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Баян - Аульский  РВК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Павлодарской области.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Ветеран 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войны,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красноармеец.  Когда началась война, ему было всего лишь семнадцать лет. Воевал  под Сталинградом  в пехотном батальоне.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Участвовал в освобождении многих городов нашей Родины.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одном из сражений был  тяжело ранен, лишился правой ноги.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войны  женился на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Сыздыковой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Бадише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Она –труженица тыла. В годы войны работала машинисткой. Воспитали сына  и дочь.</a:t>
            </a:r>
          </a:p>
          <a:p>
            <a:pPr lvl="0" algn="just"/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ноябре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1947 года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мужество и отвагу проявленную в борьбе с немецкими оккупантами удостоен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«Красного Знамени».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44" y="634856"/>
            <a:ext cx="1648137" cy="2329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701019" y="868303"/>
            <a:ext cx="2387737" cy="1312827"/>
          </a:xfrm>
          <a:prstGeom prst="rect">
            <a:avLst/>
          </a:prstGeom>
        </p:spPr>
      </p:pic>
      <p:pic>
        <p:nvPicPr>
          <p:cNvPr id="24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429239" y="129079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89691" y="-14589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567630" y="-9724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9604" y="94832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7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33280" y="3950965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C:\Users\User\Downloads\карт.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80" y="3193799"/>
            <a:ext cx="435441" cy="8015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9739656" y="5290388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Мабарьянова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Алмаса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47" t="10732" r="21165" b="53291"/>
          <a:stretch/>
        </p:blipFill>
        <p:spPr>
          <a:xfrm>
            <a:off x="9971855" y="3054775"/>
            <a:ext cx="1777286" cy="2117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87866" y="342932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98345" y="339438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22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908" y="2308563"/>
            <a:ext cx="12620924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0355" y="925893"/>
            <a:ext cx="7354253" cy="572464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Абдильдинов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Айтыш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(1920 -1993 гг.).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Место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Есиндыбулакского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Каркалинской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области.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Место призыва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Есиндыбулакский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РВК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Каркалинской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 началась Великая Отечественна война, ему было 20 лет. Не раздумывая   он пошел на фронт 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Великой Отечественной войны,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служил в пехотных войсках пулеметчиком. Принимал участие в освобождении многих городов нашей Родины.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Вернулся  в родные  края  после окончания войны.  Женился  и работал до пенсии  в школе  учителем.  За время педагогической деятельности воспитал немало хороших людей. 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воспитал дочь. Позже  взял на воспитание еще двух приёмных дочерей.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мужество и отвагу проявленную в борьбе с немецкими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оккупантами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 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рденом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«Отечественной войны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степени».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Имеются и юбилейные медали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User\Desktop\IMG-20200416-WA02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5" t="11145" r="9440" b="27315"/>
          <a:stretch/>
        </p:blipFill>
        <p:spPr bwMode="auto">
          <a:xfrm>
            <a:off x="105800" y="487885"/>
            <a:ext cx="1854710" cy="2670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816949" y="771955"/>
            <a:ext cx="2151727" cy="1183064"/>
          </a:xfrm>
          <a:prstGeom prst="rect">
            <a:avLst/>
          </a:prstGeom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568688" y="46639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2030958" y="-7584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705261" y="-4876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3844" y="46639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7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12987" y="3806662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330" y="3219651"/>
            <a:ext cx="868580" cy="59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78019" y="5286261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Илькаева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Эльзара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1" t="24413" r="26547" b="25634"/>
          <a:stretch/>
        </p:blipFill>
        <p:spPr>
          <a:xfrm>
            <a:off x="10135673" y="3103810"/>
            <a:ext cx="1603442" cy="2031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229535" y="291416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734013" y="287750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3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031" y="2312096"/>
            <a:ext cx="12582658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5343" y="1055832"/>
            <a:ext cx="8121736" cy="575542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Туспеков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Ахмет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(1901 -1980 гг.).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Место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Дегтяревский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Карасукского района Новосибирской области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Место призыва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Карасукский РВК Новосибирской области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Великой Отечественной войны, стрелок комендантского взвода управления бригады, участвовал при штурме Берлина. Был среди тех танкистов, которые прожекторами ослепляли вражескую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армию.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марта 1945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нёс службу по охране политотдела. За этот период красноармеец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Туспеков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показал образцы бдительности, мужества и отваги. Неоднократно ходил в атаку против немецких оккупантов, ездил в танковом десанте и громил врага без колебаний. 28 апреля 1945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Берлине красноармейцы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Туспеков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Аксенов были посланы проверить дома прилегающие к штабу. В подвале одного дома были обнаружены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немецких солдат, которые оказали сопротивление. Красноармеец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Туспеков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первый ворвался в отсек подвала, где находились немцы и открыл по ним огонь из автомата. Пять немцев были убиты и одного взяли в плен.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мужество и отвагу проявленную в борьбе с немецкими оккупантами удостоен награды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орденом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«Красная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Звезда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20 мая 1945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медалями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отвагу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«За взятие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Берлина в Великой Отечественной войне 1941-1945 гг.».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C:\Users\User\Desktop\9мач\IMG-20200415-WA01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" t="7696" r="4448" b="19925"/>
          <a:stretch/>
        </p:blipFill>
        <p:spPr bwMode="auto">
          <a:xfrm>
            <a:off x="106271" y="772247"/>
            <a:ext cx="1513840" cy="2101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52574"/>
            <a:ext cx="477172" cy="91752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10003666" y="784683"/>
            <a:ext cx="2093755" cy="1151189"/>
          </a:xfrm>
          <a:prstGeom prst="rect">
            <a:avLst/>
          </a:prstGeom>
        </p:spPr>
      </p:pic>
      <p:pic>
        <p:nvPicPr>
          <p:cNvPr id="23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2" r="11115" b="5667"/>
          <a:stretch/>
        </p:blipFill>
        <p:spPr bwMode="auto">
          <a:xfrm>
            <a:off x="1174604" y="2934403"/>
            <a:ext cx="505760" cy="913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425025" y="212257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1752" y="94833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94048" y="44232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551315" y="0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194882" y="4004042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924558" y="5041331"/>
            <a:ext cx="226744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Жанжигитовой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Алины,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23" t="10702" r="16781" b="28076"/>
          <a:stretch/>
        </p:blipFill>
        <p:spPr>
          <a:xfrm>
            <a:off x="10149023" y="2647777"/>
            <a:ext cx="1700011" cy="2271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74987" y="342932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60558" y="34213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2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481" y="2331661"/>
            <a:ext cx="1258510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9849" y="1096025"/>
            <a:ext cx="7608805" cy="493981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Слепцов Василий Сергеевич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(1921 – 1991 гг.).</a:t>
            </a: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Казахская ССР, Кустанайская обл., г. Кустанай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Звание: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красноармеец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в РККА с 08 сентября 1940 года.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призыва: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Узункольский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РВК, Казахская ССР, Кустанайская обл., </a:t>
            </a: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Узункольский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службы: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1105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328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наступательных боях на высоту 13.0,  15 марта 1945 года  красноармеец Слепцов В.С. проявил мужество и отвагу первым ворвался на высоту, открыл сильный автоматный огонь, бросая гранаты, в результате ввел в замешательство противника, тем самым дал возможность другим  бойцам занять траншею врага. В этом бою Василий Сергеевич уничтожил огнем до 15 гитлеровцев, дал возможность занять высоту.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ru-RU" sz="1900" b="1" dirty="0" err="1" smtClean="0">
                <a:latin typeface="Times New Roman" panose="02020603050405020304" pitchFamily="18" charset="0"/>
              </a:rPr>
              <a:t>Награды</a:t>
            </a:r>
            <a:r>
              <a:rPr lang="ru-RU" altLang="ru-RU" sz="1900" b="1" dirty="0" smtClean="0">
                <a:latin typeface="Times New Roman" panose="02020603050405020304" pitchFamily="18" charset="0"/>
              </a:rPr>
              <a:t>: </a:t>
            </a:r>
            <a:r>
              <a:rPr lang="ru-RU" altLang="ru-RU" sz="1900" b="1" i="1" dirty="0" smtClean="0">
                <a:latin typeface="Times New Roman" panose="02020603050405020304" pitchFamily="18" charset="0"/>
              </a:rPr>
              <a:t>орден</a:t>
            </a:r>
            <a:r>
              <a:rPr lang="ru-RU" altLang="ru-RU" sz="1900" b="1" dirty="0" smtClean="0">
                <a:latin typeface="Times New Roman" panose="02020603050405020304" pitchFamily="18" charset="0"/>
              </a:rPr>
              <a:t> «Славы </a:t>
            </a:r>
            <a:r>
              <a:rPr lang="en-US" altLang="ru-RU" sz="1900" b="1" dirty="0" smtClean="0">
                <a:latin typeface="Times New Roman" panose="02020603050405020304" pitchFamily="18" charset="0"/>
              </a:rPr>
              <a:t>III </a:t>
            </a:r>
            <a:r>
              <a:rPr lang="ru-RU" altLang="ru-RU" sz="1900" b="1" dirty="0" smtClean="0">
                <a:latin typeface="Times New Roman" panose="02020603050405020304" pitchFamily="18" charset="0"/>
              </a:rPr>
              <a:t>степени» /дата подвига 15.03.1945г./,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«Отечественной войны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степени».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664790" y="768161"/>
            <a:ext cx="2348857" cy="1158903"/>
          </a:xfrm>
          <a:prstGeom prst="rect">
            <a:avLst/>
          </a:prstGeom>
        </p:spPr>
      </p:pic>
      <p:pic>
        <p:nvPicPr>
          <p:cNvPr id="25" name="Рисунок 24" descr="viptalisman_14988.jpg"/>
          <p:cNvPicPr/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127585" y="675573"/>
            <a:ext cx="1660976" cy="2240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i (1).jpg"/>
          <p:cNvPicPr/>
          <p:nvPr/>
        </p:nvPicPr>
        <p:blipFill rotWithShape="1">
          <a:blip r:embed="rId5">
            <a:lum bright="-10000" contrast="20000"/>
          </a:blip>
          <a:srcRect l="37867" t="66611" r="36710"/>
          <a:stretch/>
        </p:blipFill>
        <p:spPr>
          <a:xfrm>
            <a:off x="1022627" y="2976962"/>
            <a:ext cx="748599" cy="1047750"/>
          </a:xfrm>
          <a:prstGeom prst="rect">
            <a:avLst/>
          </a:prstGeom>
          <a:solidFill>
            <a:srgbClr val="663300"/>
          </a:solidFill>
          <a:ln w="88900" cap="sq" cmpd="thickThin">
            <a:solidFill>
              <a:srgbClr val="66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361255" y="10757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52" y="8323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39448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481905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22" t="15061" r="2322"/>
          <a:stretch/>
        </p:blipFill>
        <p:spPr bwMode="auto">
          <a:xfrm>
            <a:off x="-120557" y="2921849"/>
            <a:ext cx="1079304" cy="1055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309191" y="4099378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00527" y="5253126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Гаргула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Виктории,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1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58" t="6760" r="17394" b="16244"/>
          <a:stretch/>
        </p:blipFill>
        <p:spPr>
          <a:xfrm>
            <a:off x="10243202" y="3053597"/>
            <a:ext cx="1226952" cy="209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62108" y="33005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49021" y="321617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8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108" y="2277412"/>
            <a:ext cx="1258510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1475" y="894036"/>
            <a:ext cx="7678736" cy="541686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Христенко Андрей </a:t>
            </a:r>
            <a:r>
              <a:rPr lang="ru-RU" sz="23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Евстафьевич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декабря 1917 – 5 мая 1973 гг.).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Андрей 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Евстафьевич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призван в армию до начала войны в 1939 году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Первый боевой опыт получил еще во время Финской войны, что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помогло защищать свою Родину во время вторжения фашистских захватчиков. Во время Великой Отечественной войны, будучи командиром артиллерийского орудия, держал оборону Ленинграда с начала и до конца блокады, за что и получил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освобождение Ленинграда».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этого Христенко Андрей со своим артиллерийским расчетом дошёл до Берлина, по пути приняв участие в освобождении многих европейских городов, в том числе Варшавы, за что также получил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освобождение Варшавы»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 время одного из ожесточенных боев получил ранение, которое имело последствия даже после войны на протяжении всей оставшейся жизни. Во время войны за особые заслуги в защите Родины также получил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«Отечественной войны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степени»,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«Красной Звезды» и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 в Великой Отечественной войне 1941-1945 гг.».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победы Христенко Андрей не закончил свой героический путь, продолжив его уже в лице пожарного.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868484" y="819607"/>
            <a:ext cx="2175284" cy="1073264"/>
          </a:xfrm>
          <a:prstGeom prst="rect">
            <a:avLst/>
          </a:prstGeom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361255" y="10757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52" y="8323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39448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481905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191442" y="4112771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4" t="3965" r="67499" b="52057"/>
          <a:stretch/>
        </p:blipFill>
        <p:spPr>
          <a:xfrm>
            <a:off x="178504" y="658098"/>
            <a:ext cx="1625294" cy="1882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57" t="5163" r="56320" b="70526"/>
          <a:stretch/>
        </p:blipFill>
        <p:spPr>
          <a:xfrm>
            <a:off x="91312" y="3317740"/>
            <a:ext cx="616397" cy="936759"/>
          </a:xfrm>
          <a:prstGeom prst="rect">
            <a:avLst/>
          </a:prstGeom>
        </p:spPr>
      </p:pic>
      <p:pic>
        <p:nvPicPr>
          <p:cNvPr id="24" name="Picture 2" descr="https://image.invaluable.com/housePhotos/helios/17/621417/H20049-L1384726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2" t="5877" r="9635"/>
          <a:stretch/>
        </p:blipFill>
        <p:spPr bwMode="auto">
          <a:xfrm>
            <a:off x="1287446" y="3272198"/>
            <a:ext cx="562015" cy="98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72" y="3300094"/>
            <a:ext cx="516474" cy="85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22" t="15061" r="2322"/>
          <a:stretch/>
        </p:blipFill>
        <p:spPr bwMode="auto">
          <a:xfrm>
            <a:off x="-82108" y="2523421"/>
            <a:ext cx="745904" cy="729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2" descr="https://ds10belochka.hmansy.prosadiki.ru/media/2020/03/18/1253710006/9da33b75f9ca29948a83641b411dcfa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70" y="2562613"/>
            <a:ext cx="657150" cy="66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13" r="5040" b="37652"/>
          <a:stretch/>
        </p:blipFill>
        <p:spPr>
          <a:xfrm>
            <a:off x="9898328" y="3149474"/>
            <a:ext cx="1959123" cy="201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Box 33"/>
          <p:cNvSpPr txBox="1"/>
          <p:nvPr/>
        </p:nvSpPr>
        <p:spPr>
          <a:xfrm>
            <a:off x="9803488" y="5237602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Яцкевич Юлии,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4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69533" y="318522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49021" y="32731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9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745" y="2303262"/>
            <a:ext cx="1258510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3424" y="1759756"/>
            <a:ext cx="7536626" cy="190821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Потенков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Арсентий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Артёмович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 не известны ).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советско- финской войны (1939 -1940 гг.) и  Великой Отечественной войны (1941-1945 гг.).</a:t>
            </a:r>
          </a:p>
          <a:p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Числился без вести пропавшим.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756194" y="1062204"/>
            <a:ext cx="2348857" cy="1158903"/>
          </a:xfrm>
          <a:prstGeom prst="rect">
            <a:avLst/>
          </a:prstGeom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361255" y="10757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52" y="8323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39448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481905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403767" y="3575294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830321" y="5271733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Дудниковой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Валерии,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3" t="18946" r="46779" b="58742"/>
          <a:stretch/>
        </p:blipFill>
        <p:spPr>
          <a:xfrm>
            <a:off x="206065" y="1017796"/>
            <a:ext cx="1656855" cy="2107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5" t="3577"/>
          <a:stretch/>
        </p:blipFill>
        <p:spPr>
          <a:xfrm>
            <a:off x="10328856" y="3059326"/>
            <a:ext cx="1141466" cy="2092649"/>
          </a:xfrm>
          <a:prstGeom prst="rect">
            <a:avLst/>
          </a:prstGeom>
        </p:spPr>
      </p:pic>
      <p:pic>
        <p:nvPicPr>
          <p:cNvPr id="16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62108" y="33005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49021" y="32731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3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108" y="2277412"/>
            <a:ext cx="1258510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855" y="8912932"/>
            <a:ext cx="51816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2275" y="969048"/>
            <a:ext cx="7268580" cy="475514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 Иван Николаевич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( 1920 – 1983 гг.). </a:t>
            </a:r>
            <a:r>
              <a:rPr lang="ru-RU" sz="19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 область,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Ракитянский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село Красная Яруга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Белорусской ССР.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в танковых войсках. Неоднократно был ранен, горел в танке, был контужен.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1-го Белорусского фронта 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звании старший сержант дошел до Берлина. Имеет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 от Верхового Главнокомандующего товарища Сталина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отличные боевые действия при освобождении  городов Польши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Цеханув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Дзялдово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«Красной Звезды»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степеней,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фашистской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Германией в Великой Отечественной войне 1941-1945 гг.»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627517" y="788978"/>
            <a:ext cx="2415891" cy="1191977"/>
          </a:xfrm>
          <a:prstGeom prst="rect">
            <a:avLst/>
          </a:prstGeom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361255" y="10757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52" y="8323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39448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481905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14090" y="4036589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ds10belochka.hmansy.prosadiki.ru/media/2020/03/18/1253710006/9da33b75f9ca29948a83641b411dcfa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334" y="2696040"/>
            <a:ext cx="657150" cy="66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627517" y="5219648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Даниила,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4 «В»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C:\Users\intel\Desktop\макаров\IMG-20200416-WA02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1" t="4025" r="7034" b="5413"/>
          <a:stretch/>
        </p:blipFill>
        <p:spPr bwMode="auto">
          <a:xfrm>
            <a:off x="399510" y="597939"/>
            <a:ext cx="1321147" cy="1872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49" y="2624858"/>
            <a:ext cx="477172" cy="91752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362" name="Picture 2" descr="https://avatars.mds.yandex.net/get-pdb/1599997/264070b5-897f-4197-a185-efb83381f404/s1200?webp=fals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95" r="19842"/>
          <a:stretch/>
        </p:blipFill>
        <p:spPr bwMode="auto">
          <a:xfrm>
            <a:off x="679337" y="2607960"/>
            <a:ext cx="503970" cy="93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4" t="3380" r="10272" b="3475"/>
          <a:stretch/>
        </p:blipFill>
        <p:spPr>
          <a:xfrm>
            <a:off x="9974822" y="2657399"/>
            <a:ext cx="1551769" cy="242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74987" y="33005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49021" y="32731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5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108" y="2277412"/>
            <a:ext cx="1258510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1475" y="894036"/>
            <a:ext cx="7678736" cy="504753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Жиенбаев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Жексенбай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Жиенбаевич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января 1916 – 11 сентября 1981 гг.).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Карасукский район,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с.Амангельды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в ряды РККА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войны. Когда началась война, ушёл на фронт.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было 25 лет. Прошел боевой путь в 1 и 2 Украинском и 2 Белорусских фронтах. Воевал в артиллерии. Воинское звание старший сержант. Командир отделения связи. Освобождал Кенигсберг.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работал учителем казахского языка и начальных классов.</a:t>
            </a:r>
          </a:p>
          <a:p>
            <a:pPr algn="just"/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Кенигсберга», высокими наградами Советского Союза; орден «За отвагу», орден «Славы», орден «За взятие Берлина».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794396" y="776128"/>
            <a:ext cx="2175284" cy="1073264"/>
          </a:xfrm>
          <a:prstGeom prst="rect">
            <a:avLst/>
          </a:prstGeom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361255" y="10757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52" y="8323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39448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481905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66189" y="3587240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702238" y="5254094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Ерназаровой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Сании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3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C:\Users\001\Desktop\a9ad301e-92dc-409b-9501-c14ba8f11ca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170" y="669621"/>
            <a:ext cx="1479617" cy="1746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https://pbs.twimg.com/media/DcXoM3_VAAEAfFh.jpg:lar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7" t="1714" r="22187"/>
          <a:stretch/>
        </p:blipFill>
        <p:spPr bwMode="auto">
          <a:xfrm>
            <a:off x="78069" y="2571106"/>
            <a:ext cx="456890" cy="8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86" y="2616680"/>
            <a:ext cx="407677" cy="7839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0" name="Picture 4" descr="http://hosted.9may1945.su/galleries/2212-orden-slavy_1s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81" t="6251" r="17056"/>
          <a:stretch/>
        </p:blipFill>
        <p:spPr bwMode="auto">
          <a:xfrm>
            <a:off x="1083365" y="2616680"/>
            <a:ext cx="399703" cy="7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2" r="11115" b="5667"/>
          <a:stretch/>
        </p:blipFill>
        <p:spPr bwMode="auto">
          <a:xfrm>
            <a:off x="1481302" y="2572663"/>
            <a:ext cx="404160" cy="729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87" t="4131" r="5764" b="20376"/>
          <a:stretch/>
        </p:blipFill>
        <p:spPr>
          <a:xfrm>
            <a:off x="10116660" y="2962265"/>
            <a:ext cx="1344862" cy="2153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62675" y="332598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49021" y="32731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6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108" y="2277412"/>
            <a:ext cx="1258510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2471" y="912319"/>
            <a:ext cx="7933743" cy="541686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Раимов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Раза</a:t>
            </a:r>
            <a:r>
              <a:rPr lang="kk-KZ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( 1920 – 1994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ардагері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Раимов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Разақ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Раимұлы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27-ші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жұлдызында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ОҚО,Қаратас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Шарапхана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елді-мекенінде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1937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Қаратас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ауылдық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мектебінде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27-ші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қыркүйегінде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армиясының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шақырылып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Кавказ фронты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соғысына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Сұрапыл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минометші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алғанына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округіндегі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госпитальға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1944-ші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ауырлығына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босатылып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елге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оралған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1985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соғысына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Женістің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жылдығына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медалімен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1988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ардагері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медалдарымен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марапатталған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Елге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оралған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Қарабау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дүкен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сатушысы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қырманда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газбен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зейнеткерлікке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зайыбы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Жаңбырбайқызы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екеуі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тәрбилеп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өсірген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Ұлдары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аграном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заңгер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механизатор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істесе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қыздары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жолсерік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программист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атқарған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ұрпақтарының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зейнеткерлікке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немерелер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тәрбиелеп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856889" y="799669"/>
            <a:ext cx="2194206" cy="1082600"/>
          </a:xfrm>
          <a:prstGeom prst="rect">
            <a:avLst/>
          </a:prstGeom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361255" y="10757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52" y="8323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Атамның медалі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39448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481905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95970" y="3998740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803277" y="5248247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Қ.Макпалеев атындағы мектептің 3 «Г» оқушысы Ерназарова Санияның арғы атасы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87" t="4131" r="5764" b="20376"/>
          <a:stretch/>
        </p:blipFill>
        <p:spPr>
          <a:xfrm>
            <a:off x="10255931" y="2998684"/>
            <a:ext cx="1344862" cy="2153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177" y="749114"/>
            <a:ext cx="1394102" cy="2112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0" t="6910" r="54234" b="10793"/>
          <a:stretch/>
        </p:blipFill>
        <p:spPr>
          <a:xfrm>
            <a:off x="200177" y="2951569"/>
            <a:ext cx="602451" cy="1107583"/>
          </a:xfrm>
          <a:prstGeom prst="rect">
            <a:avLst/>
          </a:prstGeom>
        </p:spPr>
      </p:pic>
      <p:pic>
        <p:nvPicPr>
          <p:cNvPr id="2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2" r="11115" b="5667"/>
          <a:stretch/>
        </p:blipFill>
        <p:spPr bwMode="auto">
          <a:xfrm>
            <a:off x="1090737" y="3027787"/>
            <a:ext cx="571059" cy="1031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62108" y="33005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49021" y="32306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87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108" y="2277412"/>
            <a:ext cx="1258510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674" y="973015"/>
            <a:ext cx="7918558" cy="572464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Ильясов </a:t>
            </a:r>
            <a:r>
              <a:rPr lang="ru-RU" sz="23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Каммат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Кусаинович</a:t>
            </a:r>
            <a:r>
              <a:rPr lang="ru-RU" sz="2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 октября 1926 – 22 июня 1994 гг.).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Павлодарская область,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Горьковский район, поселок Жана –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марта 1944 года призывной комиссией при Куйбышевской области призван на военную службу и направлен в часть при 128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зап.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стрелковом полку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звании ефрейтора 11 сентября 1950 года уволен в запас на основании Постановления совета министров СССР.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1952 года и до выхода на пенсию работал  водителем в Иртышской автобазе № 16.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1954 году женился и прожил с супругой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Марван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Рамазановной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счастливом браке 40 лет. Воспитали 4 детей и 8 внуков.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22 июня 1994 года после продолжительной болезни.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Награжден: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 победу над Германией в Великой Отечественной войне 1941-1945 гг.»,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Японией»,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«30 лет Советской Армии и Флота»,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освоение целинных земель»,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«30 лет победы в Великой Отечественной войне 1941-1945 гг.»,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«40 лет победы в Великой Отечественной войне 1941-1945 гг.»,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«Отечественной войны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945856" y="787722"/>
            <a:ext cx="2151786" cy="1061670"/>
          </a:xfrm>
          <a:prstGeom prst="rect">
            <a:avLst/>
          </a:prstGeom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361255" y="10757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52" y="8323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839448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481905" y="-5179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169792" y="3896630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3" y="2916194"/>
            <a:ext cx="440814" cy="7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882444" y="5232926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Кенжетаевой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Дарины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4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blob:https://web.whatsapp.com/43265cb3-6478-404c-9570-05744ed86d3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96" y="581050"/>
            <a:ext cx="1624377" cy="2165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www.prlib.ru/sites/default/files/book_preview/948ca7b4-cd37-4778-9b4d-c78b6d09f59d/6272323_doc1_7F9A57BC-31BB-4592-9B7D-E73993048BE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3" t="10788" r="13428" b="8719"/>
          <a:stretch/>
        </p:blipFill>
        <p:spPr bwMode="auto">
          <a:xfrm>
            <a:off x="497420" y="2910566"/>
            <a:ext cx="429829" cy="7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alerist.org/images/Medal-za-pobedu-nad-Yaponiyey-stoimos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67" r="23954"/>
          <a:stretch/>
        </p:blipFill>
        <p:spPr bwMode="auto">
          <a:xfrm>
            <a:off x="974213" y="2912619"/>
            <a:ext cx="392796" cy="7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newauctionstatic.com.ua/offer_images/cmn8/2019/03/22/07/big/C/cmR3vaqjkNf/medal_40_let_pobedy_v_vov_1941_45_gg_uchastniku_vojny_sss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66" r="17916" b="17619"/>
          <a:stretch/>
        </p:blipFill>
        <p:spPr bwMode="auto">
          <a:xfrm>
            <a:off x="1409902" y="2887934"/>
            <a:ext cx="403363" cy="7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4" t="1502" r="26740" b="32019"/>
          <a:stretch/>
        </p:blipFill>
        <p:spPr>
          <a:xfrm>
            <a:off x="10426900" y="2924165"/>
            <a:ext cx="1168266" cy="2177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049229" y="33005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550221" y="32903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7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282" y="2342446"/>
            <a:ext cx="12620924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3713" y="1179349"/>
            <a:ext cx="7829624" cy="543225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Шамшиденов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Камариден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мая 1916 – 10 декабря 1970 гг.).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Павлодарская область, село Галкино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Баскудык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1942 года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245 стрелковый полк.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боевых действий на фронте 06.12.1942 г. получил слепое осколочное ранение затылочной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29.04.1943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касательное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ранение головы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22.01.1944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слепое осколочное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ранение правой ягодицы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14.03.1944г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получил ранение осколком мины в левую голень с повреждением сосудов, осложнившейся ишемической гангреной стопы и голени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29.06.1945 г.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"Абая" колхоз Жана-Аул, им. "Жамбыла" колхоз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работал бухгалтером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1970 г. вышел на заслуженный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в с. Жан-Аул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Щербактинского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Германией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 1941-1945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"20 лет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Великой Отечественной войне 1941-1945 гг.».  28 марта 1970 года награжден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юбилейной медалью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"50 лет Вооруженных Сил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5471" y="5336961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Анварулы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Даниала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4 «Б»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757731" y="888982"/>
            <a:ext cx="2330254" cy="1149725"/>
          </a:xfrm>
          <a:prstGeom prst="rect">
            <a:avLst/>
          </a:prstGeom>
        </p:spPr>
      </p:pic>
      <p:sp>
        <p:nvSpPr>
          <p:cNvPr id="9" name="AutoShape 4" descr="blob:https://web.whatsapp.com/9cfe47d2-bbc0-4cb6-916d-bd9312e61d3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blob:https://web.whatsapp.com/9cfe47d2-bbc0-4cb6-916d-bd9312e61d3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182956" y="219409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657810" y="51893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324487" y="72485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0684" y="20362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98" y="743406"/>
            <a:ext cx="1548481" cy="2152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140105" y="4168634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.invaluable.com/housePhotos/helios/17/621417/H20049-L1384726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2" r="9635"/>
          <a:stretch/>
        </p:blipFill>
        <p:spPr bwMode="auto">
          <a:xfrm>
            <a:off x="83098" y="2984692"/>
            <a:ext cx="469832" cy="8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22" t="15061" r="2322"/>
          <a:stretch/>
        </p:blipFill>
        <p:spPr bwMode="auto">
          <a:xfrm>
            <a:off x="-14417" y="3783460"/>
            <a:ext cx="833687" cy="765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2" r="11115" b="5667"/>
          <a:stretch/>
        </p:blipFill>
        <p:spPr bwMode="auto">
          <a:xfrm>
            <a:off x="1164173" y="3011524"/>
            <a:ext cx="492725" cy="8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cdn.moypolk.ru/static/resize/w800/soldiers/awards/2019/05/04/828cf931e8e63343f9afbfa06f6f42c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1" t="4708" r="26203" b="6331"/>
          <a:stretch/>
        </p:blipFill>
        <p:spPr bwMode="auto">
          <a:xfrm>
            <a:off x="629840" y="3041587"/>
            <a:ext cx="466453" cy="8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7aa7b765-cb88-49a8-9bed-ec40db01a25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0" b="9671"/>
          <a:stretch/>
        </p:blipFill>
        <p:spPr>
          <a:xfrm>
            <a:off x="10264838" y="3077741"/>
            <a:ext cx="1238564" cy="2088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3959076" y="433085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358081" y="444606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773" y="2230413"/>
            <a:ext cx="12620924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1157" y="1503680"/>
            <a:ext cx="6594253" cy="281615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Ерхонин</a:t>
            </a: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 Семёнович  </a:t>
            </a:r>
            <a:r>
              <a:rPr lang="ru-RU" sz="2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1905 – 1986 гг.).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АССР, </a:t>
            </a:r>
          </a:p>
          <a:p>
            <a:pPr algn="just"/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Аксубаевский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деревня Новая Баланда. </a:t>
            </a:r>
          </a:p>
          <a:p>
            <a:pPr algn="just"/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Награждён: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"За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отвагу»,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рденом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«Отечественной войны 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степени».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008348" y="918496"/>
            <a:ext cx="2700731" cy="1332515"/>
          </a:xfrm>
          <a:prstGeom prst="rect">
            <a:avLst/>
          </a:prstGeom>
        </p:spPr>
      </p:pic>
      <p:sp>
        <p:nvSpPr>
          <p:cNvPr id="9" name="AutoShape 4" descr="blob:https://web.whatsapp.com/9cfe47d2-bbc0-4cb6-916d-bd9312e61d3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blob:https://web.whatsapp.com/9cfe47d2-bbc0-4cb6-916d-bd9312e61d3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189997" y="20826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645126" y="79864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324487" y="72485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0684" y="203620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33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440013" y="4201309"/>
            <a:ext cx="1278334" cy="13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fc3fbf7d-b171-4c0e-9398-92ad2e200bd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75" t="13897" r="8608" b="34272"/>
          <a:stretch/>
        </p:blipFill>
        <p:spPr>
          <a:xfrm>
            <a:off x="214470" y="782524"/>
            <a:ext cx="1498199" cy="2426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16" descr="https://cdn.moypolk.ru/static/resize/w800/soldiers/awards/2019/05/04/828cf931e8e63343f9afbfa06f6f42c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21" t="4708" r="26203" b="6331"/>
          <a:stretch/>
        </p:blipFill>
        <p:spPr bwMode="auto">
          <a:xfrm>
            <a:off x="1375968" y="3328787"/>
            <a:ext cx="456042" cy="8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22" t="15061" r="2322"/>
          <a:stretch/>
        </p:blipFill>
        <p:spPr bwMode="auto">
          <a:xfrm>
            <a:off x="128644" y="3249706"/>
            <a:ext cx="911432" cy="8374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224991" y="5155234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Останина Даниила,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4 «Б» класса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87" r="13693" b="5123"/>
          <a:stretch/>
        </p:blipFill>
        <p:spPr>
          <a:xfrm>
            <a:off x="9703765" y="2642748"/>
            <a:ext cx="1309895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3917957" y="442796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390980" y="449371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5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644821" y="300226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13"/>
          <a:stretch/>
        </p:blipFill>
        <p:spPr bwMode="auto">
          <a:xfrm>
            <a:off x="-101354" y="2321272"/>
            <a:ext cx="12709771" cy="46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9009" y="276530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2" name="AutoShape 2" descr="blob:https://web.whatsapp.com/9105798a-6241-477b-978d-6ab737c862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63" y="998287"/>
            <a:ext cx="1793602" cy="19459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22" t="15061" r="2322"/>
          <a:stretch/>
        </p:blipFill>
        <p:spPr bwMode="auto">
          <a:xfrm>
            <a:off x="285121" y="3043187"/>
            <a:ext cx="779151" cy="715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59357" y="1314032"/>
            <a:ext cx="7164261" cy="420756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Сипатов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Мубарак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 1919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июня 1982 гг.).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de-DE" altLang="ru-RU" sz="2200" b="1" dirty="0" err="1" smtClean="0">
                <a:latin typeface="Times New Roman" panose="02020603050405020304" pitchFamily="18" charset="0"/>
              </a:rPr>
              <a:t>Участвовал</a:t>
            </a:r>
            <a:r>
              <a:rPr lang="de-DE" altLang="ru-RU" sz="2200" b="1" dirty="0" smtClean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>
                <a:latin typeface="Times New Roman" panose="02020603050405020304" pitchFamily="18" charset="0"/>
              </a:rPr>
              <a:t>в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Великой</a:t>
            </a:r>
            <a:r>
              <a:rPr lang="de-DE" altLang="ru-RU" sz="2200" b="1" dirty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Отечественной</a:t>
            </a:r>
            <a:r>
              <a:rPr lang="de-DE" altLang="ru-RU" sz="2200" b="1" dirty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войне</a:t>
            </a:r>
            <a:r>
              <a:rPr lang="de-DE" altLang="ru-RU" sz="2200" b="1" dirty="0">
                <a:latin typeface="Times New Roman" panose="02020603050405020304" pitchFamily="18" charset="0"/>
              </a:rPr>
              <a:t> с 20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июля</a:t>
            </a:r>
            <a:r>
              <a:rPr lang="de-DE" altLang="ru-RU" sz="2200" b="1" dirty="0">
                <a:latin typeface="Times New Roman" panose="02020603050405020304" pitchFamily="18" charset="0"/>
              </a:rPr>
              <a:t> </a:t>
            </a:r>
            <a:endParaRPr lang="ru-RU" altLang="ru-RU" sz="2200" b="1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b="1" dirty="0" smtClean="0">
                <a:latin typeface="Times New Roman" panose="02020603050405020304" pitchFamily="18" charset="0"/>
              </a:rPr>
              <a:t>19</a:t>
            </a:r>
            <a:r>
              <a:rPr lang="de-DE" altLang="ru-RU" sz="2200" b="1" dirty="0" smtClean="0">
                <a:latin typeface="Times New Roman" panose="02020603050405020304" pitchFamily="18" charset="0"/>
              </a:rPr>
              <a:t>43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года</a:t>
            </a:r>
            <a:r>
              <a:rPr lang="de-DE" altLang="ru-RU" sz="2200" b="1" dirty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по</a:t>
            </a:r>
            <a:r>
              <a:rPr lang="de-DE" altLang="ru-RU" sz="2200" b="1" dirty="0">
                <a:latin typeface="Times New Roman" panose="02020603050405020304" pitchFamily="18" charset="0"/>
              </a:rPr>
              <a:t> 9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мая</a:t>
            </a:r>
            <a:r>
              <a:rPr lang="de-DE" altLang="ru-RU" sz="2200" b="1" dirty="0">
                <a:latin typeface="Times New Roman" panose="02020603050405020304" pitchFamily="18" charset="0"/>
              </a:rPr>
              <a:t> 1945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года</a:t>
            </a:r>
            <a:r>
              <a:rPr lang="de-DE" altLang="ru-RU" sz="2200" b="1" dirty="0"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de-DE" altLang="ru-RU" sz="2200" dirty="0" err="1">
                <a:latin typeface="Times New Roman" panose="02020603050405020304" pitchFamily="18" charset="0"/>
              </a:rPr>
              <a:t>Ефрейтор</a:t>
            </a:r>
            <a:r>
              <a:rPr lang="de-DE" altLang="ru-RU" sz="2200" dirty="0">
                <a:latin typeface="Times New Roman" panose="02020603050405020304" pitchFamily="18" charset="0"/>
              </a:rPr>
              <a:t>.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Командир</a:t>
            </a:r>
            <a:r>
              <a:rPr lang="de-DE" altLang="ru-RU" sz="2200" dirty="0">
                <a:latin typeface="Times New Roman" panose="02020603050405020304" pitchFamily="18" charset="0"/>
              </a:rPr>
              <a:t>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отделения</a:t>
            </a:r>
            <a:r>
              <a:rPr lang="de-DE" altLang="ru-RU" sz="2200" dirty="0">
                <a:latin typeface="Times New Roman" panose="02020603050405020304" pitchFamily="18" charset="0"/>
              </a:rPr>
              <a:t>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артиллерийского</a:t>
            </a:r>
            <a:r>
              <a:rPr lang="de-DE" altLang="ru-RU" sz="2200" dirty="0">
                <a:latin typeface="Times New Roman" panose="02020603050405020304" pitchFamily="18" charset="0"/>
              </a:rPr>
              <a:t>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полка</a:t>
            </a:r>
            <a:r>
              <a:rPr lang="de-DE" altLang="ru-RU" sz="2200" dirty="0">
                <a:latin typeface="Times New Roman" panose="02020603050405020304" pitchFamily="18" charset="0"/>
              </a:rPr>
              <a:t> </a:t>
            </a:r>
            <a:r>
              <a:rPr lang="de-DE" altLang="ru-RU" sz="2200" dirty="0" err="1">
                <a:latin typeface="Times New Roman" panose="02020603050405020304" pitchFamily="18" charset="0"/>
              </a:rPr>
              <a:t>связи</a:t>
            </a:r>
            <a:r>
              <a:rPr lang="de-DE" altLang="ru-RU" sz="2200" dirty="0">
                <a:latin typeface="Times New Roman" panose="02020603050405020304" pitchFamily="18" charset="0"/>
              </a:rPr>
              <a:t>. 17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октября</a:t>
            </a:r>
            <a:r>
              <a:rPr lang="de-DE" altLang="ru-RU" sz="2200" dirty="0">
                <a:latin typeface="Times New Roman" panose="02020603050405020304" pitchFamily="18" charset="0"/>
              </a:rPr>
              <a:t> 1943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года</a:t>
            </a:r>
            <a:r>
              <a:rPr lang="de-DE" altLang="ru-RU" sz="2200" dirty="0">
                <a:latin typeface="Times New Roman" panose="02020603050405020304" pitchFamily="18" charset="0"/>
              </a:rPr>
              <a:t> </a:t>
            </a:r>
            <a:r>
              <a:rPr lang="de-DE" altLang="ru-RU" sz="2200" dirty="0" err="1">
                <a:latin typeface="Times New Roman" panose="02020603050405020304" pitchFamily="18" charset="0"/>
              </a:rPr>
              <a:t>совершил</a:t>
            </a:r>
            <a:r>
              <a:rPr lang="de-DE" altLang="ru-RU" sz="2200" dirty="0">
                <a:latin typeface="Times New Roman" panose="02020603050405020304" pitchFamily="18" charset="0"/>
              </a:rPr>
              <a:t>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подвиг</a:t>
            </a:r>
            <a:r>
              <a:rPr lang="de-DE" altLang="ru-RU" sz="2200" dirty="0">
                <a:latin typeface="Times New Roman" panose="02020603050405020304" pitchFamily="18" charset="0"/>
              </a:rPr>
              <a:t> в </a:t>
            </a:r>
            <a:r>
              <a:rPr lang="de-DE" altLang="ru-RU" sz="2200" dirty="0" err="1">
                <a:latin typeface="Times New Roman" panose="02020603050405020304" pitchFamily="18" charset="0"/>
              </a:rPr>
              <a:t>районе</a:t>
            </a:r>
            <a:r>
              <a:rPr lang="de-DE" altLang="ru-RU" sz="2200" dirty="0">
                <a:latin typeface="Times New Roman" panose="02020603050405020304" pitchFamily="18" charset="0"/>
              </a:rPr>
              <a:t>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деревни</a:t>
            </a:r>
            <a:r>
              <a:rPr lang="de-DE" altLang="ru-RU" sz="2200" dirty="0">
                <a:latin typeface="Times New Roman" panose="02020603050405020304" pitchFamily="18" charset="0"/>
              </a:rPr>
              <a:t>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Агарково</a:t>
            </a:r>
            <a:r>
              <a:rPr lang="de-DE" altLang="ru-RU" sz="2200" dirty="0">
                <a:latin typeface="Times New Roman" panose="02020603050405020304" pitchFamily="18" charset="0"/>
              </a:rPr>
              <a:t>. </a:t>
            </a:r>
            <a:r>
              <a:rPr lang="de-DE" altLang="ru-RU" sz="2200" dirty="0" err="1">
                <a:latin typeface="Times New Roman" panose="02020603050405020304" pitchFamily="18" charset="0"/>
              </a:rPr>
              <a:t>Уволен</a:t>
            </a:r>
            <a:r>
              <a:rPr lang="de-DE" altLang="ru-RU" sz="2200" dirty="0">
                <a:latin typeface="Times New Roman" panose="02020603050405020304" pitchFamily="18" charset="0"/>
              </a:rPr>
              <a:t> в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запас</a:t>
            </a:r>
            <a:r>
              <a:rPr lang="de-DE" altLang="ru-RU" sz="2200" dirty="0">
                <a:latin typeface="Times New Roman" panose="02020603050405020304" pitchFamily="18" charset="0"/>
              </a:rPr>
              <a:t> 1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марта</a:t>
            </a:r>
            <a:r>
              <a:rPr lang="de-DE" altLang="ru-RU" sz="2200" dirty="0">
                <a:latin typeface="Times New Roman" panose="02020603050405020304" pitchFamily="18" charset="0"/>
              </a:rPr>
              <a:t> 1946 </a:t>
            </a:r>
            <a:r>
              <a:rPr lang="de-DE" altLang="ru-RU" sz="2200" dirty="0" err="1">
                <a:latin typeface="Times New Roman" panose="02020603050405020304" pitchFamily="18" charset="0"/>
              </a:rPr>
              <a:t>года</a:t>
            </a:r>
            <a:r>
              <a:rPr lang="de-DE" altLang="ru-RU" sz="2200" dirty="0">
                <a:latin typeface="Times New Roman" panose="02020603050405020304" pitchFamily="18" charset="0"/>
              </a:rPr>
              <a:t>. </a:t>
            </a:r>
            <a:endParaRPr lang="ru-RU" altLang="ru-RU" sz="2200" dirty="0" smtClean="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500" b="1" i="1" dirty="0" smtClean="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de-DE" altLang="ru-RU" sz="2200" b="1" i="1" dirty="0" err="1" smtClean="0">
                <a:latin typeface="Times New Roman" panose="02020603050405020304" pitchFamily="18" charset="0"/>
              </a:rPr>
              <a:t>Награды</a:t>
            </a:r>
            <a:r>
              <a:rPr lang="de-DE" altLang="ru-RU" sz="2200" b="1" i="1" dirty="0">
                <a:latin typeface="Times New Roman" panose="02020603050405020304" pitchFamily="18" charset="0"/>
              </a:rPr>
              <a:t>: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о</a:t>
            </a:r>
            <a:r>
              <a:rPr lang="de-DE" altLang="ru-RU" sz="2200" b="1" dirty="0" err="1" smtClean="0">
                <a:latin typeface="Times New Roman" panose="02020603050405020304" pitchFamily="18" charset="0"/>
              </a:rPr>
              <a:t>рден</a:t>
            </a:r>
            <a:r>
              <a:rPr lang="de-DE" altLang="ru-RU" sz="22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latin typeface="Times New Roman" panose="02020603050405020304" pitchFamily="18" charset="0"/>
              </a:rPr>
              <a:t>«</a:t>
            </a:r>
            <a:r>
              <a:rPr lang="de-DE" altLang="ru-RU" sz="2200" b="1" dirty="0" err="1" smtClean="0">
                <a:latin typeface="Times New Roman" panose="02020603050405020304" pitchFamily="18" charset="0"/>
              </a:rPr>
              <a:t>Отечественной</a:t>
            </a:r>
            <a:r>
              <a:rPr lang="de-DE" altLang="ru-RU" sz="2200" b="1" dirty="0" smtClean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 err="1" smtClean="0">
                <a:latin typeface="Times New Roman" panose="02020603050405020304" pitchFamily="18" charset="0"/>
              </a:rPr>
              <a:t>войны</a:t>
            </a:r>
            <a:r>
              <a:rPr lang="de-DE" altLang="ru-RU" sz="2200" b="1" dirty="0" smtClean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>
                <a:latin typeface="Times New Roman" panose="02020603050405020304" pitchFamily="18" charset="0"/>
              </a:rPr>
              <a:t>II </a:t>
            </a:r>
            <a:r>
              <a:rPr lang="de-DE" altLang="ru-RU" sz="2200" b="1" dirty="0" err="1" smtClean="0">
                <a:latin typeface="Times New Roman" panose="02020603050405020304" pitchFamily="18" charset="0"/>
              </a:rPr>
              <a:t>степени</a:t>
            </a:r>
            <a:r>
              <a:rPr lang="ru-RU" altLang="ru-RU" sz="2200" b="1" dirty="0" smtClean="0">
                <a:latin typeface="Times New Roman" panose="02020603050405020304" pitchFamily="18" charset="0"/>
              </a:rPr>
              <a:t>»,</a:t>
            </a:r>
            <a:r>
              <a:rPr lang="de-DE" altLang="ru-RU" sz="22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200" b="1" i="1" dirty="0" err="1">
                <a:latin typeface="Times New Roman" panose="02020603050405020304" pitchFamily="18" charset="0"/>
              </a:rPr>
              <a:t>м</a:t>
            </a:r>
            <a:r>
              <a:rPr lang="de-DE" altLang="ru-RU" sz="2200" b="1" i="1" dirty="0" err="1" smtClean="0">
                <a:latin typeface="Times New Roman" panose="02020603050405020304" pitchFamily="18" charset="0"/>
              </a:rPr>
              <a:t>едаль</a:t>
            </a:r>
            <a:r>
              <a:rPr lang="de-DE" altLang="ru-RU" sz="2200" b="1" i="1" dirty="0" smtClean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>
                <a:latin typeface="Times New Roman" panose="02020603050405020304" pitchFamily="18" charset="0"/>
              </a:rPr>
              <a:t>«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За</a:t>
            </a:r>
            <a:r>
              <a:rPr lang="de-DE" altLang="ru-RU" sz="2200" b="1" dirty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боевые</a:t>
            </a:r>
            <a:r>
              <a:rPr lang="de-DE" altLang="ru-RU" sz="2200" b="1" dirty="0">
                <a:latin typeface="Times New Roman" panose="02020603050405020304" pitchFamily="18" charset="0"/>
              </a:rPr>
              <a:t> </a:t>
            </a:r>
            <a:r>
              <a:rPr lang="de-DE" altLang="ru-RU" sz="2200" b="1" dirty="0" err="1">
                <a:latin typeface="Times New Roman" panose="02020603050405020304" pitchFamily="18" charset="0"/>
              </a:rPr>
              <a:t>заслуги</a:t>
            </a:r>
            <a:r>
              <a:rPr lang="de-DE" altLang="ru-RU" sz="2200" b="1" dirty="0">
                <a:latin typeface="Times New Roman" panose="02020603050405020304" pitchFamily="18" charset="0"/>
              </a:rPr>
              <a:t>».</a:t>
            </a:r>
          </a:p>
        </p:txBody>
      </p:sp>
      <p:pic>
        <p:nvPicPr>
          <p:cNvPr id="19" name="Picture 14" descr="https://medalww.ru/photo/img/medal-za-boevye-zaslugi-sssr-foto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313" y="3101765"/>
            <a:ext cx="474306" cy="8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2118426" y="18657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770059" y="143035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595056" y="1056678"/>
            <a:ext cx="2428052" cy="1334993"/>
          </a:xfrm>
          <a:prstGeom prst="rect">
            <a:avLst/>
          </a:prstGeom>
        </p:spPr>
      </p:pic>
      <p:pic>
        <p:nvPicPr>
          <p:cNvPr id="28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473337" y="4025386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00315" y="5237286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Гомарова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Алмаза,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3" t="7512" r="29712" b="35248"/>
          <a:stretch/>
        </p:blipFill>
        <p:spPr>
          <a:xfrm>
            <a:off x="9935145" y="2915249"/>
            <a:ext cx="1597781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325583" y="51037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683446" y="517641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93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403767" y="3645905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326" y="2325474"/>
            <a:ext cx="12620924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6822" y="894036"/>
            <a:ext cx="7416440" cy="5786199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Илькаев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Зайнагутдин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Зиягутдинович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(13 августа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1922 - 13 февраля 1974 гг.).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Место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г. Петропавловск.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призыва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Петропавловский ГВК , февраль 1942 год.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Проходил службу в 1–ом кавалерийском полку на Западном фронте военфельдшером.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командиром  санитарного взвода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3-ем Белорусском фронте. Получил звание-старший лейтенант. После окончания войны продолжил работать военфельдшером в медпункте города Львова.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лейтенант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Илькаев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Зайнагутдин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был награжден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медалью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победу над Германией в Великой Отечественной войне 1941-1945 гг.».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Имеются и юбилейные медали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21" y="677331"/>
            <a:ext cx="1778845" cy="2277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4" y="3181922"/>
            <a:ext cx="477923" cy="7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656059" y="761894"/>
            <a:ext cx="2375369" cy="1306027"/>
          </a:xfrm>
          <a:prstGeom prst="rect">
            <a:avLst/>
          </a:prstGeom>
        </p:spPr>
      </p:pic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587458" y="150027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2043857" y="-43041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705261" y="-4876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5796" y="130248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3986" y="5289784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Илькаева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Эльзара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1" t="24413" r="26547" b="25634"/>
          <a:stretch/>
        </p:blipFill>
        <p:spPr>
          <a:xfrm>
            <a:off x="9967288" y="3040864"/>
            <a:ext cx="1673797" cy="212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255293" y="368690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743786" y="368691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26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032" y="2349297"/>
            <a:ext cx="12621296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14" t="9709" b="10871"/>
          <a:stretch/>
        </p:blipFill>
        <p:spPr>
          <a:xfrm>
            <a:off x="2375416" y="837037"/>
            <a:ext cx="7255205" cy="54466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758004" y="708365"/>
            <a:ext cx="2360480" cy="1164637"/>
          </a:xfrm>
          <a:prstGeom prst="rect">
            <a:avLst/>
          </a:prstGeom>
        </p:spPr>
      </p:pic>
      <p:pic>
        <p:nvPicPr>
          <p:cNvPr id="12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633496" y="102485"/>
            <a:ext cx="4699817" cy="9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2367112" y="29829"/>
            <a:ext cx="1366823" cy="9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231677" y="19561"/>
            <a:ext cx="1366823" cy="9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5651" y="8475"/>
            <a:ext cx="3530980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2" t="4332" r="66582" b="58945"/>
          <a:stretch/>
        </p:blipFill>
        <p:spPr>
          <a:xfrm>
            <a:off x="226852" y="934728"/>
            <a:ext cx="1965129" cy="2082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81" y="3123842"/>
            <a:ext cx="584515" cy="9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mage.invaluable.com/housePhotos/helios/17/621417/H20049-L1384726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2" r="11115" b="5667"/>
          <a:stretch/>
        </p:blipFill>
        <p:spPr bwMode="auto">
          <a:xfrm>
            <a:off x="1594103" y="3123842"/>
            <a:ext cx="572004" cy="1033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4" name="Picture 2" descr="https://cikavy.com/img/awards/21hXesNKa0F4GPX0o2OJ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05" r="22140"/>
          <a:stretch/>
        </p:blipFill>
        <p:spPr bwMode="auto">
          <a:xfrm>
            <a:off x="189618" y="3123842"/>
            <a:ext cx="517361" cy="9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542812" y="4210144"/>
            <a:ext cx="1333209" cy="13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698580" y="4834438"/>
            <a:ext cx="238929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Двойнос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Даниила,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4 «Г» класса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Каменского Никиты , ученика 2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0" t="19342" r="8017" b="29391"/>
          <a:stretch/>
        </p:blipFill>
        <p:spPr>
          <a:xfrm>
            <a:off x="9772766" y="2811431"/>
            <a:ext cx="2240924" cy="1923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152261" y="25277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497209" y="25077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2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908" y="2324975"/>
            <a:ext cx="12620924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2070" y="815686"/>
            <a:ext cx="7477942" cy="5878532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Кудрявцев Павел Иванович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(16  марта 1924 – 19 октября 2001 гг.).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Место 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Кировская область,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Яранский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Алпаево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августа 1943 года ушёл на фронт.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Военное звание - Гвардии сержант. Воевал на 1 Украинском фронте. 5 марта 1944 года в боях за Свою Социалистическую Родину проявил  мужество, стойкость и отвагу. В боях за деревню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Лесенице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 своим отделением вырвался вперед и первым подошёл к шоссе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Лесенице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Львов, где уничтожил из противотанкового оружия две машины с грузом, трактор-тягач, противотанковую пушку.  Самолично уничтожил 8 немцев при наступлении на станцию Львов- Главный.  За это его представили к правительственной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«Красная Звезда»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Также он награжден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орденом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«Великой Отечественной войны»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другими правительственными наградами.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816369" y="738412"/>
            <a:ext cx="2201942" cy="12106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4" r="62712" b="55097"/>
          <a:stretch/>
        </p:blipFill>
        <p:spPr>
          <a:xfrm>
            <a:off x="136592" y="504829"/>
            <a:ext cx="1864005" cy="24770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s://ds10belochka.hmansy.prosadiki.ru/media/2020/03/18/1253710006/9da33b75f9ca29948a83641b411dcfa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80" y="3141606"/>
            <a:ext cx="890326" cy="8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514085" y="87146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978301" y="-8221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0667" y="74348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640866" y="-74524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32384" y="4092331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774" y="3202645"/>
            <a:ext cx="598139" cy="99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blob:https://web.whatsapp.com/4b1a5f7c-1087-496e-b752-77d9e91c65c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4" r="14151"/>
          <a:stretch/>
        </p:blipFill>
        <p:spPr>
          <a:xfrm>
            <a:off x="9967924" y="3262258"/>
            <a:ext cx="1787360" cy="1889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9750869" y="5262015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удрявцева Юрия,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4 «Г»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216656" y="33005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708832" y="315459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789" y="2318428"/>
            <a:ext cx="12644062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015" y="916879"/>
            <a:ext cx="7572967" cy="572464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Малеваный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Григорий </a:t>
            </a: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 –                                                                                15 мая 1989 гг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 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с.Сосновка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Цюрупенского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</a:p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призван на военную службу, в связи с напряженной </a:t>
            </a: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обстановкой.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на Закавказском фронте в звании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сержанта,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топографистом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перешёл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преподавательскую работу, и был назначен обучающим командиром вычислительного отделения артиллерийского полка. В составе Северной группы войск фронта участвовал в Моздок-Малгобекской операции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1942 году,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проведённой в ходе битвы за Кавказ, с целью отражения наступления немецких войск и срыва попытки их прорыва в нефтяные районы Грозного 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Баку.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должности помощника командира взвода Григорий Андреевич проводил обучение молодых курсантов артиллеристов. Всю силу и энергию он отдавал на боевую и политическую подготовку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бойцов-вычислителей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добивался отличного усвоения программы курсантами. Его взвод вышел первым по учебной подготовке в дивизионе. Григорий Андреевич был награжден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 боевые заслуги"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1943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 оборону Кавказа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в 1944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юбилейными медалями.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войны Григорий Андреевич работал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в Екатеринославской начальной школе, затем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Богатырской средней школе. Всю свою жизнь он посвятил обучению молодого поколения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788055" y="768451"/>
            <a:ext cx="2287972" cy="1257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31" b="20188"/>
          <a:stretch/>
        </p:blipFill>
        <p:spPr>
          <a:xfrm>
            <a:off x="181333" y="591415"/>
            <a:ext cx="1724439" cy="2409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s://bidspirit-images.global.ssl.fastly.net/helios/cloned-images/123554/1/a_ignore_q_80_w_1000_c_limit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0" r="8999"/>
          <a:stretch/>
        </p:blipFill>
        <p:spPr bwMode="auto">
          <a:xfrm>
            <a:off x="1318783" y="3154374"/>
            <a:ext cx="551819" cy="10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475473" y="8843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926785" y="-69337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602229" y="-4876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275291" y="4057931"/>
            <a:ext cx="1434465" cy="14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pdb/1598687/a069f78d-706a-473e-9853-cd3c0e746db0/s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5" r="14980"/>
          <a:stretch/>
        </p:blipFill>
        <p:spPr bwMode="auto">
          <a:xfrm>
            <a:off x="275811" y="3115281"/>
            <a:ext cx="507626" cy="9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223" y="78738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47587" y="5249326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Зиник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Матв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4 «Д»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36" r="6710" b="28081"/>
          <a:stretch/>
        </p:blipFill>
        <p:spPr>
          <a:xfrm>
            <a:off x="10091424" y="2954445"/>
            <a:ext cx="1794348" cy="2215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229535" y="33005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730592" y="329541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74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384" y="2318428"/>
            <a:ext cx="12667931" cy="52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0987" y="961354"/>
            <a:ext cx="7354026" cy="538609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  <a:alpha val="6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Ведерников Владимир Алексеевич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 ноября 1925 – 25 августа 2001 гг.).                                                                        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Украинская ССР, Одесская область, г. Первомайск.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1942 года Владимира направили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Ленинградское военное училище в семнадцатилетнем возрасте. После окончания училища его курсантом направили на Брянский фронт.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1943 году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Белорусский фронт, там он стал помощником командира. Затем он воевал под Гомелем и был награжден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году, «За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над фашисткой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 в Великой Отечественной войне 1941-1945 гг.»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 года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войны  ему присвоили звание полковника.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 войны.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/>
              <a:t> </a:t>
            </a:r>
          </a:p>
        </p:txBody>
      </p:sp>
      <p:sp>
        <p:nvSpPr>
          <p:cNvPr id="8" name="AutoShape 8" descr="blob:https://web.whatsapp.com/1d07fc24-c12a-44f0-9b1b-4f690df1a287"/>
          <p:cNvSpPr>
            <a:spLocks noChangeAspect="1" noChangeArrowheads="1"/>
          </p:cNvSpPr>
          <p:nvPr/>
        </p:nvSpPr>
        <p:spPr bwMode="auto">
          <a:xfrm>
            <a:off x="155575" y="-144463"/>
            <a:ext cx="1648138" cy="164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ca406f11-fe6a-427d-863e-d446a3bf8a8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1" t="26503" r="7613" b="9519"/>
          <a:stretch/>
        </p:blipFill>
        <p:spPr>
          <a:xfrm>
            <a:off x="9621174" y="820120"/>
            <a:ext cx="2416649" cy="1328724"/>
          </a:xfrm>
          <a:prstGeom prst="rect">
            <a:avLst/>
          </a:prstGeom>
        </p:spPr>
      </p:pic>
      <p:pic>
        <p:nvPicPr>
          <p:cNvPr id="24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344" r="36866"/>
          <a:stretch/>
        </p:blipFill>
        <p:spPr bwMode="auto">
          <a:xfrm>
            <a:off x="3475473" y="88430"/>
            <a:ext cx="5259356" cy="1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1926785" y="-69337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s04.infourok.ru/uploads/ex/0705/0000f164-b103e2cc/hello_html_m5ae7bd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69" r="80067"/>
          <a:stretch/>
        </p:blipFill>
        <p:spPr bwMode="auto">
          <a:xfrm>
            <a:off x="8602229" y="-48766"/>
            <a:ext cx="1660513" cy="1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atbasar.akmo.gov.kz/sites/atbasar.akmo.gov.kz/uploads/news/2019/05/0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15596">
            <a:off x="501728" y="4152252"/>
            <a:ext cx="1201748" cy="122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pdb/1598687/a069f78d-706a-473e-9853-cd3c0e746db0/s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5" r="14980"/>
          <a:stretch/>
        </p:blipFill>
        <p:spPr bwMode="auto">
          <a:xfrm>
            <a:off x="306743" y="3067713"/>
            <a:ext cx="612063" cy="11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223" y="78738"/>
            <a:ext cx="3679591" cy="584775"/>
          </a:xfrm>
          <a:prstGeom prst="rect">
            <a:avLst/>
          </a:prstGeom>
          <a:gradFill flip="none" rotWithShape="1">
            <a:gsLst>
              <a:gs pos="17500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«Дедушкина медаль»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64820" y="5268393"/>
            <a:ext cx="226744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Ведерниковой Даны, 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3 «Д» класса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 «СОШ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им.К.Макпалеева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I9orTkaJk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920" y="647804"/>
            <a:ext cx="1432383" cy="238926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665" y="3198370"/>
            <a:ext cx="584515" cy="9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64" t="32301" r="24293" b="13991"/>
          <a:stretch/>
        </p:blipFill>
        <p:spPr>
          <a:xfrm>
            <a:off x="9942491" y="3153573"/>
            <a:ext cx="1654652" cy="199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4235075" y="329293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2d-cdr.ru/image/data/photo/76080_kazahskij_ornament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/>
        </p:blipFill>
        <p:spPr bwMode="auto">
          <a:xfrm rot="16200000">
            <a:off x="7727897" y="329898"/>
            <a:ext cx="553571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05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2737</Words>
  <Application>Microsoft Office PowerPoint</Application>
  <PresentationFormat>Произвольный</PresentationFormat>
  <Paragraphs>199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</dc:creator>
  <cp:lastModifiedBy>Admin</cp:lastModifiedBy>
  <cp:revision>105</cp:revision>
  <dcterms:created xsi:type="dcterms:W3CDTF">2020-04-15T13:30:55Z</dcterms:created>
  <dcterms:modified xsi:type="dcterms:W3CDTF">2020-04-25T08:03:03Z</dcterms:modified>
</cp:coreProperties>
</file>