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7" r:id="rId3"/>
    <p:sldId id="261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2" r:id="rId12"/>
    <p:sldId id="273" r:id="rId13"/>
    <p:sldId id="270" r:id="rId14"/>
    <p:sldId id="271" r:id="rId15"/>
    <p:sldId id="262" r:id="rId16"/>
    <p:sldId id="274" r:id="rId17"/>
    <p:sldId id="275" r:id="rId18"/>
    <p:sldId id="276" r:id="rId19"/>
    <p:sldId id="277" r:id="rId20"/>
    <p:sldId id="278" r:id="rId21"/>
    <p:sldId id="281" r:id="rId22"/>
    <p:sldId id="279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61" autoAdjust="0"/>
    <p:restoredTop sz="62298" autoAdjust="0"/>
  </p:normalViewPr>
  <p:slideViewPr>
    <p:cSldViewPr snapToGrid="0">
      <p:cViewPr varScale="1">
        <p:scale>
          <a:sx n="74" d="100"/>
          <a:sy n="74" d="100"/>
        </p:scale>
        <p:origin x="58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ABB9E-5FD8-45DA-AA97-E34850466158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2123B-B7D0-47B2-AB0E-AF8CC08931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3907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ABB9E-5FD8-45DA-AA97-E34850466158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2123B-B7D0-47B2-AB0E-AF8CC08931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0081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ABB9E-5FD8-45DA-AA97-E34850466158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2123B-B7D0-47B2-AB0E-AF8CC08931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4442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ABB9E-5FD8-45DA-AA97-E34850466158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2123B-B7D0-47B2-AB0E-AF8CC08931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6455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ABB9E-5FD8-45DA-AA97-E34850466158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2123B-B7D0-47B2-AB0E-AF8CC08931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2471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ABB9E-5FD8-45DA-AA97-E34850466158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2123B-B7D0-47B2-AB0E-AF8CC08931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4359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ABB9E-5FD8-45DA-AA97-E34850466158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2123B-B7D0-47B2-AB0E-AF8CC08931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1381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ABB9E-5FD8-45DA-AA97-E34850466158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2123B-B7D0-47B2-AB0E-AF8CC08931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8222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ABB9E-5FD8-45DA-AA97-E34850466158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2123B-B7D0-47B2-AB0E-AF8CC08931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7288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ABB9E-5FD8-45DA-AA97-E34850466158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2123B-B7D0-47B2-AB0E-AF8CC08931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4084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ABB9E-5FD8-45DA-AA97-E34850466158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2123B-B7D0-47B2-AB0E-AF8CC08931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946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5ABB9E-5FD8-45DA-AA97-E34850466158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62123B-B7D0-47B2-AB0E-AF8CC08931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9516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g"/><Relationship Id="rId3" Type="http://schemas.openxmlformats.org/officeDocument/2006/relationships/image" Target="../media/image2.png"/><Relationship Id="rId7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5.jpeg"/><Relationship Id="rId4" Type="http://schemas.openxmlformats.org/officeDocument/2006/relationships/image" Target="../media/image3.jpg"/><Relationship Id="rId9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4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5.jpeg"/><Relationship Id="rId4" Type="http://schemas.openxmlformats.org/officeDocument/2006/relationships/image" Target="../media/image3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47.jpg"/><Relationship Id="rId3" Type="http://schemas.openxmlformats.org/officeDocument/2006/relationships/image" Target="../media/image2.png"/><Relationship Id="rId7" Type="http://schemas.openxmlformats.org/officeDocument/2006/relationships/image" Target="../media/image10.jpeg"/><Relationship Id="rId12" Type="http://schemas.openxmlformats.org/officeDocument/2006/relationships/image" Target="../media/image4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11" Type="http://schemas.openxmlformats.org/officeDocument/2006/relationships/image" Target="../media/image4.jpeg"/><Relationship Id="rId5" Type="http://schemas.openxmlformats.org/officeDocument/2006/relationships/image" Target="../media/image5.jpeg"/><Relationship Id="rId10" Type="http://schemas.openxmlformats.org/officeDocument/2006/relationships/image" Target="../media/image18.jpeg"/><Relationship Id="rId4" Type="http://schemas.openxmlformats.org/officeDocument/2006/relationships/image" Target="../media/image3.jpg"/><Relationship Id="rId9" Type="http://schemas.openxmlformats.org/officeDocument/2006/relationships/image" Target="../media/image34.jpeg"/><Relationship Id="rId1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13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50.jpg"/><Relationship Id="rId12" Type="http://schemas.openxmlformats.org/officeDocument/2006/relationships/image" Target="../media/image5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11" Type="http://schemas.openxmlformats.org/officeDocument/2006/relationships/image" Target="../media/image52.jpeg"/><Relationship Id="rId5" Type="http://schemas.openxmlformats.org/officeDocument/2006/relationships/image" Target="../media/image5.jpeg"/><Relationship Id="rId10" Type="http://schemas.openxmlformats.org/officeDocument/2006/relationships/image" Target="../media/image49.jpeg"/><Relationship Id="rId4" Type="http://schemas.openxmlformats.org/officeDocument/2006/relationships/image" Target="../media/image3.jpg"/><Relationship Id="rId9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55.png"/><Relationship Id="rId12" Type="http://schemas.openxmlformats.org/officeDocument/2006/relationships/image" Target="../media/image5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eg"/><Relationship Id="rId11" Type="http://schemas.openxmlformats.org/officeDocument/2006/relationships/image" Target="../media/image18.jpeg"/><Relationship Id="rId5" Type="http://schemas.openxmlformats.org/officeDocument/2006/relationships/image" Target="../media/image5.jpeg"/><Relationship Id="rId10" Type="http://schemas.openxmlformats.org/officeDocument/2006/relationships/image" Target="../media/image57.jpeg"/><Relationship Id="rId4" Type="http://schemas.openxmlformats.org/officeDocument/2006/relationships/image" Target="../media/image3.jpg"/><Relationship Id="rId9" Type="http://schemas.openxmlformats.org/officeDocument/2006/relationships/image" Target="../media/image56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image" Target="../media/image2.png"/><Relationship Id="rId7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jpeg"/><Relationship Id="rId5" Type="http://schemas.openxmlformats.org/officeDocument/2006/relationships/image" Target="../media/image5.jpeg"/><Relationship Id="rId4" Type="http://schemas.openxmlformats.org/officeDocument/2006/relationships/image" Target="../media/image3.jpg"/><Relationship Id="rId9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2.png"/><Relationship Id="rId7" Type="http://schemas.openxmlformats.org/officeDocument/2006/relationships/image" Target="../media/image12.jpeg"/><Relationship Id="rId12" Type="http://schemas.openxmlformats.org/officeDocument/2006/relationships/image" Target="../media/image6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61.jpeg"/><Relationship Id="rId5" Type="http://schemas.openxmlformats.org/officeDocument/2006/relationships/image" Target="../media/image5.jpeg"/><Relationship Id="rId10" Type="http://schemas.openxmlformats.org/officeDocument/2006/relationships/image" Target="../media/image18.jpeg"/><Relationship Id="rId4" Type="http://schemas.openxmlformats.org/officeDocument/2006/relationships/image" Target="../media/image3.jpg"/><Relationship Id="rId9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eg"/><Relationship Id="rId3" Type="http://schemas.openxmlformats.org/officeDocument/2006/relationships/image" Target="../media/image2.png"/><Relationship Id="rId7" Type="http://schemas.openxmlformats.org/officeDocument/2006/relationships/image" Target="../media/image6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62.jpg"/><Relationship Id="rId5" Type="http://schemas.openxmlformats.org/officeDocument/2006/relationships/image" Target="../media/image5.jpeg"/><Relationship Id="rId10" Type="http://schemas.openxmlformats.org/officeDocument/2006/relationships/image" Target="../media/image18.jpeg"/><Relationship Id="rId4" Type="http://schemas.openxmlformats.org/officeDocument/2006/relationships/image" Target="../media/image3.jpg"/><Relationship Id="rId9" Type="http://schemas.openxmlformats.org/officeDocument/2006/relationships/image" Target="../media/image65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eg"/><Relationship Id="rId13" Type="http://schemas.openxmlformats.org/officeDocument/2006/relationships/image" Target="../media/image33.jpeg"/><Relationship Id="rId3" Type="http://schemas.openxmlformats.org/officeDocument/2006/relationships/image" Target="../media/image2.png"/><Relationship Id="rId7" Type="http://schemas.openxmlformats.org/officeDocument/2006/relationships/image" Target="../media/image66.jpg"/><Relationship Id="rId12" Type="http://schemas.openxmlformats.org/officeDocument/2006/relationships/image" Target="../media/image18.jpeg"/><Relationship Id="rId2" Type="http://schemas.openxmlformats.org/officeDocument/2006/relationships/image" Target="../media/image1.jpeg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8.png"/><Relationship Id="rId5" Type="http://schemas.openxmlformats.org/officeDocument/2006/relationships/image" Target="../media/image5.jpeg"/><Relationship Id="rId15" Type="http://schemas.openxmlformats.org/officeDocument/2006/relationships/image" Target="../media/image4.jpeg"/><Relationship Id="rId10" Type="http://schemas.openxmlformats.org/officeDocument/2006/relationships/image" Target="../media/image12.jpeg"/><Relationship Id="rId4" Type="http://schemas.openxmlformats.org/officeDocument/2006/relationships/image" Target="../media/image3.jpg"/><Relationship Id="rId9" Type="http://schemas.openxmlformats.org/officeDocument/2006/relationships/image" Target="../media/image10.jpeg"/><Relationship Id="rId14" Type="http://schemas.openxmlformats.org/officeDocument/2006/relationships/image" Target="../media/image68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.png"/><Relationship Id="rId7" Type="http://schemas.openxmlformats.org/officeDocument/2006/relationships/image" Target="../media/image6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5.jpeg"/><Relationship Id="rId4" Type="http://schemas.openxmlformats.org/officeDocument/2006/relationships/image" Target="../media/image3.jpg"/><Relationship Id="rId9" Type="http://schemas.openxmlformats.org/officeDocument/2006/relationships/image" Target="../media/image70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15.jpeg"/><Relationship Id="rId12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11" Type="http://schemas.openxmlformats.org/officeDocument/2006/relationships/image" Target="../media/image19.png"/><Relationship Id="rId5" Type="http://schemas.openxmlformats.org/officeDocument/2006/relationships/image" Target="../media/image5.jpeg"/><Relationship Id="rId10" Type="http://schemas.openxmlformats.org/officeDocument/2006/relationships/image" Target="../media/image18.jpeg"/><Relationship Id="rId4" Type="http://schemas.openxmlformats.org/officeDocument/2006/relationships/image" Target="../media/image3.jpg"/><Relationship Id="rId9" Type="http://schemas.openxmlformats.org/officeDocument/2006/relationships/image" Target="../media/image17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jpeg"/><Relationship Id="rId3" Type="http://schemas.openxmlformats.org/officeDocument/2006/relationships/image" Target="../media/image2.png"/><Relationship Id="rId7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jpeg"/><Relationship Id="rId5" Type="http://schemas.openxmlformats.org/officeDocument/2006/relationships/image" Target="../media/image5.jpeg"/><Relationship Id="rId10" Type="http://schemas.openxmlformats.org/officeDocument/2006/relationships/image" Target="../media/image74.png"/><Relationship Id="rId4" Type="http://schemas.openxmlformats.org/officeDocument/2006/relationships/image" Target="../media/image3.jpg"/><Relationship Id="rId9" Type="http://schemas.openxmlformats.org/officeDocument/2006/relationships/image" Target="../media/image73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13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3.jpeg"/><Relationship Id="rId12" Type="http://schemas.openxmlformats.org/officeDocument/2006/relationships/image" Target="../media/image78.jpeg"/><Relationship Id="rId17" Type="http://schemas.openxmlformats.org/officeDocument/2006/relationships/image" Target="../media/image26.jpeg"/><Relationship Id="rId2" Type="http://schemas.openxmlformats.org/officeDocument/2006/relationships/image" Target="../media/image1.jpeg"/><Relationship Id="rId16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jpeg"/><Relationship Id="rId11" Type="http://schemas.openxmlformats.org/officeDocument/2006/relationships/image" Target="../media/image77.jpeg"/><Relationship Id="rId5" Type="http://schemas.openxmlformats.org/officeDocument/2006/relationships/image" Target="../media/image5.jpeg"/><Relationship Id="rId15" Type="http://schemas.openxmlformats.org/officeDocument/2006/relationships/image" Target="../media/image11.png"/><Relationship Id="rId10" Type="http://schemas.openxmlformats.org/officeDocument/2006/relationships/image" Target="../media/image76.jpg"/><Relationship Id="rId4" Type="http://schemas.openxmlformats.org/officeDocument/2006/relationships/image" Target="../media/image3.jpg"/><Relationship Id="rId9" Type="http://schemas.openxmlformats.org/officeDocument/2006/relationships/image" Target="../media/image74.png"/><Relationship Id="rId14" Type="http://schemas.openxmlformats.org/officeDocument/2006/relationships/image" Target="../media/image68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jpg"/><Relationship Id="rId13" Type="http://schemas.openxmlformats.org/officeDocument/2006/relationships/image" Target="../media/image4.jpeg"/><Relationship Id="rId18" Type="http://schemas.openxmlformats.org/officeDocument/2006/relationships/image" Target="../media/image85.jpeg"/><Relationship Id="rId3" Type="http://schemas.openxmlformats.org/officeDocument/2006/relationships/image" Target="../media/image2.png"/><Relationship Id="rId7" Type="http://schemas.openxmlformats.org/officeDocument/2006/relationships/image" Target="../media/image79.jpg"/><Relationship Id="rId12" Type="http://schemas.openxmlformats.org/officeDocument/2006/relationships/image" Target="../media/image11.png"/><Relationship Id="rId17" Type="http://schemas.openxmlformats.org/officeDocument/2006/relationships/image" Target="../media/image84.jpeg"/><Relationship Id="rId2" Type="http://schemas.openxmlformats.org/officeDocument/2006/relationships/image" Target="../media/image1.jpeg"/><Relationship Id="rId16" Type="http://schemas.openxmlformats.org/officeDocument/2006/relationships/image" Target="../media/image83.jpeg"/><Relationship Id="rId20" Type="http://schemas.openxmlformats.org/officeDocument/2006/relationships/image" Target="../media/image8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82.jpeg"/><Relationship Id="rId5" Type="http://schemas.openxmlformats.org/officeDocument/2006/relationships/image" Target="../media/image5.jpeg"/><Relationship Id="rId15" Type="http://schemas.openxmlformats.org/officeDocument/2006/relationships/image" Target="../media/image33.jpeg"/><Relationship Id="rId10" Type="http://schemas.openxmlformats.org/officeDocument/2006/relationships/image" Target="../media/image8.png"/><Relationship Id="rId19" Type="http://schemas.openxmlformats.org/officeDocument/2006/relationships/image" Target="../media/image18.jpeg"/><Relationship Id="rId4" Type="http://schemas.openxmlformats.org/officeDocument/2006/relationships/image" Target="../media/image3.jpg"/><Relationship Id="rId9" Type="http://schemas.openxmlformats.org/officeDocument/2006/relationships/image" Target="../media/image81.jpeg"/><Relationship Id="rId14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7.jpg"/><Relationship Id="rId3" Type="http://schemas.openxmlformats.org/officeDocument/2006/relationships/image" Target="../media/image2.png"/><Relationship Id="rId7" Type="http://schemas.openxmlformats.org/officeDocument/2006/relationships/image" Target="../media/image22.png"/><Relationship Id="rId12" Type="http://schemas.openxmlformats.org/officeDocument/2006/relationships/image" Target="../media/image18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26.jpeg"/><Relationship Id="rId5" Type="http://schemas.openxmlformats.org/officeDocument/2006/relationships/image" Target="../media/image4.jpeg"/><Relationship Id="rId10" Type="http://schemas.openxmlformats.org/officeDocument/2006/relationships/image" Target="../media/image25.png"/><Relationship Id="rId4" Type="http://schemas.openxmlformats.org/officeDocument/2006/relationships/image" Target="../media/image3.jpg"/><Relationship Id="rId9" Type="http://schemas.openxmlformats.org/officeDocument/2006/relationships/image" Target="../media/image24.jpeg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1.jpeg"/><Relationship Id="rId7" Type="http://schemas.openxmlformats.org/officeDocument/2006/relationships/image" Target="../media/image2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5.jpeg"/><Relationship Id="rId4" Type="http://schemas.openxmlformats.org/officeDocument/2006/relationships/image" Target="../media/image3.jpg"/><Relationship Id="rId9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3.jpg"/><Relationship Id="rId7" Type="http://schemas.openxmlformats.org/officeDocument/2006/relationships/image" Target="../media/image3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11" Type="http://schemas.openxmlformats.org/officeDocument/2006/relationships/image" Target="../media/image36.jpg"/><Relationship Id="rId5" Type="http://schemas.openxmlformats.org/officeDocument/2006/relationships/image" Target="../media/image31.jpeg"/><Relationship Id="rId10" Type="http://schemas.openxmlformats.org/officeDocument/2006/relationships/image" Target="../media/image1.jpeg"/><Relationship Id="rId4" Type="http://schemas.openxmlformats.org/officeDocument/2006/relationships/image" Target="../media/image5.jpeg"/><Relationship Id="rId9" Type="http://schemas.openxmlformats.org/officeDocument/2006/relationships/image" Target="../media/image3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12" Type="http://schemas.openxmlformats.org/officeDocument/2006/relationships/image" Target="../media/image3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37.jpg"/><Relationship Id="rId5" Type="http://schemas.openxmlformats.org/officeDocument/2006/relationships/image" Target="../media/image4.jpeg"/><Relationship Id="rId10" Type="http://schemas.openxmlformats.org/officeDocument/2006/relationships/image" Target="../media/image12.jpeg"/><Relationship Id="rId4" Type="http://schemas.openxmlformats.org/officeDocument/2006/relationships/image" Target="../media/image3.jp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40.jp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12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39.jpeg"/><Relationship Id="rId5" Type="http://schemas.openxmlformats.org/officeDocument/2006/relationships/image" Target="../media/image4.jpeg"/><Relationship Id="rId10" Type="http://schemas.openxmlformats.org/officeDocument/2006/relationships/image" Target="../media/image12.jpeg"/><Relationship Id="rId4" Type="http://schemas.openxmlformats.org/officeDocument/2006/relationships/image" Target="../media/image3.jpg"/><Relationship Id="rId9" Type="http://schemas.openxmlformats.org/officeDocument/2006/relationships/image" Target="../media/image11.png"/><Relationship Id="rId1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1.jpeg"/><Relationship Id="rId7" Type="http://schemas.openxmlformats.org/officeDocument/2006/relationships/image" Target="../media/image10.jpeg"/><Relationship Id="rId12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43.jpeg"/><Relationship Id="rId5" Type="http://schemas.openxmlformats.org/officeDocument/2006/relationships/image" Target="../media/image3.jpg"/><Relationship Id="rId10" Type="http://schemas.openxmlformats.org/officeDocument/2006/relationships/image" Target="../media/image42.jpeg"/><Relationship Id="rId4" Type="http://schemas.openxmlformats.org/officeDocument/2006/relationships/image" Target="../media/image2.png"/><Relationship Id="rId9" Type="http://schemas.openxmlformats.org/officeDocument/2006/relationships/image" Target="../media/image41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g"/><Relationship Id="rId3" Type="http://schemas.openxmlformats.org/officeDocument/2006/relationships/image" Target="../media/image2.png"/><Relationship Id="rId7" Type="http://schemas.openxmlformats.org/officeDocument/2006/relationships/image" Target="../media/image4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0" descr="http://atbasar.akmo.gov.kz/sites/atbasar.akmo.gov.kz/uploads/news/2019/05/03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15596">
            <a:off x="256571" y="5131564"/>
            <a:ext cx="1434465" cy="1463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https://ds04.infourok.ru/uploads/ex/0705/0000f164-b103e2cc/hello_html_m5ae7bd57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866"/>
          <a:stretch/>
        </p:blipFill>
        <p:spPr bwMode="auto">
          <a:xfrm>
            <a:off x="3480738" y="-1446079"/>
            <a:ext cx="5259356" cy="2708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ds04.infourok.ru/uploads/ex/0705/0000f164-b103e2cc/hello_html_m5ae7bd57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40" b="12113"/>
          <a:stretch/>
        </p:blipFill>
        <p:spPr bwMode="auto">
          <a:xfrm>
            <a:off x="1908312" y="2321350"/>
            <a:ext cx="10583861" cy="4610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05987" y="949603"/>
            <a:ext cx="7535266" cy="4647426"/>
          </a:xfrm>
          <a:prstGeom prst="rect">
            <a:avLst/>
          </a:prstGeom>
          <a:gradFill>
            <a:gsLst>
              <a:gs pos="0">
                <a:schemeClr val="accent4">
                  <a:lumMod val="20000"/>
                  <a:lumOff val="80000"/>
                  <a:alpha val="6000"/>
                </a:schemeClr>
              </a:gs>
              <a:gs pos="100000">
                <a:schemeClr val="accent4">
                  <a:lumMod val="105000"/>
                  <a:satMod val="103000"/>
                  <a:tint val="73000"/>
                </a:schemeClr>
              </a:gs>
              <a:gs pos="100000">
                <a:schemeClr val="accent4">
                  <a:lumMod val="105000"/>
                  <a:satMod val="109000"/>
                  <a:tint val="81000"/>
                </a:schemeClr>
              </a:gs>
            </a:gsLst>
          </a:gradFill>
          <a:ln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600" b="1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Рахимов </a:t>
            </a:r>
            <a:r>
              <a:rPr lang="ru-RU" sz="2600" b="1" i="1" u="sng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Кайриден</a:t>
            </a:r>
            <a:r>
              <a:rPr lang="ru-RU" sz="2600" b="1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(5 января 1926 – 4 мая 1994 гг.).</a:t>
            </a: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рождения: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Актогайский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 Павлодарской области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Призван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фронт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декабре 1944 года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был стрелком 893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3 сб. 9 роты.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 апреля 1945 года воевал на 1 Белорусском фронте.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27 августа 1945 года проходил службу в 820 миномётном полку, рядовым миномётчиком. С 1948 года обучался в полковой школе.  С 1949 года проходил службу по ВУС-1.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Уволен в запас на основании постановления Совета министров от 28 января 1950г.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Награжден: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медалью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«За взятие Берлина»,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медалью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«За взятие Кенигсберга»,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медалью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«За победу над Германией в Великой Отечественной войне 1941-1945 гг.»,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медалью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«ХХХ лет Советской Армии и флота»,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юбилейной медалью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«20 лет  Победы в Великой Отечественной войне 1941-1945 гг.»,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юбилейной медалью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«30 лет  Победы в Великой Отечественной войне 1941-1945 гг.»,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медалью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«60 лет Вооруженных сил».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41917" y="143126"/>
            <a:ext cx="3679591" cy="584775"/>
          </a:xfrm>
          <a:prstGeom prst="rect">
            <a:avLst/>
          </a:prstGeom>
          <a:gradFill flip="none" rotWithShape="1">
            <a:gsLst>
              <a:gs pos="17500">
                <a:srgbClr val="FFFFFF"/>
              </a:gs>
              <a:gs pos="0">
                <a:schemeClr val="accent1">
                  <a:lumMod val="0"/>
                  <a:lumOff val="100000"/>
                </a:schemeClr>
              </a:gs>
              <a:gs pos="84000">
                <a:schemeClr val="accent1">
                  <a:lumMod val="0"/>
                  <a:lumOff val="100000"/>
                </a:schemeClr>
              </a:gs>
              <a:gs pos="100000">
                <a:srgbClr val="FF0000"/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 </a:t>
            </a:r>
            <a:r>
              <a:rPr lang="ru-RU" sz="2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«Дедушкина медаль»</a:t>
            </a:r>
          </a:p>
        </p:txBody>
      </p:sp>
      <p:sp>
        <p:nvSpPr>
          <p:cNvPr id="8" name="AutoShape 8" descr="blob:https://web.whatsapp.com/1d07fc24-c12a-44f0-9b1b-4f690df1a287"/>
          <p:cNvSpPr>
            <a:spLocks noChangeAspect="1" noChangeArrowheads="1"/>
          </p:cNvSpPr>
          <p:nvPr/>
        </p:nvSpPr>
        <p:spPr bwMode="auto">
          <a:xfrm>
            <a:off x="155575" y="-144463"/>
            <a:ext cx="1648138" cy="1648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10" descr="blob:https://web.whatsapp.com/ca406f11-fe6a-427d-863e-d446a3bf8a8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12" descr="blob:https://web.whatsapp.com/ca406f11-fe6a-427d-863e-d446a3bf8a8b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21" t="26503" r="7613" b="9519"/>
          <a:stretch/>
        </p:blipFill>
        <p:spPr>
          <a:xfrm>
            <a:off x="9556114" y="829007"/>
            <a:ext cx="2466133" cy="1242216"/>
          </a:xfrm>
          <a:prstGeom prst="rect">
            <a:avLst/>
          </a:prstGeom>
        </p:spPr>
      </p:pic>
      <p:pic>
        <p:nvPicPr>
          <p:cNvPr id="5" name="Picture 4" descr="https://image.invaluable.com/housePhotos/helios/17/621417/H20049-L138472667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2" r="11115" b="5667"/>
          <a:stretch/>
        </p:blipFill>
        <p:spPr bwMode="auto">
          <a:xfrm>
            <a:off x="1346656" y="4184089"/>
            <a:ext cx="538414" cy="9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https://ds04.infourok.ru/uploads/ex/0705/0000f164-b103e2cc/hello_html_m5ae7bd57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369" r="80067"/>
          <a:stretch/>
        </p:blipFill>
        <p:spPr bwMode="auto">
          <a:xfrm>
            <a:off x="1950521" y="33971"/>
            <a:ext cx="1660513" cy="112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https://ds04.infourok.ru/uploads/ex/0705/0000f164-b103e2cc/hello_html_m5ae7bd57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369" r="80067"/>
          <a:stretch/>
        </p:blipFill>
        <p:spPr bwMode="auto">
          <a:xfrm>
            <a:off x="8610645" y="36832"/>
            <a:ext cx="1660513" cy="112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9595616" y="5340254"/>
            <a:ext cx="2596383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Прадед </a:t>
            </a:r>
          </a:p>
          <a:p>
            <a:pPr algn="ctr"/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Рахимова Расула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</a:p>
          <a:p>
            <a:pPr algn="ctr"/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удущего первоклассника </a:t>
            </a:r>
          </a:p>
          <a:p>
            <a:pPr algn="ctr"/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 «СОШ </a:t>
            </a:r>
            <a:r>
              <a:rPr lang="ru-RU" sz="1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им.К.Макпалеева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4" descr="https://2d-cdr.ru/image/data/photo/76080_kazahskij_ornament_1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75"/>
          <a:stretch/>
        </p:blipFill>
        <p:spPr bwMode="auto">
          <a:xfrm rot="16200000">
            <a:off x="4178019" y="381569"/>
            <a:ext cx="553571" cy="1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https://2d-cdr.ru/image/data/photo/76080_kazahskij_ornament_1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75"/>
          <a:stretch/>
        </p:blipFill>
        <p:spPr bwMode="auto">
          <a:xfrm rot="16200000">
            <a:off x="7629845" y="383005"/>
            <a:ext cx="553571" cy="1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Рисунок 24" descr="C:\Users\admin\Desktop\2014-01-31\004.jpg"/>
          <p:cNvPicPr/>
          <p:nvPr/>
        </p:nvPicPr>
        <p:blipFill>
          <a:blip r:embed="rId7"/>
          <a:srcRect b="43939"/>
          <a:stretch>
            <a:fillRect/>
          </a:stretch>
        </p:blipFill>
        <p:spPr bwMode="auto">
          <a:xfrm>
            <a:off x="101135" y="712355"/>
            <a:ext cx="1689991" cy="201562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0" t="9765" r="3366" b="8920"/>
          <a:stretch/>
        </p:blipFill>
        <p:spPr>
          <a:xfrm>
            <a:off x="10134203" y="2560982"/>
            <a:ext cx="1435176" cy="26670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3" y="3049291"/>
            <a:ext cx="593670" cy="98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2" descr="https://pbs.twimg.com/media/DcXoM3_VAAEAfFh.jpg:large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97" t="1714" r="22187"/>
          <a:stretch/>
        </p:blipFill>
        <p:spPr bwMode="auto">
          <a:xfrm>
            <a:off x="1293017" y="3029581"/>
            <a:ext cx="595602" cy="1081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ttps://ocenka-pokupka.com.ua/wp-content/uploads/2018/10/1_3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31" t="4315" r="24453" b="6606"/>
          <a:stretch/>
        </p:blipFill>
        <p:spPr bwMode="auto">
          <a:xfrm>
            <a:off x="671119" y="3029581"/>
            <a:ext cx="567676" cy="981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antik-medals.com/image/.thumbnail/78f83b963e877bb96bbe178a97c38246.pn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32" r="23853"/>
          <a:stretch/>
        </p:blipFill>
        <p:spPr bwMode="auto">
          <a:xfrm>
            <a:off x="101135" y="4160349"/>
            <a:ext cx="506295" cy="98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i.baraholka.com.ru/files/2/6/2656214_2.jp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6" r="52173"/>
          <a:stretch/>
        </p:blipFill>
        <p:spPr bwMode="auto">
          <a:xfrm>
            <a:off x="722291" y="4197437"/>
            <a:ext cx="509504" cy="945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tengrinews.kz/userdata/news/2019/news_368630/photo_279692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3099" y="4746392"/>
            <a:ext cx="977763" cy="53777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0148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0" descr="http://atbasar.akmo.gov.kz/sites/atbasar.akmo.gov.kz/uploads/news/2019/05/03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15596">
            <a:off x="324593" y="5131564"/>
            <a:ext cx="1434465" cy="1463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https://ds04.infourok.ru/uploads/ex/0705/0000f164-b103e2cc/hello_html_m5ae7bd57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866"/>
          <a:stretch/>
        </p:blipFill>
        <p:spPr bwMode="auto">
          <a:xfrm>
            <a:off x="3480738" y="-1446079"/>
            <a:ext cx="5259356" cy="2708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ds04.infourok.ru/uploads/ex/0705/0000f164-b103e2cc/hello_html_m5ae7bd57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20" b="12113"/>
          <a:stretch/>
        </p:blipFill>
        <p:spPr bwMode="auto">
          <a:xfrm>
            <a:off x="1893194" y="2321350"/>
            <a:ext cx="10598980" cy="4610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05987" y="949603"/>
            <a:ext cx="7535266" cy="4632037"/>
          </a:xfrm>
          <a:prstGeom prst="rect">
            <a:avLst/>
          </a:prstGeom>
          <a:gradFill>
            <a:gsLst>
              <a:gs pos="0">
                <a:schemeClr val="accent4">
                  <a:lumMod val="20000"/>
                  <a:lumOff val="80000"/>
                  <a:alpha val="6000"/>
                </a:schemeClr>
              </a:gs>
              <a:gs pos="100000">
                <a:schemeClr val="accent4">
                  <a:lumMod val="105000"/>
                  <a:satMod val="103000"/>
                  <a:tint val="73000"/>
                </a:schemeClr>
              </a:gs>
              <a:gs pos="100000">
                <a:schemeClr val="accent4">
                  <a:lumMod val="105000"/>
                  <a:satMod val="109000"/>
                  <a:tint val="81000"/>
                </a:schemeClr>
              </a:gs>
            </a:gsLst>
          </a:gradFill>
          <a:ln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600" b="1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Сергеев Михаил Иванович 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 8 августа 1910 – 24 ноября 1991 гг.).</a:t>
            </a: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Звание: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красноармеец.</a:t>
            </a:r>
          </a:p>
          <a:p>
            <a:r>
              <a:rPr 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службы: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1099 пап РГК.</a:t>
            </a:r>
          </a:p>
          <a:p>
            <a:pPr algn="just"/>
            <a:r>
              <a:rPr 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фронт ушел в 1942 году из Челночно-</a:t>
            </a:r>
            <a:r>
              <a:rPr lang="ru-RU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Вершинского</a:t>
            </a: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района Самарской области.</a:t>
            </a:r>
          </a:p>
          <a:p>
            <a:pPr algn="just"/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Воевал в должности  «заряжающего снаряды орудия дальнобойной артиллерии». Отлично владел своей специальностью. Благодаря его умению, второе орудие при огневых налетах на противника </a:t>
            </a:r>
            <a:r>
              <a:rPr 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давало отличный темп огня.  В бою был решителен и смел. Своей работой, дисциплинированностью, служил примером всему расчету своего орудия. Имел ряд благодарностей. Дошёл до Берлина.</a:t>
            </a:r>
          </a:p>
          <a:p>
            <a:pPr algn="just"/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Заряжающий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снаряды орудия дальнобойной артиллерии. Дошел до Берлина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9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Награжден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медалью</a:t>
            </a:r>
            <a:r>
              <a:rPr 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«За боевые заслуги».</a:t>
            </a:r>
            <a:endParaRPr lang="ru-RU" sz="1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41917" y="143126"/>
            <a:ext cx="3679591" cy="584775"/>
          </a:xfrm>
          <a:prstGeom prst="rect">
            <a:avLst/>
          </a:prstGeom>
          <a:gradFill flip="none" rotWithShape="1">
            <a:gsLst>
              <a:gs pos="17500">
                <a:srgbClr val="FFFFFF"/>
              </a:gs>
              <a:gs pos="0">
                <a:schemeClr val="accent1">
                  <a:lumMod val="0"/>
                  <a:lumOff val="100000"/>
                </a:schemeClr>
              </a:gs>
              <a:gs pos="84000">
                <a:schemeClr val="accent1">
                  <a:lumMod val="0"/>
                  <a:lumOff val="100000"/>
                </a:schemeClr>
              </a:gs>
              <a:gs pos="100000">
                <a:srgbClr val="FF0000"/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 </a:t>
            </a:r>
            <a:r>
              <a:rPr lang="ru-RU" sz="2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«Дедушкина медаль»</a:t>
            </a:r>
          </a:p>
        </p:txBody>
      </p:sp>
      <p:sp>
        <p:nvSpPr>
          <p:cNvPr id="8" name="AutoShape 8" descr="blob:https://web.whatsapp.com/1d07fc24-c12a-44f0-9b1b-4f690df1a287"/>
          <p:cNvSpPr>
            <a:spLocks noChangeAspect="1" noChangeArrowheads="1"/>
          </p:cNvSpPr>
          <p:nvPr/>
        </p:nvSpPr>
        <p:spPr bwMode="auto">
          <a:xfrm>
            <a:off x="155575" y="-144463"/>
            <a:ext cx="1648138" cy="1648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10" descr="blob:https://web.whatsapp.com/ca406f11-fe6a-427d-863e-d446a3bf8a8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12" descr="blob:https://web.whatsapp.com/ca406f11-fe6a-427d-863e-d446a3bf8a8b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21" t="26503" r="7613" b="9519"/>
          <a:stretch/>
        </p:blipFill>
        <p:spPr>
          <a:xfrm>
            <a:off x="9556114" y="829007"/>
            <a:ext cx="2466133" cy="1242216"/>
          </a:xfrm>
          <a:prstGeom prst="rect">
            <a:avLst/>
          </a:prstGeom>
        </p:spPr>
      </p:pic>
      <p:pic>
        <p:nvPicPr>
          <p:cNvPr id="27" name="Picture 4" descr="https://ds04.infourok.ru/uploads/ex/0705/0000f164-b103e2cc/hello_html_m5ae7bd57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369" r="80067"/>
          <a:stretch/>
        </p:blipFill>
        <p:spPr bwMode="auto">
          <a:xfrm>
            <a:off x="1950521" y="21092"/>
            <a:ext cx="1660513" cy="112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https://ds04.infourok.ru/uploads/ex/0705/0000f164-b103e2cc/hello_html_m5ae7bd57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369" r="80067"/>
          <a:stretch/>
        </p:blipFill>
        <p:spPr bwMode="auto">
          <a:xfrm>
            <a:off x="8610645" y="23953"/>
            <a:ext cx="1660513" cy="112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9518342" y="5250101"/>
            <a:ext cx="2596383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Прадед </a:t>
            </a:r>
          </a:p>
          <a:p>
            <a:pPr algn="ctr"/>
            <a:r>
              <a:rPr lang="ru-RU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Вергизова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Дениса,  </a:t>
            </a:r>
          </a:p>
          <a:p>
            <a:pPr algn="ctr"/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ченика 5 «Б» класса </a:t>
            </a:r>
          </a:p>
          <a:p>
            <a:pPr algn="ctr"/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 «СОШ </a:t>
            </a:r>
            <a:r>
              <a:rPr lang="ru-RU" sz="1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им.К.Макпалеева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4" descr="https://2d-cdr.ru/image/data/photo/76080_kazahskij_ornament_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75"/>
          <a:stretch/>
        </p:blipFill>
        <p:spPr bwMode="auto">
          <a:xfrm rot="16200000">
            <a:off x="4178019" y="381569"/>
            <a:ext cx="553571" cy="1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https://2d-cdr.ru/image/data/photo/76080_kazahskij_ornament_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75"/>
          <a:stretch/>
        </p:blipFill>
        <p:spPr bwMode="auto">
          <a:xfrm rot="16200000">
            <a:off x="7629845" y="383005"/>
            <a:ext cx="553571" cy="1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20180411_21554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421"/>
          <a:stretch/>
        </p:blipFill>
        <p:spPr bwMode="auto">
          <a:xfrm>
            <a:off x="210664" y="414509"/>
            <a:ext cx="1516996" cy="224378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8" name="Picture 10" descr="https://i.ytimg.com/vi/Yz3oXFKWFTU/maxresdefault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62" r="36377"/>
          <a:stretch/>
        </p:blipFill>
        <p:spPr bwMode="auto">
          <a:xfrm>
            <a:off x="612775" y="2950082"/>
            <a:ext cx="911808" cy="1821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1" t="12207" r="17783" b="30892"/>
          <a:stretch/>
        </p:blipFill>
        <p:spPr>
          <a:xfrm>
            <a:off x="9734130" y="2950082"/>
            <a:ext cx="2110099" cy="216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2" name="Picture 12" descr="https://tengrinews.kz/userdata/news/2019/news_368630/photo_279692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4809" y="4295343"/>
            <a:ext cx="977763" cy="53777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841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0" descr="http://atbasar.akmo.gov.kz/sites/atbasar.akmo.gov.kz/uploads/news/2019/05/03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15596">
            <a:off x="224245" y="5080755"/>
            <a:ext cx="1434465" cy="1463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https://ds04.infourok.ru/uploads/ex/0705/0000f164-b103e2cc/hello_html_m5ae7bd57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866"/>
          <a:stretch/>
        </p:blipFill>
        <p:spPr bwMode="auto">
          <a:xfrm>
            <a:off x="3480738" y="-1446079"/>
            <a:ext cx="5259356" cy="2708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ds04.infourok.ru/uploads/ex/0705/0000f164-b103e2cc/hello_html_m5ae7bd57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20" b="12113"/>
          <a:stretch/>
        </p:blipFill>
        <p:spPr bwMode="auto">
          <a:xfrm>
            <a:off x="1754503" y="2308734"/>
            <a:ext cx="10598980" cy="4610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57475" y="978028"/>
            <a:ext cx="7695458" cy="4708981"/>
          </a:xfrm>
          <a:prstGeom prst="rect">
            <a:avLst/>
          </a:prstGeom>
          <a:gradFill>
            <a:gsLst>
              <a:gs pos="0">
                <a:schemeClr val="accent4">
                  <a:lumMod val="20000"/>
                  <a:lumOff val="80000"/>
                  <a:alpha val="6000"/>
                </a:schemeClr>
              </a:gs>
              <a:gs pos="100000">
                <a:schemeClr val="accent4">
                  <a:lumMod val="105000"/>
                  <a:satMod val="103000"/>
                  <a:tint val="73000"/>
                </a:schemeClr>
              </a:gs>
              <a:gs pos="100000">
                <a:schemeClr val="accent4">
                  <a:lumMod val="105000"/>
                  <a:satMod val="109000"/>
                  <a:tint val="81000"/>
                </a:schemeClr>
              </a:gs>
            </a:gsLst>
          </a:gradFill>
          <a:ln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600" b="1" i="1" u="sng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Вергизов</a:t>
            </a:r>
            <a:r>
              <a:rPr lang="ru-RU" sz="2600" b="1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Фёдор Тимофеевич 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( 1908 – 2 августа 1998  гг.).</a:t>
            </a: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Звание: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красноармеец.</a:t>
            </a:r>
          </a:p>
          <a:p>
            <a:pPr algn="just"/>
            <a:r>
              <a:rPr lang="ru-RU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службы: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1099 пап РГК</a:t>
            </a:r>
            <a:r>
              <a:rPr lang="ru-RU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Призван </a:t>
            </a:r>
            <a:r>
              <a:rPr 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фронт минометчиком </a:t>
            </a:r>
            <a:r>
              <a:rPr 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августа </a:t>
            </a:r>
            <a:r>
              <a:rPr 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1941 года  </a:t>
            </a:r>
            <a:r>
              <a:rPr lang="ru-RU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Бузулукским</a:t>
            </a:r>
            <a:r>
              <a:rPr 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РВК Чкаловской (ныне Оренбургской) области. </a:t>
            </a:r>
            <a:endParaRPr lang="ru-RU" sz="21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Участвовал в боевых действиях в составе 486 стрелкового полка, 177 стрелковой дивизии на Ленинградском фронте.  В районе города Жихарев, направление старой  Руссы, при наступлении своей части отражал неоднократные атаки немцев, уничтожил </a:t>
            </a:r>
            <a:r>
              <a:rPr lang="ru-RU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ДЗОТы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живую силу противника, тем самым уменьшил  силу огня противника и дал возможность своей части вести наступление с наименьшими потерями личного состава.</a:t>
            </a:r>
            <a:endParaRPr lang="ru-RU" sz="21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Награжден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медалью</a:t>
            </a:r>
            <a:r>
              <a:rPr lang="ru-RU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«За боевые заслуги».</a:t>
            </a:r>
            <a:endParaRPr lang="ru-RU" sz="2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41917" y="143126"/>
            <a:ext cx="3679591" cy="584775"/>
          </a:xfrm>
          <a:prstGeom prst="rect">
            <a:avLst/>
          </a:prstGeom>
          <a:gradFill flip="none" rotWithShape="1">
            <a:gsLst>
              <a:gs pos="17500">
                <a:srgbClr val="FFFFFF"/>
              </a:gs>
              <a:gs pos="0">
                <a:schemeClr val="accent1">
                  <a:lumMod val="0"/>
                  <a:lumOff val="100000"/>
                </a:schemeClr>
              </a:gs>
              <a:gs pos="84000">
                <a:schemeClr val="accent1">
                  <a:lumMod val="0"/>
                  <a:lumOff val="100000"/>
                </a:schemeClr>
              </a:gs>
              <a:gs pos="100000">
                <a:srgbClr val="FF0000"/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 </a:t>
            </a:r>
            <a:r>
              <a:rPr lang="ru-RU" sz="2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«Дедушкина медаль»</a:t>
            </a:r>
          </a:p>
        </p:txBody>
      </p:sp>
      <p:sp>
        <p:nvSpPr>
          <p:cNvPr id="8" name="AutoShape 8" descr="blob:https://web.whatsapp.com/1d07fc24-c12a-44f0-9b1b-4f690df1a287"/>
          <p:cNvSpPr>
            <a:spLocks noChangeAspect="1" noChangeArrowheads="1"/>
          </p:cNvSpPr>
          <p:nvPr/>
        </p:nvSpPr>
        <p:spPr bwMode="auto">
          <a:xfrm>
            <a:off x="155575" y="-144463"/>
            <a:ext cx="1648138" cy="1648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10" descr="blob:https://web.whatsapp.com/ca406f11-fe6a-427d-863e-d446a3bf8a8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12" descr="blob:https://web.whatsapp.com/ca406f11-fe6a-427d-863e-d446a3bf8a8b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21" t="26503" r="7613" b="9519"/>
          <a:stretch/>
        </p:blipFill>
        <p:spPr>
          <a:xfrm>
            <a:off x="9556114" y="829007"/>
            <a:ext cx="2466133" cy="1242216"/>
          </a:xfrm>
          <a:prstGeom prst="rect">
            <a:avLst/>
          </a:prstGeom>
        </p:spPr>
      </p:pic>
      <p:pic>
        <p:nvPicPr>
          <p:cNvPr id="27" name="Picture 4" descr="https://ds04.infourok.ru/uploads/ex/0705/0000f164-b103e2cc/hello_html_m5ae7bd57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369" r="80067"/>
          <a:stretch/>
        </p:blipFill>
        <p:spPr bwMode="auto">
          <a:xfrm>
            <a:off x="1950521" y="21092"/>
            <a:ext cx="1660513" cy="112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https://ds04.infourok.ru/uploads/ex/0705/0000f164-b103e2cc/hello_html_m5ae7bd57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369" r="80067"/>
          <a:stretch/>
        </p:blipFill>
        <p:spPr bwMode="auto">
          <a:xfrm>
            <a:off x="8610645" y="23953"/>
            <a:ext cx="1660513" cy="112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9518342" y="5250101"/>
            <a:ext cx="2596383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Прадед </a:t>
            </a:r>
          </a:p>
          <a:p>
            <a:pPr algn="ctr"/>
            <a:r>
              <a:rPr lang="ru-RU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Вергизова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Дениса,  </a:t>
            </a:r>
          </a:p>
          <a:p>
            <a:pPr algn="ctr"/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ченика 5 «Б» класса </a:t>
            </a:r>
          </a:p>
          <a:p>
            <a:pPr algn="ctr"/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 «СОШ </a:t>
            </a:r>
            <a:r>
              <a:rPr lang="ru-RU" sz="1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им.К.Макпалеева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4" descr="https://2d-cdr.ru/image/data/photo/76080_kazahskij_ornament_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75"/>
          <a:stretch/>
        </p:blipFill>
        <p:spPr bwMode="auto">
          <a:xfrm rot="16200000">
            <a:off x="4178019" y="381569"/>
            <a:ext cx="553571" cy="1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https://2d-cdr.ru/image/data/photo/76080_kazahskij_ornament_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75"/>
          <a:stretch/>
        </p:blipFill>
        <p:spPr bwMode="auto">
          <a:xfrm rot="16200000">
            <a:off x="7629845" y="383005"/>
            <a:ext cx="553571" cy="1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0" descr="https://i.ytimg.com/vi/Yz3oXFKWFTU/maxresdefault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62" r="36377"/>
          <a:stretch/>
        </p:blipFill>
        <p:spPr bwMode="auto">
          <a:xfrm>
            <a:off x="423635" y="2459734"/>
            <a:ext cx="1035684" cy="2068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1" t="12207" r="17783" b="30892"/>
          <a:stretch/>
        </p:blipFill>
        <p:spPr>
          <a:xfrm>
            <a:off x="9734130" y="2950082"/>
            <a:ext cx="2110099" cy="216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9" name="Picture 12" descr="https://tengrinews.kz/userdata/news/2019/news_368630/photo_279692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8429" y="4259583"/>
            <a:ext cx="977763" cy="53777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191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0" descr="http://atbasar.akmo.gov.kz/sites/atbasar.akmo.gov.kz/uploads/news/2019/05/03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15596">
            <a:off x="248075" y="5316124"/>
            <a:ext cx="1434465" cy="1463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https://ds04.infourok.ru/uploads/ex/0705/0000f164-b103e2cc/hello_html_m5ae7bd57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866"/>
          <a:stretch/>
        </p:blipFill>
        <p:spPr bwMode="auto">
          <a:xfrm>
            <a:off x="3480738" y="-1446079"/>
            <a:ext cx="5259356" cy="2708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ds04.infourok.ru/uploads/ex/0705/0000f164-b103e2cc/hello_html_m5ae7bd57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20" b="12113"/>
          <a:stretch/>
        </p:blipFill>
        <p:spPr bwMode="auto">
          <a:xfrm>
            <a:off x="1893194" y="2321350"/>
            <a:ext cx="10598980" cy="4610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05987" y="949603"/>
            <a:ext cx="7535266" cy="4524315"/>
          </a:xfrm>
          <a:prstGeom prst="rect">
            <a:avLst/>
          </a:prstGeom>
          <a:gradFill>
            <a:gsLst>
              <a:gs pos="0">
                <a:schemeClr val="accent4">
                  <a:lumMod val="20000"/>
                  <a:lumOff val="80000"/>
                  <a:alpha val="6000"/>
                </a:schemeClr>
              </a:gs>
              <a:gs pos="100000">
                <a:schemeClr val="accent4">
                  <a:lumMod val="105000"/>
                  <a:satMod val="103000"/>
                  <a:tint val="73000"/>
                </a:schemeClr>
              </a:gs>
              <a:gs pos="100000">
                <a:schemeClr val="accent4">
                  <a:lumMod val="105000"/>
                  <a:satMod val="109000"/>
                  <a:tint val="81000"/>
                </a:schemeClr>
              </a:gs>
            </a:gsLst>
          </a:gradFill>
          <a:ln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600" b="1" i="1" u="sng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Кордюков</a:t>
            </a:r>
            <a:r>
              <a:rPr lang="ru-RU" sz="2600" b="1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Стефан Иванович 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( 28 декабря 1914 – 24 мая 2011 гг.).</a:t>
            </a: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фронт был призван в 1941  году из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г.Кишинева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Воевал в составе 1-ой Одесской кавалерийской дивизии 3-го эскадрона 5-го кавалерийского полка первым номером пулеметного расчета.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Отличник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«Ворошиловского стрелка».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1946  году 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демобилизован.</a:t>
            </a:r>
          </a:p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Награжден: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орденом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«Славы»,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медалью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«ХХХ лет Советской Армии и флота»,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юбилейной медалью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«20 лет  Победы в Великой Отечественной войне 1941-1945 гг.»,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юбилейной медалью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«30 лет  Победы в Великой Отечественной войне 1941-1945 гг.»,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юбилейной медалью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«50 лет Победы в Великой Отечественной войне 1941-1945 гг. »,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медалью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«60 лет Вооруженных сил».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41917" y="143126"/>
            <a:ext cx="3679591" cy="584775"/>
          </a:xfrm>
          <a:prstGeom prst="rect">
            <a:avLst/>
          </a:prstGeom>
          <a:gradFill flip="none" rotWithShape="1">
            <a:gsLst>
              <a:gs pos="17500">
                <a:srgbClr val="FFFFFF"/>
              </a:gs>
              <a:gs pos="0">
                <a:schemeClr val="accent1">
                  <a:lumMod val="0"/>
                  <a:lumOff val="100000"/>
                </a:schemeClr>
              </a:gs>
              <a:gs pos="84000">
                <a:schemeClr val="accent1">
                  <a:lumMod val="0"/>
                  <a:lumOff val="100000"/>
                </a:schemeClr>
              </a:gs>
              <a:gs pos="100000">
                <a:srgbClr val="FF0000"/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 </a:t>
            </a:r>
            <a:r>
              <a:rPr lang="ru-RU" sz="2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«Дедушкина медаль»</a:t>
            </a:r>
          </a:p>
        </p:txBody>
      </p:sp>
      <p:sp>
        <p:nvSpPr>
          <p:cNvPr id="8" name="AutoShape 8" descr="blob:https://web.whatsapp.com/1d07fc24-c12a-44f0-9b1b-4f690df1a287"/>
          <p:cNvSpPr>
            <a:spLocks noChangeAspect="1" noChangeArrowheads="1"/>
          </p:cNvSpPr>
          <p:nvPr/>
        </p:nvSpPr>
        <p:spPr bwMode="auto">
          <a:xfrm>
            <a:off x="155575" y="-144463"/>
            <a:ext cx="1648138" cy="1648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10" descr="blob:https://web.whatsapp.com/ca406f11-fe6a-427d-863e-d446a3bf8a8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12" descr="blob:https://web.whatsapp.com/ca406f11-fe6a-427d-863e-d446a3bf8a8b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21" t="26503" r="7613" b="9519"/>
          <a:stretch/>
        </p:blipFill>
        <p:spPr>
          <a:xfrm>
            <a:off x="9556114" y="829007"/>
            <a:ext cx="2466133" cy="1242216"/>
          </a:xfrm>
          <a:prstGeom prst="rect">
            <a:avLst/>
          </a:prstGeom>
        </p:spPr>
      </p:pic>
      <p:pic>
        <p:nvPicPr>
          <p:cNvPr id="27" name="Picture 4" descr="https://ds04.infourok.ru/uploads/ex/0705/0000f164-b103e2cc/hello_html_m5ae7bd57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369" r="80067"/>
          <a:stretch/>
        </p:blipFill>
        <p:spPr bwMode="auto">
          <a:xfrm>
            <a:off x="1950521" y="21092"/>
            <a:ext cx="1660513" cy="112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https://ds04.infourok.ru/uploads/ex/0705/0000f164-b103e2cc/hello_html_m5ae7bd57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369" r="80067"/>
          <a:stretch/>
        </p:blipFill>
        <p:spPr bwMode="auto">
          <a:xfrm>
            <a:off x="8610645" y="23953"/>
            <a:ext cx="1660513" cy="112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9518342" y="5250101"/>
            <a:ext cx="2596383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Прадед </a:t>
            </a:r>
          </a:p>
          <a:p>
            <a:pPr algn="ctr"/>
            <a:r>
              <a:rPr lang="ru-RU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Вергизова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Дениса,  </a:t>
            </a:r>
          </a:p>
          <a:p>
            <a:pPr algn="ctr"/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ченика 5 «Б» класса </a:t>
            </a:r>
          </a:p>
          <a:p>
            <a:pPr algn="ctr"/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 «СОШ </a:t>
            </a:r>
            <a:r>
              <a:rPr lang="ru-RU" sz="1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им.К.Макпалеева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4" descr="https://2d-cdr.ru/image/data/photo/76080_kazahskij_ornament_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75"/>
          <a:stretch/>
        </p:blipFill>
        <p:spPr bwMode="auto">
          <a:xfrm rot="16200000">
            <a:off x="4178019" y="381569"/>
            <a:ext cx="553571" cy="1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https://2d-cdr.ru/image/data/photo/76080_kazahskij_ornament_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75"/>
          <a:stretch/>
        </p:blipFill>
        <p:spPr bwMode="auto">
          <a:xfrm rot="16200000">
            <a:off x="7629845" y="383005"/>
            <a:ext cx="553571" cy="1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Рисунок 20" descr="IMG_5106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63" t="23218" r="35595" b="41025"/>
          <a:stretch/>
        </p:blipFill>
        <p:spPr bwMode="auto">
          <a:xfrm>
            <a:off x="166930" y="694356"/>
            <a:ext cx="1567648" cy="191524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4" descr="https://ocenka-pokupka.com.ua/wp-content/uploads/2018/10/1_3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31" t="4315" r="24453" b="6606"/>
          <a:stretch/>
        </p:blipFill>
        <p:spPr bwMode="auto">
          <a:xfrm>
            <a:off x="771869" y="2792235"/>
            <a:ext cx="559912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https://i.baraholka.com.ru/files/2/6/2656214_2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6" r="52173"/>
          <a:stretch/>
        </p:blipFill>
        <p:spPr bwMode="auto">
          <a:xfrm>
            <a:off x="57885" y="3999430"/>
            <a:ext cx="581852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Рисунок 7">
            <a:extLst>
              <a:ext uri="{FF2B5EF4-FFF2-40B4-BE49-F238E27FC236}">
                <a16:creationId xmlns:a16="http://schemas.microsoft.com/office/drawing/2014/main" xmlns="" id="{F7D36524-F9FB-E94E-8080-49459B2FA73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90686" y="4019984"/>
            <a:ext cx="564164" cy="108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1" name="Picture 6" descr="https://ocenka-pokupka.com.ua/wp-content/uploads/2018/10/14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79" y="2757354"/>
            <a:ext cx="784834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https://image.invaluable.com/housePhotos/helios/17/621417/H20049-L138472667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2" r="11115" b="5667"/>
          <a:stretch/>
        </p:blipFill>
        <p:spPr bwMode="auto">
          <a:xfrm>
            <a:off x="701331" y="3999430"/>
            <a:ext cx="597987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medalww.ru/photo/img/medal-50-let-pobedy-foto-6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24" t="18362" r="34242" b="15903"/>
          <a:stretch/>
        </p:blipFill>
        <p:spPr bwMode="auto">
          <a:xfrm>
            <a:off x="1300986" y="2831307"/>
            <a:ext cx="597073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1" t="12207" r="17783" b="30892"/>
          <a:stretch/>
        </p:blipFill>
        <p:spPr>
          <a:xfrm>
            <a:off x="9734130" y="2950082"/>
            <a:ext cx="2110099" cy="216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4" name="Picture 12" descr="https://tengrinews.kz/userdata/news/2019/news_368630/photo_279692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4810" y="4385673"/>
            <a:ext cx="977763" cy="53777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286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0" descr="http://atbasar.akmo.gov.kz/sites/atbasar.akmo.gov.kz/uploads/news/2019/05/03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15596">
            <a:off x="273456" y="5270104"/>
            <a:ext cx="1434465" cy="1463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https://ds04.infourok.ru/uploads/ex/0705/0000f164-b103e2cc/hello_html_m5ae7bd57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866"/>
          <a:stretch/>
        </p:blipFill>
        <p:spPr bwMode="auto">
          <a:xfrm>
            <a:off x="3480738" y="-1446079"/>
            <a:ext cx="5259356" cy="2708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ds04.infourok.ru/uploads/ex/0705/0000f164-b103e2cc/hello_html_m5ae7bd57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21" r="-1" b="12113"/>
          <a:stretch/>
        </p:blipFill>
        <p:spPr bwMode="auto">
          <a:xfrm>
            <a:off x="2524259" y="2321350"/>
            <a:ext cx="9967914" cy="4610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03474" y="1148548"/>
            <a:ext cx="6647792" cy="4555093"/>
          </a:xfrm>
          <a:prstGeom prst="rect">
            <a:avLst/>
          </a:prstGeom>
          <a:gradFill>
            <a:gsLst>
              <a:gs pos="0">
                <a:schemeClr val="accent4">
                  <a:lumMod val="20000"/>
                  <a:lumOff val="80000"/>
                  <a:alpha val="6000"/>
                </a:schemeClr>
              </a:gs>
              <a:gs pos="100000">
                <a:schemeClr val="accent4">
                  <a:lumMod val="105000"/>
                  <a:satMod val="103000"/>
                  <a:tint val="73000"/>
                </a:schemeClr>
              </a:gs>
              <a:gs pos="100000">
                <a:schemeClr val="accent4">
                  <a:lumMod val="105000"/>
                  <a:satMod val="109000"/>
                  <a:tint val="81000"/>
                </a:schemeClr>
              </a:gs>
            </a:gsLst>
          </a:gradFill>
          <a:ln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600" b="1" i="1" u="sng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Сыздыкова</a:t>
            </a:r>
            <a:r>
              <a:rPr lang="ru-RU" sz="2600" b="1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i="1" u="sng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Бадиша</a:t>
            </a:r>
            <a:r>
              <a:rPr lang="ru-RU" sz="2600" b="1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( 1916 – 1998 гг.).</a:t>
            </a: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Труженик тыла, работала машинисткой на печатной машинке.</a:t>
            </a:r>
          </a:p>
          <a:p>
            <a:pPr algn="just"/>
            <a:endParaRPr lang="ru-RU" sz="23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Награждена: </a:t>
            </a:r>
            <a:r>
              <a:rPr lang="ru-RU" sz="23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медалью</a:t>
            </a:r>
            <a:r>
              <a:rPr lang="ru-RU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«За доблестный труд», </a:t>
            </a:r>
            <a:r>
              <a:rPr lang="ru-RU" sz="23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юбилейной медалью </a:t>
            </a:r>
            <a:r>
              <a:rPr lang="ru-RU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«20 лет  Победы в Великой Отечественной войне 1941-1945 гг.», </a:t>
            </a:r>
            <a:r>
              <a:rPr lang="ru-RU" sz="23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юбилейной медалью </a:t>
            </a:r>
            <a:r>
              <a:rPr lang="ru-RU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«30 лет  Победы в Великой Отечественной войне 1941-1945 гг.», </a:t>
            </a:r>
            <a:r>
              <a:rPr lang="ru-RU" sz="23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юбилейной</a:t>
            </a:r>
            <a:r>
              <a:rPr lang="ru-RU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медалью</a:t>
            </a:r>
            <a:r>
              <a:rPr lang="ru-RU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«50 лет  Победы в Великой Отечественной войне 1941-1945 гг.».</a:t>
            </a:r>
            <a:endParaRPr lang="ru-RU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41917" y="143126"/>
            <a:ext cx="3679591" cy="584775"/>
          </a:xfrm>
          <a:prstGeom prst="rect">
            <a:avLst/>
          </a:prstGeom>
          <a:gradFill flip="none" rotWithShape="1">
            <a:gsLst>
              <a:gs pos="17500">
                <a:srgbClr val="FFFFFF"/>
              </a:gs>
              <a:gs pos="0">
                <a:schemeClr val="accent1">
                  <a:lumMod val="0"/>
                  <a:lumOff val="100000"/>
                </a:schemeClr>
              </a:gs>
              <a:gs pos="84000">
                <a:schemeClr val="accent1">
                  <a:lumMod val="0"/>
                  <a:lumOff val="100000"/>
                </a:schemeClr>
              </a:gs>
              <a:gs pos="100000">
                <a:srgbClr val="FF0000"/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 </a:t>
            </a:r>
            <a:r>
              <a:rPr lang="ru-RU" sz="26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«Бабушкина медаль</a:t>
            </a:r>
            <a:r>
              <a:rPr lang="ru-RU" sz="2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8" name="AutoShape 8" descr="blob:https://web.whatsapp.com/1d07fc24-c12a-44f0-9b1b-4f690df1a287"/>
          <p:cNvSpPr>
            <a:spLocks noChangeAspect="1" noChangeArrowheads="1"/>
          </p:cNvSpPr>
          <p:nvPr/>
        </p:nvSpPr>
        <p:spPr bwMode="auto">
          <a:xfrm>
            <a:off x="155575" y="-144463"/>
            <a:ext cx="1648138" cy="1648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10" descr="blob:https://web.whatsapp.com/ca406f11-fe6a-427d-863e-d446a3bf8a8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12" descr="blob:https://web.whatsapp.com/ca406f11-fe6a-427d-863e-d446a3bf8a8b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21" t="26503" r="7613" b="9519"/>
          <a:stretch/>
        </p:blipFill>
        <p:spPr>
          <a:xfrm>
            <a:off x="9556114" y="829007"/>
            <a:ext cx="2466133" cy="1242216"/>
          </a:xfrm>
          <a:prstGeom prst="rect">
            <a:avLst/>
          </a:prstGeom>
        </p:spPr>
      </p:pic>
      <p:pic>
        <p:nvPicPr>
          <p:cNvPr id="27" name="Picture 4" descr="https://ds04.infourok.ru/uploads/ex/0705/0000f164-b103e2cc/hello_html_m5ae7bd57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369" r="80067"/>
          <a:stretch/>
        </p:blipFill>
        <p:spPr bwMode="auto">
          <a:xfrm>
            <a:off x="1950521" y="21092"/>
            <a:ext cx="1660513" cy="112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https://ds04.infourok.ru/uploads/ex/0705/0000f164-b103e2cc/hello_html_m5ae7bd57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369" r="80067"/>
          <a:stretch/>
        </p:blipFill>
        <p:spPr bwMode="auto">
          <a:xfrm>
            <a:off x="8610645" y="23953"/>
            <a:ext cx="1660513" cy="112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9547449" y="4857255"/>
            <a:ext cx="2305141" cy="169277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Прабабушка </a:t>
            </a:r>
          </a:p>
          <a:p>
            <a:pPr algn="ctr"/>
            <a:r>
              <a:rPr lang="ru-RU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Мабарьянова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Асылбека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</a:p>
          <a:p>
            <a:pPr algn="ctr"/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ченика 6 «Б» класса </a:t>
            </a:r>
          </a:p>
          <a:p>
            <a:pPr algn="ctr"/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 «СОШ </a:t>
            </a:r>
            <a:r>
              <a:rPr lang="ru-RU" sz="1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им.К.Макпалеева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4" descr="https://2d-cdr.ru/image/data/photo/76080_kazahskij_ornament_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75"/>
          <a:stretch/>
        </p:blipFill>
        <p:spPr bwMode="auto">
          <a:xfrm rot="16200000">
            <a:off x="4178019" y="381569"/>
            <a:ext cx="553571" cy="1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https://2d-cdr.ru/image/data/photo/76080_kazahskij_ornament_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75"/>
          <a:stretch/>
        </p:blipFill>
        <p:spPr bwMode="auto">
          <a:xfrm rot="16200000">
            <a:off x="7629845" y="383005"/>
            <a:ext cx="553571" cy="1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ttps://ocenka-pokupka.com.ua/wp-content/uploads/2018/10/1_3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31" t="4315" r="24453" b="6606"/>
          <a:stretch/>
        </p:blipFill>
        <p:spPr bwMode="auto">
          <a:xfrm>
            <a:off x="147391" y="2990821"/>
            <a:ext cx="625967" cy="108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7" r="4512" b="13051"/>
          <a:stretch/>
        </p:blipFill>
        <p:spPr>
          <a:xfrm>
            <a:off x="384089" y="772237"/>
            <a:ext cx="1671097" cy="196314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194" name="Picture 2" descr="http://kizhi.karelia.ru/media/thumbs/opr/85/9f/20_let_pobedyi_v_vov_wikipedia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8" r="40952"/>
          <a:stretch/>
        </p:blipFill>
        <p:spPr bwMode="auto">
          <a:xfrm>
            <a:off x="904163" y="2995212"/>
            <a:ext cx="540304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https://antik-medals.com/image/.thumbnail/78f83b963e877bb96bbe178a97c38246.pn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32" r="23853"/>
          <a:stretch/>
        </p:blipFill>
        <p:spPr bwMode="auto">
          <a:xfrm>
            <a:off x="110677" y="4117282"/>
            <a:ext cx="617783" cy="1199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6" descr="https://medalww.ru/photo/img/medal-50-let-pobedy-foto-6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24" t="18362" r="34242" b="15903"/>
          <a:stretch/>
        </p:blipFill>
        <p:spPr bwMode="auto">
          <a:xfrm>
            <a:off x="990688" y="4151694"/>
            <a:ext cx="644929" cy="1166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sakhalinmuseum.ru/eimg/d9c624b174d7892b08d26c59dec34907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4" t="13595" r="21698" b="9301"/>
          <a:stretch/>
        </p:blipFill>
        <p:spPr bwMode="auto">
          <a:xfrm>
            <a:off x="1587718" y="2916047"/>
            <a:ext cx="701430" cy="1303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3" r="25072" b="45164"/>
          <a:stretch/>
        </p:blipFill>
        <p:spPr>
          <a:xfrm>
            <a:off x="9770480" y="2621441"/>
            <a:ext cx="1546028" cy="216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3" name="Picture 12" descr="https://tengrinews.kz/userdata/news/2019/news_368630/photo_279692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838" y="4058777"/>
            <a:ext cx="977763" cy="53777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105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0" descr="http://atbasar.akmo.gov.kz/sites/atbasar.akmo.gov.kz/uploads/news/2019/05/03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15596">
            <a:off x="295259" y="5051452"/>
            <a:ext cx="1434465" cy="1463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https://ds04.infourok.ru/uploads/ex/0705/0000f164-b103e2cc/hello_html_m5ae7bd57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866"/>
          <a:stretch/>
        </p:blipFill>
        <p:spPr bwMode="auto">
          <a:xfrm>
            <a:off x="3480738" y="-1446079"/>
            <a:ext cx="5259356" cy="2708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ds04.infourok.ru/uploads/ex/0705/0000f164-b103e2cc/hello_html_m5ae7bd57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26" b="12113"/>
          <a:stretch/>
        </p:blipFill>
        <p:spPr bwMode="auto">
          <a:xfrm>
            <a:off x="1931830" y="2321350"/>
            <a:ext cx="10560343" cy="4610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25263" y="1148548"/>
            <a:ext cx="7535266" cy="3939540"/>
          </a:xfrm>
          <a:prstGeom prst="rect">
            <a:avLst/>
          </a:prstGeom>
          <a:gradFill>
            <a:gsLst>
              <a:gs pos="0">
                <a:schemeClr val="accent4">
                  <a:lumMod val="20000"/>
                  <a:lumOff val="80000"/>
                  <a:alpha val="6000"/>
                </a:schemeClr>
              </a:gs>
              <a:gs pos="100000">
                <a:schemeClr val="accent4">
                  <a:lumMod val="105000"/>
                  <a:satMod val="103000"/>
                  <a:tint val="73000"/>
                </a:schemeClr>
              </a:gs>
              <a:gs pos="100000">
                <a:schemeClr val="accent4">
                  <a:lumMod val="105000"/>
                  <a:satMod val="109000"/>
                  <a:tint val="81000"/>
                </a:schemeClr>
              </a:gs>
            </a:gsLst>
          </a:gradFill>
          <a:ln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600" b="1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Степанов Николай </a:t>
            </a:r>
            <a:r>
              <a:rPr lang="ru-RU" sz="26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600" b="1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асильевич</a:t>
            </a:r>
            <a:r>
              <a:rPr lang="ru-RU" sz="2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( 1919 – 2007 гг.).</a:t>
            </a: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Награжден: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орденом</a:t>
            </a:r>
            <a:r>
              <a:rPr lang="ru-RU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«Славы» , </a:t>
            </a:r>
            <a:r>
              <a:rPr lang="ru-RU" sz="23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медалью</a:t>
            </a:r>
            <a:r>
              <a:rPr lang="ru-RU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«За взятие Берлина»,  </a:t>
            </a:r>
            <a:r>
              <a:rPr lang="ru-RU" sz="23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медалью</a:t>
            </a:r>
            <a:r>
              <a:rPr lang="ru-RU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«За победу над Германией в Великой Отечественной войне 1941-1945 гг.», </a:t>
            </a:r>
            <a:r>
              <a:rPr lang="ru-RU" sz="23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медалью</a:t>
            </a:r>
            <a:r>
              <a:rPr lang="ru-RU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«ХХХ лет Советской Армии и флота», </a:t>
            </a:r>
            <a:r>
              <a:rPr lang="ru-RU" sz="23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юбилейной медалью </a:t>
            </a:r>
            <a:r>
              <a:rPr lang="ru-RU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«20 лет  Победы в Великой Отечественной войне 1941-1945 гг.», </a:t>
            </a:r>
            <a:r>
              <a:rPr lang="ru-RU" sz="23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юбилейной медалью </a:t>
            </a:r>
            <a:r>
              <a:rPr lang="ru-RU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«30 лет  Победы в Великой Отечественной войне 1941-1945 гг.», </a:t>
            </a:r>
            <a:r>
              <a:rPr lang="ru-RU" sz="23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медалью</a:t>
            </a:r>
            <a:r>
              <a:rPr lang="ru-RU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«50 лет Вооруженных сил».</a:t>
            </a:r>
            <a:endParaRPr lang="ru-RU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41917" y="143126"/>
            <a:ext cx="3679591" cy="584775"/>
          </a:xfrm>
          <a:prstGeom prst="rect">
            <a:avLst/>
          </a:prstGeom>
          <a:gradFill flip="none" rotWithShape="1">
            <a:gsLst>
              <a:gs pos="17500">
                <a:srgbClr val="FFFFFF"/>
              </a:gs>
              <a:gs pos="0">
                <a:schemeClr val="accent1">
                  <a:lumMod val="0"/>
                  <a:lumOff val="100000"/>
                </a:schemeClr>
              </a:gs>
              <a:gs pos="84000">
                <a:schemeClr val="accent1">
                  <a:lumMod val="0"/>
                  <a:lumOff val="100000"/>
                </a:schemeClr>
              </a:gs>
              <a:gs pos="100000">
                <a:srgbClr val="FF0000"/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 </a:t>
            </a:r>
            <a:r>
              <a:rPr lang="ru-RU" sz="2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«Дедушкина медаль»</a:t>
            </a:r>
          </a:p>
        </p:txBody>
      </p:sp>
      <p:sp>
        <p:nvSpPr>
          <p:cNvPr id="8" name="AutoShape 8" descr="blob:https://web.whatsapp.com/1d07fc24-c12a-44f0-9b1b-4f690df1a287"/>
          <p:cNvSpPr>
            <a:spLocks noChangeAspect="1" noChangeArrowheads="1"/>
          </p:cNvSpPr>
          <p:nvPr/>
        </p:nvSpPr>
        <p:spPr bwMode="auto">
          <a:xfrm>
            <a:off x="155575" y="-144463"/>
            <a:ext cx="1648138" cy="1648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10" descr="blob:https://web.whatsapp.com/ca406f11-fe6a-427d-863e-d446a3bf8a8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12" descr="blob:https://web.whatsapp.com/ca406f11-fe6a-427d-863e-d446a3bf8a8b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21" t="26503" r="7613" b="9519"/>
          <a:stretch/>
        </p:blipFill>
        <p:spPr>
          <a:xfrm>
            <a:off x="9556114" y="829007"/>
            <a:ext cx="2466133" cy="1242216"/>
          </a:xfrm>
          <a:prstGeom prst="rect">
            <a:avLst/>
          </a:prstGeom>
        </p:spPr>
      </p:pic>
      <p:pic>
        <p:nvPicPr>
          <p:cNvPr id="27" name="Picture 4" descr="https://ds04.infourok.ru/uploads/ex/0705/0000f164-b103e2cc/hello_html_m5ae7bd57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369" r="80067"/>
          <a:stretch/>
        </p:blipFill>
        <p:spPr bwMode="auto">
          <a:xfrm>
            <a:off x="1950521" y="21092"/>
            <a:ext cx="1660513" cy="112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https://ds04.infourok.ru/uploads/ex/0705/0000f164-b103e2cc/hello_html_m5ae7bd57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369" r="80067"/>
          <a:stretch/>
        </p:blipFill>
        <p:spPr bwMode="auto">
          <a:xfrm>
            <a:off x="8610645" y="23953"/>
            <a:ext cx="1660513" cy="112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9543235" y="5198585"/>
            <a:ext cx="2545723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Прадед </a:t>
            </a:r>
          </a:p>
          <a:p>
            <a:pPr algn="ctr"/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Сорока </a:t>
            </a:r>
            <a:r>
              <a:rPr lang="ru-RU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Виоллеты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</a:p>
          <a:p>
            <a:pPr algn="ctr"/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ченицы 5 Е класса </a:t>
            </a:r>
          </a:p>
          <a:p>
            <a:pPr algn="ctr"/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 «СОШ </a:t>
            </a:r>
            <a:r>
              <a:rPr lang="ru-RU" sz="1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им.К.Макпалеева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4" descr="https://2d-cdr.ru/image/data/photo/76080_kazahskij_ornament_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75"/>
          <a:stretch/>
        </p:blipFill>
        <p:spPr bwMode="auto">
          <a:xfrm rot="16200000">
            <a:off x="4178019" y="381569"/>
            <a:ext cx="553571" cy="1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https://2d-cdr.ru/image/data/photo/76080_kazahskij_ornament_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75"/>
          <a:stretch/>
        </p:blipFill>
        <p:spPr bwMode="auto">
          <a:xfrm rot="16200000">
            <a:off x="7629845" y="383005"/>
            <a:ext cx="553571" cy="1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ttps://ocenka-pokupka.com.ua/wp-content/uploads/2018/10/1_3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31" t="4315" r="24453" b="6606"/>
          <a:stretch/>
        </p:blipFill>
        <p:spPr bwMode="auto">
          <a:xfrm>
            <a:off x="1352985" y="3882154"/>
            <a:ext cx="517943" cy="895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antik-medals.com/image/.thumbnail/78f83b963e877bb96bbe178a97c38246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32" r="23853"/>
          <a:stretch/>
        </p:blipFill>
        <p:spPr bwMode="auto">
          <a:xfrm>
            <a:off x="746104" y="3861734"/>
            <a:ext cx="532777" cy="1034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i.baraholka.com.ru/files/2/6/2656214_2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6" r="52173"/>
          <a:stretch/>
        </p:blipFill>
        <p:spPr bwMode="auto">
          <a:xfrm>
            <a:off x="101084" y="3861734"/>
            <a:ext cx="549734" cy="1020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91" t="17638" r="19071" b="23549"/>
          <a:stretch/>
        </p:blipFill>
        <p:spPr>
          <a:xfrm>
            <a:off x="167725" y="362074"/>
            <a:ext cx="1610023" cy="223416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6" name="Picture 8" descr="http://skupka-ocenka24.ru/wp-content/uploads/2017/12/pokupaem_ordena_i_medali-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43" r="54334" b="8519"/>
          <a:stretch/>
        </p:blipFill>
        <p:spPr bwMode="auto">
          <a:xfrm>
            <a:off x="1149192" y="2772848"/>
            <a:ext cx="612346" cy="1098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6" descr="https://ocenka-pokupka.com.ua/wp-content/uploads/2018/10/14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18" y="2778459"/>
            <a:ext cx="798768" cy="842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59" t="10526" r="16287"/>
          <a:stretch/>
        </p:blipFill>
        <p:spPr>
          <a:xfrm>
            <a:off x="10018654" y="2821624"/>
            <a:ext cx="1326501" cy="22701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8" name="Picture 12" descr="https://tengrinews.kz/userdata/news/2019/news_368630/photo_279692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1905" y="4508878"/>
            <a:ext cx="977763" cy="53777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1513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0" descr="http://atbasar.akmo.gov.kz/sites/atbasar.akmo.gov.kz/uploads/news/2019/05/03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15596">
            <a:off x="305426" y="4896538"/>
            <a:ext cx="1434465" cy="1463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https://ds04.infourok.ru/uploads/ex/0705/0000f164-b103e2cc/hello_html_m5ae7bd57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866"/>
          <a:stretch/>
        </p:blipFill>
        <p:spPr bwMode="auto">
          <a:xfrm>
            <a:off x="3480738" y="-1446079"/>
            <a:ext cx="5259356" cy="2708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ds04.infourok.ru/uploads/ex/0705/0000f164-b103e2cc/hello_html_m5ae7bd57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6" b="12113"/>
          <a:stretch/>
        </p:blipFill>
        <p:spPr bwMode="auto">
          <a:xfrm>
            <a:off x="1867436" y="2295592"/>
            <a:ext cx="10624737" cy="4610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05987" y="949603"/>
            <a:ext cx="7535266" cy="4893647"/>
          </a:xfrm>
          <a:prstGeom prst="rect">
            <a:avLst/>
          </a:prstGeom>
          <a:gradFill>
            <a:gsLst>
              <a:gs pos="0">
                <a:schemeClr val="accent4">
                  <a:lumMod val="20000"/>
                  <a:lumOff val="80000"/>
                  <a:alpha val="6000"/>
                </a:schemeClr>
              </a:gs>
              <a:gs pos="100000">
                <a:schemeClr val="accent4">
                  <a:lumMod val="105000"/>
                  <a:satMod val="103000"/>
                  <a:tint val="73000"/>
                </a:schemeClr>
              </a:gs>
              <a:gs pos="100000">
                <a:schemeClr val="accent4">
                  <a:lumMod val="105000"/>
                  <a:satMod val="109000"/>
                  <a:tint val="81000"/>
                </a:schemeClr>
              </a:gs>
            </a:gsLst>
          </a:gradFill>
          <a:ln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600" b="1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Каширин Дмитрий Григорьевич 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(1908 – 22 мая 1942 гг.).</a:t>
            </a: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рождения: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РСФСР, Сталинградская область, </a:t>
            </a:r>
            <a:r>
              <a:rPr lang="ru-RU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Кругловский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район, совхоз Родничок.</a:t>
            </a:r>
          </a:p>
          <a:p>
            <a:pPr algn="just"/>
            <a:r>
              <a:rPr lang="ru-RU" sz="2200" dirty="0"/>
              <a:t> </a:t>
            </a:r>
          </a:p>
          <a:p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Был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призван в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Кругловский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РВК, Сталинградской области,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Кругловского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Служил в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850 стрелковом полку, 277 стрелковой дивизии.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 убит в бою за Социалистическую родину. </a:t>
            </a:r>
          </a:p>
          <a:p>
            <a:pPr algn="just" fontAlgn="t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Захоронен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Украинской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ССР,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Харьковской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обл.,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Харьковского района,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с.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Веселое /по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направлению к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селу/, на опушке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леса,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братской могиле. </a:t>
            </a:r>
          </a:p>
          <a:p>
            <a:pPr fontAlgn="t"/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Награжден: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медалью «За отвагу» посмертно.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41917" y="143126"/>
            <a:ext cx="3679591" cy="584775"/>
          </a:xfrm>
          <a:prstGeom prst="rect">
            <a:avLst/>
          </a:prstGeom>
          <a:gradFill flip="none" rotWithShape="1">
            <a:gsLst>
              <a:gs pos="17500">
                <a:srgbClr val="FFFFFF"/>
              </a:gs>
              <a:gs pos="0">
                <a:schemeClr val="accent1">
                  <a:lumMod val="0"/>
                  <a:lumOff val="100000"/>
                </a:schemeClr>
              </a:gs>
              <a:gs pos="84000">
                <a:schemeClr val="accent1">
                  <a:lumMod val="0"/>
                  <a:lumOff val="100000"/>
                </a:schemeClr>
              </a:gs>
              <a:gs pos="100000">
                <a:srgbClr val="FF0000"/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 </a:t>
            </a:r>
            <a:r>
              <a:rPr lang="ru-RU" sz="2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«Дедушкина медаль»</a:t>
            </a:r>
          </a:p>
        </p:txBody>
      </p:sp>
      <p:sp>
        <p:nvSpPr>
          <p:cNvPr id="8" name="AutoShape 8" descr="blob:https://web.whatsapp.com/1d07fc24-c12a-44f0-9b1b-4f690df1a287"/>
          <p:cNvSpPr>
            <a:spLocks noChangeAspect="1" noChangeArrowheads="1"/>
          </p:cNvSpPr>
          <p:nvPr/>
        </p:nvSpPr>
        <p:spPr bwMode="auto">
          <a:xfrm>
            <a:off x="155575" y="-144463"/>
            <a:ext cx="1648138" cy="1648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10" descr="blob:https://web.whatsapp.com/ca406f11-fe6a-427d-863e-d446a3bf8a8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12" descr="blob:https://web.whatsapp.com/ca406f11-fe6a-427d-863e-d446a3bf8a8b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21" t="26503" r="7613" b="9519"/>
          <a:stretch/>
        </p:blipFill>
        <p:spPr>
          <a:xfrm>
            <a:off x="9556114" y="829007"/>
            <a:ext cx="2466133" cy="1242216"/>
          </a:xfrm>
          <a:prstGeom prst="rect">
            <a:avLst/>
          </a:prstGeom>
        </p:spPr>
      </p:pic>
      <p:pic>
        <p:nvPicPr>
          <p:cNvPr id="27" name="Picture 4" descr="https://ds04.infourok.ru/uploads/ex/0705/0000f164-b103e2cc/hello_html_m5ae7bd57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369" r="80067"/>
          <a:stretch/>
        </p:blipFill>
        <p:spPr bwMode="auto">
          <a:xfrm>
            <a:off x="1950521" y="21092"/>
            <a:ext cx="1660513" cy="112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https://ds04.infourok.ru/uploads/ex/0705/0000f164-b103e2cc/hello_html_m5ae7bd57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369" r="80067"/>
          <a:stretch/>
        </p:blipFill>
        <p:spPr bwMode="auto">
          <a:xfrm>
            <a:off x="8610645" y="23953"/>
            <a:ext cx="1660513" cy="112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9595616" y="5275859"/>
            <a:ext cx="2426631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Прадед </a:t>
            </a:r>
          </a:p>
          <a:p>
            <a:pPr algn="ctr"/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Соловьева Максима,  </a:t>
            </a:r>
          </a:p>
          <a:p>
            <a:pPr algn="ctr"/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ченика 6 «Б» класса</a:t>
            </a:r>
          </a:p>
          <a:p>
            <a:pPr algn="ctr"/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 «СОШ </a:t>
            </a:r>
            <a:r>
              <a:rPr lang="ru-RU" sz="1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им.К.Макпалеева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4" descr="https://2d-cdr.ru/image/data/photo/76080_kazahskij_ornament_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75"/>
          <a:stretch/>
        </p:blipFill>
        <p:spPr bwMode="auto">
          <a:xfrm rot="16200000">
            <a:off x="4178019" y="381569"/>
            <a:ext cx="553571" cy="1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https://2d-cdr.ru/image/data/photo/76080_kazahskij_ornament_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75"/>
          <a:stretch/>
        </p:blipFill>
        <p:spPr bwMode="auto">
          <a:xfrm rot="16200000">
            <a:off x="7629845" y="383005"/>
            <a:ext cx="553571" cy="1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Рисунок 27" descr="C:\Documents and Settings\Admin\Desktop\fhbkioij\IMG-20200426-WA0011.JPG"/>
          <p:cNvPicPr/>
          <p:nvPr/>
        </p:nvPicPr>
        <p:blipFill rotWithShape="1">
          <a:blip r:embed="rId6"/>
          <a:srcRect l="53130" t="4049" r="25224" b="78697"/>
          <a:stretch/>
        </p:blipFill>
        <p:spPr bwMode="auto">
          <a:xfrm>
            <a:off x="231744" y="516303"/>
            <a:ext cx="1559382" cy="194600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2" name="Рисунок 2">
            <a:extLst>
              <a:ext uri="{FF2B5EF4-FFF2-40B4-BE49-F238E27FC236}">
                <a16:creationId xmlns:a16="http://schemas.microsoft.com/office/drawing/2014/main" xmlns="" id="{39DBD36A-9EDC-374C-8960-28FFD1EBDE2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7287" y="2965578"/>
            <a:ext cx="778498" cy="152672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bg1">
                <a:lumMod val="75000"/>
              </a:schemeClr>
            </a:solidFill>
            <a:miter lim="800000"/>
          </a:ln>
          <a:effectLst>
            <a:glow rad="101600">
              <a:schemeClr val="accent3">
                <a:satMod val="175000"/>
                <a:alpha val="40000"/>
              </a:schemeClr>
            </a:glow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3" name="Рисунок 32" descr="C:\Documents and Settings\Admin\Desktop\fhbkioij\IMG-20200426-WA0012.JPG"/>
          <p:cNvPicPr/>
          <p:nvPr/>
        </p:nvPicPr>
        <p:blipFill rotWithShape="1">
          <a:blip r:embed="rId8"/>
          <a:srcRect t="10753"/>
          <a:stretch/>
        </p:blipFill>
        <p:spPr bwMode="auto">
          <a:xfrm>
            <a:off x="9990695" y="3076406"/>
            <a:ext cx="1430407" cy="20847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4" name="Picture 12" descr="https://tengrinews.kz/userdata/news/2019/news_368630/photo_279692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1924" y="4433452"/>
            <a:ext cx="977763" cy="53777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6425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0" descr="http://atbasar.akmo.gov.kz/sites/atbasar.akmo.gov.kz/uploads/news/2019/05/03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15596">
            <a:off x="305426" y="4896538"/>
            <a:ext cx="1434465" cy="1463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https://ds04.infourok.ru/uploads/ex/0705/0000f164-b103e2cc/hello_html_m5ae7bd57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866"/>
          <a:stretch/>
        </p:blipFill>
        <p:spPr bwMode="auto">
          <a:xfrm>
            <a:off x="3480738" y="-1446079"/>
            <a:ext cx="5259356" cy="2708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ds04.infourok.ru/uploads/ex/0705/0000f164-b103e2cc/hello_html_m5ae7bd57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6" b="12113"/>
          <a:stretch/>
        </p:blipFill>
        <p:spPr bwMode="auto">
          <a:xfrm>
            <a:off x="1867436" y="2295592"/>
            <a:ext cx="10624737" cy="4610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72422" y="829246"/>
            <a:ext cx="7535266" cy="5432256"/>
          </a:xfrm>
          <a:prstGeom prst="rect">
            <a:avLst/>
          </a:prstGeom>
          <a:gradFill>
            <a:gsLst>
              <a:gs pos="0">
                <a:schemeClr val="accent4">
                  <a:lumMod val="20000"/>
                  <a:lumOff val="80000"/>
                  <a:alpha val="6000"/>
                </a:schemeClr>
              </a:gs>
              <a:gs pos="100000">
                <a:schemeClr val="accent4">
                  <a:lumMod val="105000"/>
                  <a:satMod val="103000"/>
                  <a:tint val="73000"/>
                </a:schemeClr>
              </a:gs>
              <a:gs pos="100000">
                <a:schemeClr val="accent4">
                  <a:lumMod val="105000"/>
                  <a:satMod val="109000"/>
                  <a:tint val="81000"/>
                </a:schemeClr>
              </a:gs>
            </a:gsLst>
          </a:gradFill>
          <a:ln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Бакланова  Екатерина Григорьевна 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(1921 –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2005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гг.).</a:t>
            </a: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</a:t>
            </a: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рождения: </a:t>
            </a:r>
            <a:r>
              <a:rPr 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 Тихвин Ленинградской области.</a:t>
            </a:r>
          </a:p>
          <a:p>
            <a:pPr algn="just"/>
            <a:r>
              <a:rPr lang="ru-RU" sz="1900" dirty="0"/>
              <a:t> </a:t>
            </a:r>
            <a:r>
              <a:rPr 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первых дней войны она была  мобилизована. </a:t>
            </a:r>
          </a:p>
          <a:p>
            <a:pPr algn="just"/>
            <a:r>
              <a:rPr 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Службу начала в 54-й Армии </a:t>
            </a:r>
            <a:r>
              <a:rPr lang="ru-RU" sz="19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Волховского</a:t>
            </a:r>
            <a:r>
              <a:rPr 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фронта, в сортировочном эвакогоспитале.</a:t>
            </a:r>
          </a:p>
          <a:p>
            <a:pPr algn="just"/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 заботливые руки старшины </a:t>
            </a:r>
            <a:r>
              <a:rPr lang="ru-RU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медслужбы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прошли  тысячи раненых бойцов. Каждого надо было ободрить теплым словом, поддержать, подлечить, ведь в сортировочный эвакогоспиталь раненые поступали прямо с поля боя.</a:t>
            </a:r>
          </a:p>
          <a:p>
            <a:pPr algn="just"/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Вместе с наступающей армией госпиталь продвигался на запад. </a:t>
            </a:r>
          </a:p>
          <a:p>
            <a:pPr algn="just"/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Известие о Победе пришло, когда госпиталь находился в Полоцке. Демобилизовалась в 1946 году.</a:t>
            </a:r>
          </a:p>
          <a:p>
            <a:pPr algn="just"/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1965 году приехали с семьей в город Павлодар на пуск цехов Алюминиевого завода.</a:t>
            </a: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Награждена: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орденом</a:t>
            </a:r>
            <a:r>
              <a:rPr 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«Славы», </a:t>
            </a:r>
            <a:r>
              <a:rPr lang="ru-RU" sz="19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юбилейной </a:t>
            </a:r>
            <a:r>
              <a:rPr lang="ru-RU" sz="1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медалью </a:t>
            </a: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«20 лет  Победы в Великой Отечественной войне 1941-1945 гг.», </a:t>
            </a:r>
            <a:r>
              <a:rPr lang="ru-RU" sz="1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юбилейной медалью </a:t>
            </a: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«30 лет  Победы в Великой Отечественной войне 1941-1945 гг.», </a:t>
            </a:r>
            <a:r>
              <a:rPr lang="ru-RU" sz="1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медалью</a:t>
            </a: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«60 лет Вооруженных сил».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41917" y="143126"/>
            <a:ext cx="3679591" cy="584775"/>
          </a:xfrm>
          <a:prstGeom prst="rect">
            <a:avLst/>
          </a:prstGeom>
          <a:gradFill flip="none" rotWithShape="1">
            <a:gsLst>
              <a:gs pos="17500">
                <a:srgbClr val="FFFFFF"/>
              </a:gs>
              <a:gs pos="0">
                <a:schemeClr val="accent1">
                  <a:lumMod val="0"/>
                  <a:lumOff val="100000"/>
                </a:schemeClr>
              </a:gs>
              <a:gs pos="84000">
                <a:schemeClr val="accent1">
                  <a:lumMod val="0"/>
                  <a:lumOff val="100000"/>
                </a:schemeClr>
              </a:gs>
              <a:gs pos="100000">
                <a:srgbClr val="FF0000"/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 </a:t>
            </a:r>
            <a:r>
              <a:rPr lang="ru-RU" sz="26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«Бабушкина </a:t>
            </a:r>
            <a:r>
              <a:rPr lang="ru-RU" sz="2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медаль»</a:t>
            </a:r>
          </a:p>
        </p:txBody>
      </p:sp>
      <p:sp>
        <p:nvSpPr>
          <p:cNvPr id="8" name="AutoShape 8" descr="blob:https://web.whatsapp.com/1d07fc24-c12a-44f0-9b1b-4f690df1a287"/>
          <p:cNvSpPr>
            <a:spLocks noChangeAspect="1" noChangeArrowheads="1"/>
          </p:cNvSpPr>
          <p:nvPr/>
        </p:nvSpPr>
        <p:spPr bwMode="auto">
          <a:xfrm>
            <a:off x="155575" y="-144463"/>
            <a:ext cx="1648138" cy="1648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10" descr="blob:https://web.whatsapp.com/ca406f11-fe6a-427d-863e-d446a3bf8a8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12" descr="blob:https://web.whatsapp.com/ca406f11-fe6a-427d-863e-d446a3bf8a8b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21" t="26503" r="7613" b="9519"/>
          <a:stretch/>
        </p:blipFill>
        <p:spPr>
          <a:xfrm>
            <a:off x="9556114" y="829007"/>
            <a:ext cx="2466133" cy="1242216"/>
          </a:xfrm>
          <a:prstGeom prst="rect">
            <a:avLst/>
          </a:prstGeom>
        </p:spPr>
      </p:pic>
      <p:pic>
        <p:nvPicPr>
          <p:cNvPr id="27" name="Picture 4" descr="https://ds04.infourok.ru/uploads/ex/0705/0000f164-b103e2cc/hello_html_m5ae7bd57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369" r="80067"/>
          <a:stretch/>
        </p:blipFill>
        <p:spPr bwMode="auto">
          <a:xfrm>
            <a:off x="1950521" y="21092"/>
            <a:ext cx="1660513" cy="112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https://ds04.infourok.ru/uploads/ex/0705/0000f164-b103e2cc/hello_html_m5ae7bd57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369" r="80067"/>
          <a:stretch/>
        </p:blipFill>
        <p:spPr bwMode="auto">
          <a:xfrm>
            <a:off x="8610645" y="23953"/>
            <a:ext cx="1660513" cy="112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9595616" y="5275859"/>
            <a:ext cx="2426631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Прабабушка </a:t>
            </a:r>
          </a:p>
          <a:p>
            <a:pPr algn="ctr"/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Бондаренко Валерии,  </a:t>
            </a:r>
          </a:p>
          <a:p>
            <a:pPr algn="ctr"/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ученицы 7 «Б» класса</a:t>
            </a:r>
          </a:p>
          <a:p>
            <a:pPr algn="ctr"/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 «СОШ </a:t>
            </a:r>
            <a:r>
              <a:rPr lang="ru-RU" sz="1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им.К.Макпалеева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4" descr="https://2d-cdr.ru/image/data/photo/76080_kazahskij_ornament_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75"/>
          <a:stretch/>
        </p:blipFill>
        <p:spPr bwMode="auto">
          <a:xfrm rot="16200000">
            <a:off x="4178019" y="381569"/>
            <a:ext cx="553571" cy="1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https://2d-cdr.ru/image/data/photo/76080_kazahskij_ornament_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75"/>
          <a:stretch/>
        </p:blipFill>
        <p:spPr bwMode="auto">
          <a:xfrm rot="16200000">
            <a:off x="7629845" y="383005"/>
            <a:ext cx="553571" cy="1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2" descr="https://tengrinews.kz/userdata/news/2019/news_368630/photo_27969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1924" y="4433452"/>
            <a:ext cx="977763" cy="53777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https://i.baraholka.com.ru/files/2/6/2656214_2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6" r="52173"/>
          <a:stretch/>
        </p:blipFill>
        <p:spPr bwMode="auto">
          <a:xfrm>
            <a:off x="1069678" y="4074395"/>
            <a:ext cx="529485" cy="98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https://ocenka-pokupka.com.ua/wp-content/uploads/2018/10/1_3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31" t="4315" r="24453" b="6606"/>
          <a:stretch/>
        </p:blipFill>
        <p:spPr bwMode="auto">
          <a:xfrm>
            <a:off x="1072704" y="2967974"/>
            <a:ext cx="567676" cy="981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https://antik-medals.com/image/.thumbnail/78f83b963e877bb96bbe178a97c38246.pn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32" r="23853"/>
          <a:stretch/>
        </p:blipFill>
        <p:spPr bwMode="auto">
          <a:xfrm>
            <a:off x="273087" y="4074395"/>
            <a:ext cx="506295" cy="98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" descr="https://ocenka-pokupka.com.ua/wp-content/uploads/2018/10/14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00" y="2942671"/>
            <a:ext cx="571282" cy="602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4" t="4596" r="4147" b="2242"/>
          <a:stretch/>
        </p:blipFill>
        <p:spPr>
          <a:xfrm>
            <a:off x="221101" y="584820"/>
            <a:ext cx="1630459" cy="225833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82" t="19575" r="40302" b="55597"/>
          <a:stretch/>
        </p:blipFill>
        <p:spPr>
          <a:xfrm>
            <a:off x="9918169" y="3215407"/>
            <a:ext cx="1631044" cy="19410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1" name="Picture 12" descr="https://tengrinews.kz/userdata/news/2019/news_368630/photo_27969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7800" y="4490260"/>
            <a:ext cx="977763" cy="53777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010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0" descr="http://atbasar.akmo.gov.kz/sites/atbasar.akmo.gov.kz/uploads/news/2019/05/03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15596">
            <a:off x="305426" y="4896538"/>
            <a:ext cx="1434465" cy="1463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https://ds04.infourok.ru/uploads/ex/0705/0000f164-b103e2cc/hello_html_m5ae7bd57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866"/>
          <a:stretch/>
        </p:blipFill>
        <p:spPr bwMode="auto">
          <a:xfrm>
            <a:off x="3480738" y="-1446079"/>
            <a:ext cx="5259356" cy="2708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ds04.infourok.ru/uploads/ex/0705/0000f164-b103e2cc/hello_html_m5ae7bd57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6" b="12113"/>
          <a:stretch/>
        </p:blipFill>
        <p:spPr bwMode="auto">
          <a:xfrm>
            <a:off x="1867436" y="2295592"/>
            <a:ext cx="10624737" cy="4610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05986" y="949603"/>
            <a:ext cx="7657877" cy="4985980"/>
          </a:xfrm>
          <a:prstGeom prst="rect">
            <a:avLst/>
          </a:prstGeom>
          <a:gradFill>
            <a:gsLst>
              <a:gs pos="0">
                <a:schemeClr val="accent4">
                  <a:lumMod val="20000"/>
                  <a:lumOff val="80000"/>
                  <a:alpha val="6000"/>
                </a:schemeClr>
              </a:gs>
              <a:gs pos="100000">
                <a:schemeClr val="accent4">
                  <a:lumMod val="105000"/>
                  <a:satMod val="103000"/>
                  <a:tint val="73000"/>
                </a:schemeClr>
              </a:gs>
              <a:gs pos="100000">
                <a:schemeClr val="accent4">
                  <a:lumMod val="105000"/>
                  <a:satMod val="109000"/>
                  <a:tint val="81000"/>
                </a:schemeClr>
              </a:gs>
            </a:gsLst>
          </a:gradFill>
          <a:ln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Бакланов Анатолий Васильевич </a:t>
            </a:r>
            <a:r>
              <a:rPr lang="ru-RU" sz="15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( 1 сентября 1923 – 3 мая 1995 гг.).</a:t>
            </a:r>
            <a:endParaRPr lang="ru-RU" sz="15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</a:t>
            </a:r>
            <a:r>
              <a:rPr 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рождения: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станция </a:t>
            </a:r>
            <a:r>
              <a:rPr lang="ru-RU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Войбоково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Мгинского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</a:t>
            </a:r>
            <a:r>
              <a:rPr lang="ru-RU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Ленинрадской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области.</a:t>
            </a:r>
          </a:p>
          <a:p>
            <a:pPr algn="just"/>
            <a:r>
              <a:rPr lang="ru-RU" sz="2100" dirty="0"/>
              <a:t> </a:t>
            </a:r>
            <a:r>
              <a:rPr lang="ru-RU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Великой Отечественной войны с февраля 1942 года, старший лейтенант.</a:t>
            </a:r>
          </a:p>
          <a:p>
            <a:pPr algn="just"/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Награжден </a:t>
            </a:r>
            <a:r>
              <a:rPr lang="ru-RU" sz="21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орденом </a:t>
            </a:r>
            <a:r>
              <a:rPr lang="ru-RU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«Красной Звезды», </a:t>
            </a:r>
            <a:r>
              <a:rPr lang="ru-RU" sz="21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орденом </a:t>
            </a:r>
            <a:r>
              <a:rPr lang="ru-RU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Ленина, </a:t>
            </a:r>
            <a:r>
              <a:rPr lang="ru-RU" sz="21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орденом</a:t>
            </a:r>
            <a:r>
              <a:rPr lang="ru-RU" sz="2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«Отечественной войны». </a:t>
            </a:r>
            <a:endParaRPr lang="ru-RU" sz="2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возвращения с фронта служил в органах МВД.</a:t>
            </a:r>
          </a:p>
          <a:p>
            <a:pPr algn="just"/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1953-1965 годах работал </a:t>
            </a:r>
            <a:r>
              <a:rPr lang="ru-RU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спецкальщиком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Тихвинском глиноземном заводе Ленинградской области. С 1965-1979 </a:t>
            </a:r>
            <a:r>
              <a:rPr lang="ru-RU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спецкальщик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старший </a:t>
            </a:r>
            <a:r>
              <a:rPr lang="ru-RU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спецкальщик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бригадир </a:t>
            </a:r>
            <a:r>
              <a:rPr lang="ru-RU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спецкальщиков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Павлодарского алюминиевого завода.</a:t>
            </a:r>
          </a:p>
          <a:p>
            <a:pPr algn="just"/>
            <a:r>
              <a:rPr lang="ru-RU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Герой Социалистического труда (1971г.). Почётный гражданин Павлодара (1977).</a:t>
            </a:r>
          </a:p>
          <a:p>
            <a:pPr algn="just"/>
            <a:r>
              <a:rPr lang="ru-RU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1979 г. на пенсии. Посмертно Капитан.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41917" y="143126"/>
            <a:ext cx="3679591" cy="584775"/>
          </a:xfrm>
          <a:prstGeom prst="rect">
            <a:avLst/>
          </a:prstGeom>
          <a:gradFill flip="none" rotWithShape="1">
            <a:gsLst>
              <a:gs pos="17500">
                <a:srgbClr val="FFFFFF"/>
              </a:gs>
              <a:gs pos="0">
                <a:schemeClr val="accent1">
                  <a:lumMod val="0"/>
                  <a:lumOff val="100000"/>
                </a:schemeClr>
              </a:gs>
              <a:gs pos="84000">
                <a:schemeClr val="accent1">
                  <a:lumMod val="0"/>
                  <a:lumOff val="100000"/>
                </a:schemeClr>
              </a:gs>
              <a:gs pos="100000">
                <a:srgbClr val="FF0000"/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 </a:t>
            </a:r>
            <a:r>
              <a:rPr lang="ru-RU" sz="26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«Дедушкина </a:t>
            </a:r>
            <a:r>
              <a:rPr lang="ru-RU" sz="2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медаль»</a:t>
            </a:r>
          </a:p>
        </p:txBody>
      </p:sp>
      <p:sp>
        <p:nvSpPr>
          <p:cNvPr id="8" name="AutoShape 8" descr="blob:https://web.whatsapp.com/1d07fc24-c12a-44f0-9b1b-4f690df1a287"/>
          <p:cNvSpPr>
            <a:spLocks noChangeAspect="1" noChangeArrowheads="1"/>
          </p:cNvSpPr>
          <p:nvPr/>
        </p:nvSpPr>
        <p:spPr bwMode="auto">
          <a:xfrm>
            <a:off x="155575" y="-144463"/>
            <a:ext cx="1648138" cy="1648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10" descr="blob:https://web.whatsapp.com/ca406f11-fe6a-427d-863e-d446a3bf8a8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12" descr="blob:https://web.whatsapp.com/ca406f11-fe6a-427d-863e-d446a3bf8a8b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21" t="26503" r="7613" b="9519"/>
          <a:stretch/>
        </p:blipFill>
        <p:spPr>
          <a:xfrm>
            <a:off x="9633419" y="829007"/>
            <a:ext cx="2388828" cy="1203277"/>
          </a:xfrm>
          <a:prstGeom prst="rect">
            <a:avLst/>
          </a:prstGeom>
        </p:spPr>
      </p:pic>
      <p:pic>
        <p:nvPicPr>
          <p:cNvPr id="27" name="Picture 4" descr="https://ds04.infourok.ru/uploads/ex/0705/0000f164-b103e2cc/hello_html_m5ae7bd57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369" r="80067"/>
          <a:stretch/>
        </p:blipFill>
        <p:spPr bwMode="auto">
          <a:xfrm>
            <a:off x="1950521" y="21092"/>
            <a:ext cx="1660513" cy="112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https://ds04.infourok.ru/uploads/ex/0705/0000f164-b103e2cc/hello_html_m5ae7bd57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369" r="80067"/>
          <a:stretch/>
        </p:blipFill>
        <p:spPr bwMode="auto">
          <a:xfrm>
            <a:off x="8610645" y="23953"/>
            <a:ext cx="1660513" cy="112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9631712" y="5251795"/>
            <a:ext cx="2426631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Прадед </a:t>
            </a:r>
            <a:endParaRPr lang="ru-RU" sz="16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Бондаренко Валерии,  </a:t>
            </a:r>
          </a:p>
          <a:p>
            <a:pPr algn="ctr"/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ученицы 7 «Б» класса</a:t>
            </a:r>
          </a:p>
          <a:p>
            <a:pPr algn="ctr"/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 «СОШ </a:t>
            </a:r>
            <a:r>
              <a:rPr lang="ru-RU" sz="1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им.К.Макпалеева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4" descr="https://2d-cdr.ru/image/data/photo/76080_kazahskij_ornament_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75"/>
          <a:stretch/>
        </p:blipFill>
        <p:spPr bwMode="auto">
          <a:xfrm rot="16200000">
            <a:off x="4178019" y="381569"/>
            <a:ext cx="553571" cy="1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https://2d-cdr.ru/image/data/photo/76080_kazahskij_ornament_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75"/>
          <a:stretch/>
        </p:blipFill>
        <p:spPr bwMode="auto">
          <a:xfrm rot="16200000">
            <a:off x="7629845" y="383005"/>
            <a:ext cx="553571" cy="1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2" descr="https://tengrinews.kz/userdata/news/2019/news_368630/photo_27969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1924" y="4433452"/>
            <a:ext cx="977763" cy="53777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8" t="16151" r="56876" b="65445"/>
          <a:stretch/>
        </p:blipFill>
        <p:spPr>
          <a:xfrm>
            <a:off x="53301" y="679608"/>
            <a:ext cx="1791808" cy="196825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https://avatars.mds.yandex.net/get-pdb/750514/393507ff-eb8d-402b-814f-61be8c4fff3e/s1200?webp=fals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96" y="2859379"/>
            <a:ext cx="935539" cy="912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s://avatars.mds.yandex.net/get-pdb/2080667/932ec9ba-2884-46fc-9f51-4671453b1fe5/s1200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19" r="24312"/>
          <a:stretch/>
        </p:blipFill>
        <p:spPr bwMode="auto">
          <a:xfrm>
            <a:off x="157066" y="3805044"/>
            <a:ext cx="600214" cy="1166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https://ocenka-pokupka.com.ua/wp-content/uploads/2018/10/14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224" y="2911171"/>
            <a:ext cx="751212" cy="792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82" t="19575" r="40302" b="55597"/>
          <a:stretch/>
        </p:blipFill>
        <p:spPr>
          <a:xfrm>
            <a:off x="9866823" y="3249098"/>
            <a:ext cx="1633222" cy="19436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2" name="Picture 12" descr="https://tengrinews.kz/userdata/news/2019/news_368630/photo_27969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3676" y="4526404"/>
            <a:ext cx="977763" cy="53777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800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0" descr="http://atbasar.akmo.gov.kz/sites/atbasar.akmo.gov.kz/uploads/news/2019/05/03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15596">
            <a:off x="420264" y="5436502"/>
            <a:ext cx="1434465" cy="1463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https://ds04.infourok.ru/uploads/ex/0705/0000f164-b103e2cc/hello_html_m5ae7bd57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866"/>
          <a:stretch/>
        </p:blipFill>
        <p:spPr bwMode="auto">
          <a:xfrm>
            <a:off x="3480738" y="-1446079"/>
            <a:ext cx="5259356" cy="2708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ds04.infourok.ru/uploads/ex/0705/0000f164-b103e2cc/hello_html_m5ae7bd57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6" b="12113"/>
          <a:stretch/>
        </p:blipFill>
        <p:spPr bwMode="auto">
          <a:xfrm>
            <a:off x="1867436" y="2295592"/>
            <a:ext cx="10624737" cy="4610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05986" y="949603"/>
            <a:ext cx="7714231" cy="5070619"/>
          </a:xfrm>
          <a:prstGeom prst="rect">
            <a:avLst/>
          </a:prstGeom>
          <a:gradFill>
            <a:gsLst>
              <a:gs pos="0">
                <a:schemeClr val="accent4">
                  <a:lumMod val="20000"/>
                  <a:lumOff val="80000"/>
                  <a:alpha val="6000"/>
                </a:schemeClr>
              </a:gs>
              <a:gs pos="100000">
                <a:schemeClr val="accent4">
                  <a:lumMod val="105000"/>
                  <a:satMod val="103000"/>
                  <a:tint val="73000"/>
                </a:schemeClr>
              </a:gs>
              <a:gs pos="100000">
                <a:schemeClr val="accent4">
                  <a:lumMod val="105000"/>
                  <a:satMod val="109000"/>
                  <a:tint val="81000"/>
                </a:schemeClr>
              </a:gs>
            </a:gsLst>
          </a:gradFill>
          <a:ln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600" b="1" i="1" u="sng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Темиржанов</a:t>
            </a:r>
            <a:r>
              <a:rPr lang="ru-RU" sz="2600" b="1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i="1" u="sng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Кабыкен</a:t>
            </a:r>
            <a:r>
              <a:rPr lang="ru-RU" sz="2600" b="1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(15 мая 1920 – 5 сентября 2001 гг.).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7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</a:t>
            </a:r>
            <a:r>
              <a:rPr lang="ru-RU" sz="17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рождения: </a:t>
            </a:r>
            <a:r>
              <a:rPr lang="ru-RU" sz="17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село </a:t>
            </a:r>
            <a:r>
              <a:rPr lang="ru-RU" sz="175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Сарышыганак</a:t>
            </a:r>
            <a:r>
              <a:rPr lang="ru-RU" sz="17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Павлодарская область.</a:t>
            </a:r>
          </a:p>
          <a:p>
            <a:pPr algn="just"/>
            <a:r>
              <a:rPr lang="ru-RU" sz="17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Военная специальность: </a:t>
            </a:r>
            <a:r>
              <a:rPr lang="ru-RU" sz="17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снайпер.</a:t>
            </a:r>
          </a:p>
          <a:p>
            <a:pPr algn="just"/>
            <a:r>
              <a:rPr lang="ru-RU" sz="17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Звание: </a:t>
            </a:r>
            <a:r>
              <a:rPr lang="ru-RU" sz="17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сержант.</a:t>
            </a:r>
            <a:r>
              <a:rPr lang="ru-RU" sz="17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/>
            <a:r>
              <a:rPr lang="ru-RU" sz="17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Воевал в составе отдельной  стрелковой бригады 44-го запасного стрелкового полка в качестве командира отделения станковых пулемётов 276-го полка.</a:t>
            </a:r>
          </a:p>
          <a:p>
            <a:pPr algn="just"/>
            <a:r>
              <a:rPr lang="ru-RU" sz="17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Участвовал в обороне Сталинграда, в освобождении Украины, Белоруссии, Польши, Германии. В мае 1945 года вместе с Советской Армией дошёл до Берлина. За проявленный героизм и мужество был награжден </a:t>
            </a:r>
            <a:r>
              <a:rPr lang="ru-RU" sz="175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медалью</a:t>
            </a:r>
            <a:r>
              <a:rPr lang="ru-RU" sz="17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Жукова</a:t>
            </a:r>
            <a:r>
              <a:rPr lang="ru-RU" sz="17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В 1946 году вернулся  в город Павлодар с </a:t>
            </a:r>
            <a:r>
              <a:rPr lang="ru-RU" sz="175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орденом</a:t>
            </a:r>
            <a:r>
              <a:rPr lang="ru-RU" sz="17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«Славы </a:t>
            </a:r>
            <a:r>
              <a:rPr lang="en-US" sz="17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 </a:t>
            </a:r>
            <a:r>
              <a:rPr lang="ru-RU" sz="17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степени» и 13-ю медалями</a:t>
            </a:r>
            <a:r>
              <a:rPr lang="ru-RU" sz="17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t"/>
            <a:r>
              <a:rPr lang="ru-RU" sz="175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Награжден:</a:t>
            </a:r>
            <a:r>
              <a:rPr lang="ru-RU" sz="175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5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медалью</a:t>
            </a:r>
            <a:r>
              <a:rPr lang="ru-RU" sz="17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«За взятие Берлина</a:t>
            </a:r>
            <a:r>
              <a:rPr lang="ru-RU" sz="17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sz="175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медалью</a:t>
            </a:r>
            <a:r>
              <a:rPr lang="ru-RU" sz="17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«За победу над </a:t>
            </a:r>
            <a:r>
              <a:rPr lang="ru-RU" sz="17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Германией </a:t>
            </a:r>
            <a:r>
              <a:rPr lang="ru-RU" sz="17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Великой Отечественной войне 1941-1945 гг.», </a:t>
            </a:r>
            <a:r>
              <a:rPr lang="ru-RU" sz="175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медалью</a:t>
            </a:r>
            <a:r>
              <a:rPr lang="ru-RU" sz="17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«ХХХ лет Советской Армии и флота», </a:t>
            </a:r>
            <a:r>
              <a:rPr lang="ru-RU" sz="175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юбилейной медалью </a:t>
            </a:r>
            <a:r>
              <a:rPr lang="ru-RU" sz="17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«20 лет  Победы в Великой Отечественной войне 1941-1945 гг.», </a:t>
            </a:r>
            <a:r>
              <a:rPr lang="ru-RU" sz="175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юбилейной медалью </a:t>
            </a:r>
            <a:r>
              <a:rPr lang="ru-RU" sz="17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«30 лет  Победы в Великой Отечественной войне 1941-1945 гг.», </a:t>
            </a:r>
            <a:r>
              <a:rPr lang="ru-RU" sz="175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юбилейной медалью </a:t>
            </a:r>
            <a:r>
              <a:rPr lang="ru-RU" sz="17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«40 </a:t>
            </a:r>
            <a:r>
              <a:rPr lang="ru-RU" sz="17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лет  Победы в Великой Отечественной войне 1941-1945 гг</a:t>
            </a:r>
            <a:r>
              <a:rPr lang="ru-RU" sz="17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.».</a:t>
            </a:r>
            <a:endParaRPr lang="ru-RU" sz="17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41917" y="143126"/>
            <a:ext cx="3679591" cy="584775"/>
          </a:xfrm>
          <a:prstGeom prst="rect">
            <a:avLst/>
          </a:prstGeom>
          <a:gradFill flip="none" rotWithShape="1">
            <a:gsLst>
              <a:gs pos="17500">
                <a:srgbClr val="FFFFFF"/>
              </a:gs>
              <a:gs pos="0">
                <a:schemeClr val="accent1">
                  <a:lumMod val="0"/>
                  <a:lumOff val="100000"/>
                </a:schemeClr>
              </a:gs>
              <a:gs pos="84000">
                <a:schemeClr val="accent1">
                  <a:lumMod val="0"/>
                  <a:lumOff val="100000"/>
                </a:schemeClr>
              </a:gs>
              <a:gs pos="100000">
                <a:srgbClr val="FF0000"/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 </a:t>
            </a:r>
            <a:r>
              <a:rPr lang="ru-RU" sz="2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«Дедушкина медаль»</a:t>
            </a:r>
          </a:p>
        </p:txBody>
      </p:sp>
      <p:sp>
        <p:nvSpPr>
          <p:cNvPr id="8" name="AutoShape 8" descr="blob:https://web.whatsapp.com/1d07fc24-c12a-44f0-9b1b-4f690df1a287"/>
          <p:cNvSpPr>
            <a:spLocks noChangeAspect="1" noChangeArrowheads="1"/>
          </p:cNvSpPr>
          <p:nvPr/>
        </p:nvSpPr>
        <p:spPr bwMode="auto">
          <a:xfrm>
            <a:off x="155575" y="-144463"/>
            <a:ext cx="1648138" cy="1648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10" descr="blob:https://web.whatsapp.com/ca406f11-fe6a-427d-863e-d446a3bf8a8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12" descr="blob:https://web.whatsapp.com/ca406f11-fe6a-427d-863e-d446a3bf8a8b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21" t="26503" r="7613" b="9519"/>
          <a:stretch/>
        </p:blipFill>
        <p:spPr>
          <a:xfrm>
            <a:off x="9717884" y="829007"/>
            <a:ext cx="2304363" cy="1160731"/>
          </a:xfrm>
          <a:prstGeom prst="rect">
            <a:avLst/>
          </a:prstGeom>
        </p:spPr>
      </p:pic>
      <p:pic>
        <p:nvPicPr>
          <p:cNvPr id="27" name="Picture 4" descr="https://ds04.infourok.ru/uploads/ex/0705/0000f164-b103e2cc/hello_html_m5ae7bd57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369" r="80067"/>
          <a:stretch/>
        </p:blipFill>
        <p:spPr bwMode="auto">
          <a:xfrm>
            <a:off x="1950521" y="21092"/>
            <a:ext cx="1660513" cy="112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https://ds04.infourok.ru/uploads/ex/0705/0000f164-b103e2cc/hello_html_m5ae7bd57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369" r="80067"/>
          <a:stretch/>
        </p:blipFill>
        <p:spPr bwMode="auto">
          <a:xfrm>
            <a:off x="8610645" y="23953"/>
            <a:ext cx="1660513" cy="112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9725867" y="5277075"/>
            <a:ext cx="2466133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Прадед </a:t>
            </a:r>
          </a:p>
          <a:p>
            <a:pPr algn="ctr"/>
            <a:r>
              <a:rPr lang="ru-RU" sz="1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Даир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Наргис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</a:p>
          <a:p>
            <a:pPr algn="ctr"/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ученицы 6 «Б» класса</a:t>
            </a:r>
          </a:p>
          <a:p>
            <a:pPr algn="ctr"/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 «СОШ </a:t>
            </a:r>
            <a:r>
              <a:rPr lang="ru-RU" sz="1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им.К.Макпалеева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4" descr="https://2d-cdr.ru/image/data/photo/76080_kazahskij_ornament_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75"/>
          <a:stretch/>
        </p:blipFill>
        <p:spPr bwMode="auto">
          <a:xfrm rot="16200000">
            <a:off x="4178019" y="381569"/>
            <a:ext cx="553571" cy="1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https://2d-cdr.ru/image/data/photo/76080_kazahskij_ornament_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75"/>
          <a:stretch/>
        </p:blipFill>
        <p:spPr bwMode="auto">
          <a:xfrm rot="16200000">
            <a:off x="7629845" y="383005"/>
            <a:ext cx="553571" cy="1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2" descr="https://tengrinews.kz/userdata/news/2019/news_368630/photo_27969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1924" y="4433452"/>
            <a:ext cx="977763" cy="53777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96" t="28070" r="26160" b="43684"/>
          <a:stretch/>
        </p:blipFill>
        <p:spPr>
          <a:xfrm>
            <a:off x="172703" y="312738"/>
            <a:ext cx="1637996" cy="201311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18" r="74334" b="50175"/>
          <a:stretch/>
        </p:blipFill>
        <p:spPr>
          <a:xfrm>
            <a:off x="10133881" y="2876277"/>
            <a:ext cx="1201995" cy="22560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0" name="Picture 2" descr="http://900igr.net/up/datai/228653/0011-010-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79" r="36126" b="6367"/>
          <a:stretch/>
        </p:blipFill>
        <p:spPr bwMode="auto">
          <a:xfrm>
            <a:off x="4805" y="2309710"/>
            <a:ext cx="573615" cy="11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https://ocenka-pokupka.com.ua/wp-content/uploads/2018/10/1_3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31" t="4315" r="24453" b="6606"/>
          <a:stretch/>
        </p:blipFill>
        <p:spPr bwMode="auto">
          <a:xfrm>
            <a:off x="659260" y="3355282"/>
            <a:ext cx="588356" cy="1017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8" descr="https://i.baraholka.com.ru/files/2/6/2656214_2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6" r="52173"/>
          <a:stretch/>
        </p:blipFill>
        <p:spPr bwMode="auto">
          <a:xfrm>
            <a:off x="1286194" y="3373939"/>
            <a:ext cx="538055" cy="998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253" y="2295058"/>
            <a:ext cx="589550" cy="975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6" descr="https://ocenka-pokupka.com.ua/wp-content/uploads/2018/10/14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57" y="2394084"/>
            <a:ext cx="692429" cy="730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Рисунок 2">
            <a:extLst>
              <a:ext uri="{FF2B5EF4-FFF2-40B4-BE49-F238E27FC236}">
                <a16:creationId xmlns:a16="http://schemas.microsoft.com/office/drawing/2014/main" xmlns="" id="{39DBD36A-9EDC-374C-8960-28FFD1EBDE2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2896" y="3389512"/>
            <a:ext cx="503476" cy="9873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2" name="Picture 4" descr="https://www.prlib.ru/sites/default/files/book_preview/7f0bb95f-ac3a-44c8-ae7d-b1b81453f8a3/218498-doc1-16abdc16-53c0-41f0-8124-984945cb14d0.jp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31" t="7919" r="14226" b="10026"/>
          <a:stretch/>
        </p:blipFill>
        <p:spPr bwMode="auto">
          <a:xfrm>
            <a:off x="12736" y="4399379"/>
            <a:ext cx="624486" cy="1149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https://image.invaluable.com/housePhotos/helios/17/621417/H20049-L138472667.jpg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2" r="11115" b="5667"/>
          <a:stretch/>
        </p:blipFill>
        <p:spPr bwMode="auto">
          <a:xfrm>
            <a:off x="685137" y="4399379"/>
            <a:ext cx="583419" cy="1053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6" descr="https://antik-medals.com/image/.thumbnail/78f83b963e877bb96bbe178a97c38246.png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32" r="23853"/>
          <a:stretch/>
        </p:blipFill>
        <p:spPr bwMode="auto">
          <a:xfrm>
            <a:off x="1303522" y="4482300"/>
            <a:ext cx="506295" cy="98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6" descr="blob:https://web.whatsapp.com/bf3662b4-4458-4936-91b0-5e72789ed126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" name="Picture 12" descr="https://tengrinews.kz/userdata/news/2019/news_368630/photo_27969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1549" y="4604461"/>
            <a:ext cx="977763" cy="53777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680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0" descr="http://atbasar.akmo.gov.kz/sites/atbasar.akmo.gov.kz/uploads/news/2019/05/03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15596">
            <a:off x="237456" y="5205707"/>
            <a:ext cx="1434465" cy="1463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https://ds04.infourok.ru/uploads/ex/0705/0000f164-b103e2cc/hello_html_m5ae7bd57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866"/>
          <a:stretch/>
        </p:blipFill>
        <p:spPr bwMode="auto">
          <a:xfrm>
            <a:off x="3480738" y="-1446079"/>
            <a:ext cx="5259356" cy="2708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ds04.infourok.ru/uploads/ex/0705/0000f164-b103e2cc/hello_html_m5ae7bd57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6" b="12113"/>
          <a:stretch/>
        </p:blipFill>
        <p:spPr bwMode="auto">
          <a:xfrm>
            <a:off x="1867436" y="2295592"/>
            <a:ext cx="10624737" cy="4610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50521" y="2071223"/>
            <a:ext cx="7370360" cy="2431435"/>
          </a:xfrm>
          <a:prstGeom prst="rect">
            <a:avLst/>
          </a:prstGeom>
          <a:gradFill>
            <a:gsLst>
              <a:gs pos="0">
                <a:schemeClr val="accent4">
                  <a:lumMod val="20000"/>
                  <a:lumOff val="80000"/>
                  <a:alpha val="6000"/>
                </a:schemeClr>
              </a:gs>
              <a:gs pos="100000">
                <a:schemeClr val="accent4">
                  <a:lumMod val="105000"/>
                  <a:satMod val="103000"/>
                  <a:tint val="73000"/>
                </a:schemeClr>
              </a:gs>
              <a:gs pos="100000">
                <a:schemeClr val="accent4">
                  <a:lumMod val="105000"/>
                  <a:satMod val="109000"/>
                  <a:tint val="81000"/>
                </a:schemeClr>
              </a:gs>
            </a:gsLst>
          </a:gradFill>
          <a:ln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Васильев Николай Алексеевич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рядовой, погиб  11 июля 1943 года на Курской дуге.</a:t>
            </a:r>
          </a:p>
          <a:p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Его фамилия записана на обелиске славы в </a:t>
            </a:r>
            <a:r>
              <a:rPr lang="ru-RU" sz="2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г.Павлодар</a:t>
            </a:r>
            <a:r>
              <a:rPr lang="ru-RU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Награжден: медалью «За отвагу» посмертно.</a:t>
            </a:r>
          </a:p>
          <a:p>
            <a:pPr algn="just"/>
            <a:endParaRPr lang="ru-RU" sz="2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41917" y="143126"/>
            <a:ext cx="3679591" cy="584775"/>
          </a:xfrm>
          <a:prstGeom prst="rect">
            <a:avLst/>
          </a:prstGeom>
          <a:gradFill flip="none" rotWithShape="1">
            <a:gsLst>
              <a:gs pos="17500">
                <a:srgbClr val="FFFFFF"/>
              </a:gs>
              <a:gs pos="0">
                <a:schemeClr val="accent1">
                  <a:lumMod val="0"/>
                  <a:lumOff val="100000"/>
                </a:schemeClr>
              </a:gs>
              <a:gs pos="84000">
                <a:schemeClr val="accent1">
                  <a:lumMod val="0"/>
                  <a:lumOff val="100000"/>
                </a:schemeClr>
              </a:gs>
              <a:gs pos="100000">
                <a:srgbClr val="FF0000"/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 </a:t>
            </a:r>
            <a:r>
              <a:rPr lang="ru-RU" sz="26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«Дедушкина </a:t>
            </a:r>
            <a:r>
              <a:rPr lang="ru-RU" sz="2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медаль»</a:t>
            </a:r>
          </a:p>
        </p:txBody>
      </p:sp>
      <p:sp>
        <p:nvSpPr>
          <p:cNvPr id="8" name="AutoShape 8" descr="blob:https://web.whatsapp.com/1d07fc24-c12a-44f0-9b1b-4f690df1a287"/>
          <p:cNvSpPr>
            <a:spLocks noChangeAspect="1" noChangeArrowheads="1"/>
          </p:cNvSpPr>
          <p:nvPr/>
        </p:nvSpPr>
        <p:spPr bwMode="auto">
          <a:xfrm>
            <a:off x="155575" y="-144463"/>
            <a:ext cx="1648138" cy="1648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10" descr="blob:https://web.whatsapp.com/ca406f11-fe6a-427d-863e-d446a3bf8a8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12" descr="blob:https://web.whatsapp.com/ca406f11-fe6a-427d-863e-d446a3bf8a8b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21" t="26503" r="7613" b="9519"/>
          <a:stretch/>
        </p:blipFill>
        <p:spPr>
          <a:xfrm>
            <a:off x="9505036" y="1021339"/>
            <a:ext cx="2466133" cy="1242216"/>
          </a:xfrm>
          <a:prstGeom prst="rect">
            <a:avLst/>
          </a:prstGeom>
        </p:spPr>
      </p:pic>
      <p:pic>
        <p:nvPicPr>
          <p:cNvPr id="27" name="Picture 4" descr="https://ds04.infourok.ru/uploads/ex/0705/0000f164-b103e2cc/hello_html_m5ae7bd57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369" r="80067"/>
          <a:stretch/>
        </p:blipFill>
        <p:spPr bwMode="auto">
          <a:xfrm>
            <a:off x="1950521" y="21092"/>
            <a:ext cx="1660513" cy="112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https://ds04.infourok.ru/uploads/ex/0705/0000f164-b103e2cc/hello_html_m5ae7bd57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369" r="80067"/>
          <a:stretch/>
        </p:blipFill>
        <p:spPr bwMode="auto">
          <a:xfrm>
            <a:off x="8610645" y="23953"/>
            <a:ext cx="1660513" cy="112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9595616" y="5203667"/>
            <a:ext cx="2426631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Прадед </a:t>
            </a:r>
          </a:p>
          <a:p>
            <a:pPr algn="ctr"/>
            <a:r>
              <a:rPr lang="ru-RU" sz="1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Кульмукановой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Жанны,  </a:t>
            </a:r>
          </a:p>
          <a:p>
            <a:pPr algn="ctr"/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ученицы 6 «А» класса</a:t>
            </a:r>
          </a:p>
          <a:p>
            <a:pPr algn="ctr"/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 «СОШ </a:t>
            </a:r>
            <a:r>
              <a:rPr lang="ru-RU" sz="1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им.К.Макпалеева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4" descr="https://2d-cdr.ru/image/data/photo/76080_kazahskij_ornament_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75"/>
          <a:stretch/>
        </p:blipFill>
        <p:spPr bwMode="auto">
          <a:xfrm rot="16200000">
            <a:off x="4178019" y="381569"/>
            <a:ext cx="553571" cy="1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https://2d-cdr.ru/image/data/photo/76080_kazahskij_ornament_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75"/>
          <a:stretch/>
        </p:blipFill>
        <p:spPr bwMode="auto">
          <a:xfrm rot="16200000">
            <a:off x="7629845" y="383005"/>
            <a:ext cx="553571" cy="1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2" descr="https://tengrinews.kz/userdata/news/2019/news_368630/photo_27969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1924" y="4433452"/>
            <a:ext cx="977763" cy="53777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8" t="10027" r="3370"/>
          <a:stretch/>
        </p:blipFill>
        <p:spPr>
          <a:xfrm>
            <a:off x="191575" y="1041683"/>
            <a:ext cx="1576137" cy="226733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Рисунок 2">
            <a:extLst>
              <a:ext uri="{FF2B5EF4-FFF2-40B4-BE49-F238E27FC236}">
                <a16:creationId xmlns:a16="http://schemas.microsoft.com/office/drawing/2014/main" xmlns="" id="{39DBD36A-9EDC-374C-8960-28FFD1EBDE2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6527" y="3658478"/>
            <a:ext cx="696933" cy="13667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9" t="7895" r="2671" b="26316"/>
          <a:stretch/>
        </p:blipFill>
        <p:spPr>
          <a:xfrm>
            <a:off x="9917752" y="3249276"/>
            <a:ext cx="1782357" cy="18311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5" name="Picture 12" descr="https://tengrinews.kz/userdata/news/2019/news_368630/photo_27969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9451" y="4537778"/>
            <a:ext cx="977763" cy="53777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454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0" descr="http://atbasar.akmo.gov.kz/sites/atbasar.akmo.gov.kz/uploads/news/2019/05/03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15596">
            <a:off x="373505" y="5346510"/>
            <a:ext cx="1434465" cy="1463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https://ds04.infourok.ru/uploads/ex/0705/0000f164-b103e2cc/hello_html_m5ae7bd57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866"/>
          <a:stretch/>
        </p:blipFill>
        <p:spPr bwMode="auto">
          <a:xfrm>
            <a:off x="3480738" y="-1446079"/>
            <a:ext cx="5259356" cy="2708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ds04.infourok.ru/uploads/ex/0705/0000f164-b103e2cc/hello_html_m5ae7bd57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40" b="12113"/>
          <a:stretch/>
        </p:blipFill>
        <p:spPr bwMode="auto">
          <a:xfrm>
            <a:off x="1908312" y="2298901"/>
            <a:ext cx="10583861" cy="4610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17867" y="1049367"/>
            <a:ext cx="7821762" cy="4431983"/>
          </a:xfrm>
          <a:prstGeom prst="rect">
            <a:avLst/>
          </a:prstGeom>
          <a:gradFill>
            <a:gsLst>
              <a:gs pos="0">
                <a:schemeClr val="accent4">
                  <a:lumMod val="20000"/>
                  <a:lumOff val="80000"/>
                  <a:alpha val="6000"/>
                </a:schemeClr>
              </a:gs>
              <a:gs pos="100000">
                <a:schemeClr val="accent4">
                  <a:lumMod val="105000"/>
                  <a:satMod val="103000"/>
                  <a:tint val="73000"/>
                </a:schemeClr>
              </a:gs>
              <a:gs pos="100000">
                <a:schemeClr val="accent4">
                  <a:lumMod val="105000"/>
                  <a:satMod val="109000"/>
                  <a:tint val="81000"/>
                </a:schemeClr>
              </a:gs>
            </a:gsLst>
          </a:gradFill>
          <a:ln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600" b="1" i="1" u="sng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Сыздыков</a:t>
            </a:r>
            <a:r>
              <a:rPr lang="ru-RU" sz="2600" b="1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i="1" u="sng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Каиргельды</a:t>
            </a:r>
            <a:r>
              <a:rPr lang="ru-RU" sz="2600" b="1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(1913 – 1996 гг.).</a:t>
            </a: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Место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рождения: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Павлодарская область, Иртышский район,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Максимо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Горьковский сельский округ, село Кайманачиха. </a:t>
            </a:r>
          </a:p>
          <a:p>
            <a:pPr algn="just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Призван в ряды Красной армии в ноябре 1941 года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состав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III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Украинского фронта 66 стрелкового полка – автоматчиком.  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С мая 1942 года по январь 1944 года находился в плену в Германии. В январе 1944 года с группой пленных сбежал с плена и присоединился к партизанскому отряду. С 14 февраля 1944 года по 7 марта 1945 года воевал в партизанском отряде «Черногорский» – Югославия. С марта 1944 года по май 1945 года воевал в 1172 стрелковом полку. Демобилизован Указом Президиума Верховного Совета СССР № 29945 в сентябре 1945 года.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Всю жизнь прожил в селе Кайманачиха. Воспитал четверых детей и двенадцать внуков.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Награжден: 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медалью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«За победу над Германией в Великой Отечественной войне 1941-1945 гг.», 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медалью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«За боевые заслуги», 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медалью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«За взятие Будапешта», орденом «Отечественной войны 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степени», 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юбилейной медалью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«20 лет  Победы в Великой Отечественной войне 1941-1945 гг.», 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юбилейной медалью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 лет  Победы в Великой Отечественной войне 1941-1945 гг.».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41917" y="143126"/>
            <a:ext cx="3679591" cy="584775"/>
          </a:xfrm>
          <a:prstGeom prst="rect">
            <a:avLst/>
          </a:prstGeom>
          <a:gradFill flip="none" rotWithShape="1">
            <a:gsLst>
              <a:gs pos="17500">
                <a:srgbClr val="FFFFFF"/>
              </a:gs>
              <a:gs pos="0">
                <a:schemeClr val="accent1">
                  <a:lumMod val="0"/>
                  <a:lumOff val="100000"/>
                </a:schemeClr>
              </a:gs>
              <a:gs pos="84000">
                <a:schemeClr val="accent1">
                  <a:lumMod val="0"/>
                  <a:lumOff val="100000"/>
                </a:schemeClr>
              </a:gs>
              <a:gs pos="100000">
                <a:srgbClr val="FF0000"/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 </a:t>
            </a:r>
            <a:r>
              <a:rPr lang="ru-RU" sz="2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«Дедушкина медаль»</a:t>
            </a:r>
          </a:p>
        </p:txBody>
      </p:sp>
      <p:sp>
        <p:nvSpPr>
          <p:cNvPr id="8" name="AutoShape 8" descr="blob:https://web.whatsapp.com/1d07fc24-c12a-44f0-9b1b-4f690df1a287"/>
          <p:cNvSpPr>
            <a:spLocks noChangeAspect="1" noChangeArrowheads="1"/>
          </p:cNvSpPr>
          <p:nvPr/>
        </p:nvSpPr>
        <p:spPr bwMode="auto">
          <a:xfrm>
            <a:off x="155575" y="-144463"/>
            <a:ext cx="1648138" cy="1648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10" descr="blob:https://web.whatsapp.com/ca406f11-fe6a-427d-863e-d446a3bf8a8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12" descr="blob:https://web.whatsapp.com/ca406f11-fe6a-427d-863e-d446a3bf8a8b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21" t="26503" r="7613" b="9519"/>
          <a:stretch/>
        </p:blipFill>
        <p:spPr>
          <a:xfrm>
            <a:off x="9799813" y="972054"/>
            <a:ext cx="2315387" cy="1166283"/>
          </a:xfrm>
          <a:prstGeom prst="rect">
            <a:avLst/>
          </a:prstGeom>
        </p:spPr>
      </p:pic>
      <p:pic>
        <p:nvPicPr>
          <p:cNvPr id="27" name="Picture 4" descr="https://ds04.infourok.ru/uploads/ex/0705/0000f164-b103e2cc/hello_html_m5ae7bd57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369" r="80067"/>
          <a:stretch/>
        </p:blipFill>
        <p:spPr bwMode="auto">
          <a:xfrm>
            <a:off x="1950521" y="21092"/>
            <a:ext cx="1660513" cy="112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https://ds04.infourok.ru/uploads/ex/0705/0000f164-b103e2cc/hello_html_m5ae7bd57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369" r="80067"/>
          <a:stretch/>
        </p:blipFill>
        <p:spPr bwMode="auto">
          <a:xfrm>
            <a:off x="8610645" y="23953"/>
            <a:ext cx="1660513" cy="112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9816589" y="5343947"/>
            <a:ext cx="2267442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Прадед </a:t>
            </a:r>
          </a:p>
          <a:p>
            <a:pPr algn="ctr"/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Полякова Давида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</a:p>
          <a:p>
            <a:pPr algn="ctr"/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ученика </a:t>
            </a:r>
            <a:r>
              <a:rPr lang="kk-KZ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«Е» класса </a:t>
            </a:r>
          </a:p>
          <a:p>
            <a:pPr algn="ctr"/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 «СОШ </a:t>
            </a:r>
            <a:r>
              <a:rPr lang="ru-RU" sz="1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им.К.Макпалеева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4" descr="https://2d-cdr.ru/image/data/photo/76080_kazahskij_ornament_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75"/>
          <a:stretch/>
        </p:blipFill>
        <p:spPr bwMode="auto">
          <a:xfrm rot="16200000">
            <a:off x="4178019" y="381569"/>
            <a:ext cx="553571" cy="1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https://2d-cdr.ru/image/data/photo/76080_kazahskij_ornament_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75"/>
          <a:stretch/>
        </p:blipFill>
        <p:spPr bwMode="auto">
          <a:xfrm rot="16200000">
            <a:off x="7629845" y="383005"/>
            <a:ext cx="553571" cy="1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2" descr="blob:https://web.whatsapp.com/dfa5111d-61e5-42fa-b0c0-4655f370c768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742" r="57123" b="33897"/>
          <a:stretch/>
        </p:blipFill>
        <p:spPr>
          <a:xfrm>
            <a:off x="109978" y="895530"/>
            <a:ext cx="1688165" cy="219511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2" name="Picture 4" descr="https://im0-tub-kz.yandex.net/i?id=4aca12f3cd16ae1d80c437e75df1653d-l&amp;n=13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53" r="19481"/>
          <a:stretch/>
        </p:blipFill>
        <p:spPr bwMode="auto">
          <a:xfrm>
            <a:off x="1018721" y="4360178"/>
            <a:ext cx="562550" cy="98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20" y="3227929"/>
            <a:ext cx="593671" cy="98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9" b="4789"/>
          <a:stretch/>
        </p:blipFill>
        <p:spPr>
          <a:xfrm>
            <a:off x="10283190" y="2887481"/>
            <a:ext cx="1299254" cy="23906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4" name="Picture 6" descr="https://ocenka-pokupka.com.ua/wp-content/uploads/2018/10/14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54" y="3227929"/>
            <a:ext cx="682465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 descr="https://antik-medals.com/image/.thumbnail/78f83b963e877bb96bbe178a97c38246.pn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32" r="23853"/>
          <a:stretch/>
        </p:blipFill>
        <p:spPr bwMode="auto">
          <a:xfrm>
            <a:off x="1359435" y="3227929"/>
            <a:ext cx="506296" cy="98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i.ytimg.com/vi/Yz3oXFKWFTU/maxresdefault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62" r="36377"/>
          <a:stretch/>
        </p:blipFill>
        <p:spPr bwMode="auto">
          <a:xfrm>
            <a:off x="263608" y="4372341"/>
            <a:ext cx="495367" cy="989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2" descr="https://tengrinews.kz/userdata/news/2019/news_368630/photo_279692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7506" y="4937379"/>
            <a:ext cx="977763" cy="53777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167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0" descr="http://atbasar.akmo.gov.kz/sites/atbasar.akmo.gov.kz/uploads/news/2019/05/03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15596">
            <a:off x="337178" y="5272057"/>
            <a:ext cx="1434465" cy="1463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https://ds04.infourok.ru/uploads/ex/0705/0000f164-b103e2cc/hello_html_m5ae7bd57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866"/>
          <a:stretch/>
        </p:blipFill>
        <p:spPr bwMode="auto">
          <a:xfrm>
            <a:off x="3480738" y="-1446079"/>
            <a:ext cx="5259356" cy="2708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ds04.infourok.ru/uploads/ex/0705/0000f164-b103e2cc/hello_html_m5ae7bd57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77" b="12113"/>
          <a:stretch/>
        </p:blipFill>
        <p:spPr bwMode="auto">
          <a:xfrm>
            <a:off x="2430379" y="2317106"/>
            <a:ext cx="10061794" cy="4610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90026" y="1176571"/>
            <a:ext cx="6464714" cy="4555093"/>
          </a:xfrm>
          <a:prstGeom prst="rect">
            <a:avLst/>
          </a:prstGeom>
          <a:gradFill>
            <a:gsLst>
              <a:gs pos="0">
                <a:schemeClr val="accent4">
                  <a:lumMod val="20000"/>
                  <a:lumOff val="80000"/>
                  <a:alpha val="6000"/>
                </a:schemeClr>
              </a:gs>
              <a:gs pos="100000">
                <a:schemeClr val="accent4">
                  <a:lumMod val="105000"/>
                  <a:satMod val="103000"/>
                  <a:tint val="73000"/>
                </a:schemeClr>
              </a:gs>
              <a:gs pos="100000">
                <a:schemeClr val="accent4">
                  <a:lumMod val="105000"/>
                  <a:satMod val="109000"/>
                  <a:tint val="81000"/>
                </a:schemeClr>
              </a:gs>
            </a:gsLst>
          </a:gradFill>
          <a:ln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24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Журавлев Владимир Алексеевич. </a:t>
            </a:r>
            <a:endParaRPr lang="ru-RU" sz="2400" b="1" i="1" u="sng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Родился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 1921 году в г. Купино Новосибирской области. </a:t>
            </a:r>
            <a:endParaRPr lang="ru-RU" sz="2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Призван 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службу в 1942 году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just"/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Гвардии рядовой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just"/>
            <a:endParaRPr lang="ru-RU" sz="2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2400" b="1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Журавлев </a:t>
            </a:r>
            <a:r>
              <a:rPr lang="ru-RU" sz="24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Георгий  Алексеевич. </a:t>
            </a:r>
            <a:endParaRPr lang="ru-RU" sz="2400" b="1" i="1" u="sng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Родился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 1919 году в г. Купино Новосибирской области. </a:t>
            </a:r>
            <a:endParaRPr lang="ru-RU" sz="2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Призван 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службу в 1939 году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just"/>
            <a:endParaRPr lang="ru-RU" sz="2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аграждён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r>
              <a:rPr lang="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" sz="2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медал</a:t>
            </a:r>
            <a:r>
              <a:rPr lang="ru-RU" sz="22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ями</a:t>
            </a:r>
            <a:r>
              <a:rPr lang="" sz="2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“За 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твагу</a:t>
            </a:r>
            <a:r>
              <a:rPr lang="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41917" y="143126"/>
            <a:ext cx="3679591" cy="584775"/>
          </a:xfrm>
          <a:prstGeom prst="rect">
            <a:avLst/>
          </a:prstGeom>
          <a:gradFill flip="none" rotWithShape="1">
            <a:gsLst>
              <a:gs pos="17500">
                <a:srgbClr val="FFFFFF"/>
              </a:gs>
              <a:gs pos="0">
                <a:schemeClr val="accent1">
                  <a:lumMod val="0"/>
                  <a:lumOff val="100000"/>
                </a:schemeClr>
              </a:gs>
              <a:gs pos="84000">
                <a:schemeClr val="accent1">
                  <a:lumMod val="0"/>
                  <a:lumOff val="100000"/>
                </a:schemeClr>
              </a:gs>
              <a:gs pos="100000">
                <a:srgbClr val="FF0000"/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 </a:t>
            </a:r>
            <a:r>
              <a:rPr lang="ru-RU" sz="26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«Дедушкина </a:t>
            </a:r>
            <a:r>
              <a:rPr lang="ru-RU" sz="2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медаль»</a:t>
            </a:r>
          </a:p>
        </p:txBody>
      </p:sp>
      <p:sp>
        <p:nvSpPr>
          <p:cNvPr id="8" name="AutoShape 8" descr="blob:https://web.whatsapp.com/1d07fc24-c12a-44f0-9b1b-4f690df1a287"/>
          <p:cNvSpPr>
            <a:spLocks noChangeAspect="1" noChangeArrowheads="1"/>
          </p:cNvSpPr>
          <p:nvPr/>
        </p:nvSpPr>
        <p:spPr bwMode="auto">
          <a:xfrm>
            <a:off x="155575" y="-144463"/>
            <a:ext cx="1648138" cy="1648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10" descr="blob:https://web.whatsapp.com/ca406f11-fe6a-427d-863e-d446a3bf8a8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12" descr="blob:https://web.whatsapp.com/ca406f11-fe6a-427d-863e-d446a3bf8a8b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21" t="26503" r="7613" b="9519"/>
          <a:stretch/>
        </p:blipFill>
        <p:spPr>
          <a:xfrm>
            <a:off x="9505036" y="1021339"/>
            <a:ext cx="2466133" cy="1242216"/>
          </a:xfrm>
          <a:prstGeom prst="rect">
            <a:avLst/>
          </a:prstGeom>
        </p:spPr>
      </p:pic>
      <p:pic>
        <p:nvPicPr>
          <p:cNvPr id="27" name="Picture 4" descr="https://ds04.infourok.ru/uploads/ex/0705/0000f164-b103e2cc/hello_html_m5ae7bd57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369" r="80067"/>
          <a:stretch/>
        </p:blipFill>
        <p:spPr bwMode="auto">
          <a:xfrm>
            <a:off x="1950521" y="21092"/>
            <a:ext cx="1660513" cy="112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https://ds04.infourok.ru/uploads/ex/0705/0000f164-b103e2cc/hello_html_m5ae7bd57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369" r="80067"/>
          <a:stretch/>
        </p:blipFill>
        <p:spPr bwMode="auto">
          <a:xfrm>
            <a:off x="8610645" y="23953"/>
            <a:ext cx="1660513" cy="112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9021036" y="4831802"/>
            <a:ext cx="2938357" cy="172354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Прадеды</a:t>
            </a:r>
          </a:p>
          <a:p>
            <a:pPr algn="ctr"/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Музданова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Александра,  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ученика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«А» класса и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Музданова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Павла, </a:t>
            </a:r>
          </a:p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ученика 6 «А» класса </a:t>
            </a:r>
          </a:p>
          <a:p>
            <a:pPr algn="ctr"/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 «СОШ </a:t>
            </a:r>
            <a:r>
              <a:rPr lang="ru-RU" sz="1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им.К.Макпалеева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pic>
        <p:nvPicPr>
          <p:cNvPr id="10" name="Picture 4" descr="https://2d-cdr.ru/image/data/photo/76080_kazahskij_ornament_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75"/>
          <a:stretch/>
        </p:blipFill>
        <p:spPr bwMode="auto">
          <a:xfrm rot="16200000">
            <a:off x="4178019" y="381569"/>
            <a:ext cx="553571" cy="1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https://2d-cdr.ru/image/data/photo/76080_kazahskij_ornament_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75"/>
          <a:stretch/>
        </p:blipFill>
        <p:spPr bwMode="auto">
          <a:xfrm rot="16200000">
            <a:off x="7629845" y="383005"/>
            <a:ext cx="553571" cy="1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74" y="727901"/>
            <a:ext cx="2052165" cy="266125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Рисунок 2">
            <a:extLst>
              <a:ext uri="{FF2B5EF4-FFF2-40B4-BE49-F238E27FC236}">
                <a16:creationId xmlns:a16="http://schemas.microsoft.com/office/drawing/2014/main" xmlns="" id="{39DBD36A-9EDC-374C-8960-28FFD1EBDE2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387" y="3569446"/>
            <a:ext cx="895344" cy="17558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8" name="Рисунок 2">
            <a:extLst>
              <a:ext uri="{FF2B5EF4-FFF2-40B4-BE49-F238E27FC236}">
                <a16:creationId xmlns:a16="http://schemas.microsoft.com/office/drawing/2014/main" xmlns="" id="{39DBD36A-9EDC-374C-8960-28FFD1EBDE2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32169" y="3574670"/>
            <a:ext cx="895344" cy="17558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2709" y="2876106"/>
            <a:ext cx="1194558" cy="18692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237" y="2862363"/>
            <a:ext cx="1205710" cy="18830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5" name="Picture 12" descr="https://tengrinews.kz/userdata/news/2019/news_368630/photo_279692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050" y="3834803"/>
            <a:ext cx="815343" cy="44843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2" descr="https://tengrinews.kz/userdata/news/2019/news_368630/photo_279692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0635" y="3884864"/>
            <a:ext cx="815343" cy="44843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363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0" descr="http://atbasar.akmo.gov.kz/sites/atbasar.akmo.gov.kz/uploads/news/2019/05/03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15596">
            <a:off x="333180" y="5325871"/>
            <a:ext cx="1434465" cy="1463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https://ds04.infourok.ru/uploads/ex/0705/0000f164-b103e2cc/hello_html_m5ae7bd57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866"/>
          <a:stretch/>
        </p:blipFill>
        <p:spPr bwMode="auto">
          <a:xfrm>
            <a:off x="3480738" y="-1446079"/>
            <a:ext cx="5259356" cy="2708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ds04.infourok.ru/uploads/ex/0705/0000f164-b103e2cc/hello_html_m5ae7bd57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77" b="12113"/>
          <a:stretch/>
        </p:blipFill>
        <p:spPr bwMode="auto">
          <a:xfrm>
            <a:off x="2430379" y="2317106"/>
            <a:ext cx="10061794" cy="4610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96439" y="1176571"/>
            <a:ext cx="6619275" cy="4801314"/>
          </a:xfrm>
          <a:prstGeom prst="rect">
            <a:avLst/>
          </a:prstGeom>
          <a:gradFill>
            <a:gsLst>
              <a:gs pos="0">
                <a:schemeClr val="accent4">
                  <a:lumMod val="20000"/>
                  <a:lumOff val="80000"/>
                  <a:alpha val="6000"/>
                </a:schemeClr>
              </a:gs>
              <a:gs pos="100000">
                <a:schemeClr val="accent4">
                  <a:lumMod val="105000"/>
                  <a:satMod val="103000"/>
                  <a:tint val="73000"/>
                </a:schemeClr>
              </a:gs>
              <a:gs pos="100000">
                <a:schemeClr val="accent4">
                  <a:lumMod val="105000"/>
                  <a:satMod val="109000"/>
                  <a:tint val="81000"/>
                </a:schemeClr>
              </a:gs>
            </a:gsLst>
          </a:gradFill>
          <a:ln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457200"/>
            <a:r>
              <a:rPr lang="ru-RU" sz="2400" b="1" i="1" u="sng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Музданов</a:t>
            </a:r>
            <a:r>
              <a:rPr lang="ru-RU" sz="2400" b="1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Николай </a:t>
            </a:r>
            <a:r>
              <a:rPr lang="ru-RU" sz="2400" b="1" i="1" u="sng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Байкенович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(20 октября 1916- 4 декабря 1982 гг.). </a:t>
            </a:r>
          </a:p>
          <a:p>
            <a:pPr indent="457200" algn="just"/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Воинское звание: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лейтенант.</a:t>
            </a:r>
          </a:p>
          <a:p>
            <a:pPr indent="457200" algn="just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Служил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воинской части 574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121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сд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4-ый Украинский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фронт.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t"/>
            <a:endPara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t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Награжден: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орденом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«Красной Звезды»,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медалью «За отвагу», медалью «За боевые заслуги»,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медалью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«За победу над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Германией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Великой Отечественной войне 1941-1945 гг.»,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медалью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«ХХХ лет Советской Армии и флота»,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юбилейной медалью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«20 лет  Победы в Великой Отечественной войне 1941-1945 гг.»,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юбилейной медалью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«30 лет  Победы в Великой Отечественной войне 1941-1945 гг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.»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41917" y="143126"/>
            <a:ext cx="3679591" cy="584775"/>
          </a:xfrm>
          <a:prstGeom prst="rect">
            <a:avLst/>
          </a:prstGeom>
          <a:gradFill flip="none" rotWithShape="1">
            <a:gsLst>
              <a:gs pos="17500">
                <a:srgbClr val="FFFFFF"/>
              </a:gs>
              <a:gs pos="0">
                <a:schemeClr val="accent1">
                  <a:lumMod val="0"/>
                  <a:lumOff val="100000"/>
                </a:schemeClr>
              </a:gs>
              <a:gs pos="84000">
                <a:schemeClr val="accent1">
                  <a:lumMod val="0"/>
                  <a:lumOff val="100000"/>
                </a:schemeClr>
              </a:gs>
              <a:gs pos="100000">
                <a:srgbClr val="FF0000"/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 </a:t>
            </a:r>
            <a:r>
              <a:rPr lang="ru-RU" sz="26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«Дедушкина </a:t>
            </a:r>
            <a:r>
              <a:rPr lang="ru-RU" sz="2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медаль»</a:t>
            </a:r>
          </a:p>
        </p:txBody>
      </p:sp>
      <p:sp>
        <p:nvSpPr>
          <p:cNvPr id="8" name="AutoShape 8" descr="blob:https://web.whatsapp.com/1d07fc24-c12a-44f0-9b1b-4f690df1a287"/>
          <p:cNvSpPr>
            <a:spLocks noChangeAspect="1" noChangeArrowheads="1"/>
          </p:cNvSpPr>
          <p:nvPr/>
        </p:nvSpPr>
        <p:spPr bwMode="auto">
          <a:xfrm>
            <a:off x="155575" y="-144463"/>
            <a:ext cx="1648138" cy="1648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10" descr="blob:https://web.whatsapp.com/ca406f11-fe6a-427d-863e-d446a3bf8a8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12" descr="blob:https://web.whatsapp.com/ca406f11-fe6a-427d-863e-d446a3bf8a8b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21" t="26503" r="7613" b="9519"/>
          <a:stretch/>
        </p:blipFill>
        <p:spPr>
          <a:xfrm>
            <a:off x="9148637" y="944531"/>
            <a:ext cx="2875606" cy="1448472"/>
          </a:xfrm>
          <a:prstGeom prst="rect">
            <a:avLst/>
          </a:prstGeom>
        </p:spPr>
      </p:pic>
      <p:pic>
        <p:nvPicPr>
          <p:cNvPr id="27" name="Picture 4" descr="https://ds04.infourok.ru/uploads/ex/0705/0000f164-b103e2cc/hello_html_m5ae7bd57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369" r="80067"/>
          <a:stretch/>
        </p:blipFill>
        <p:spPr bwMode="auto">
          <a:xfrm>
            <a:off x="1950521" y="21092"/>
            <a:ext cx="1660513" cy="112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https://ds04.infourok.ru/uploads/ex/0705/0000f164-b103e2cc/hello_html_m5ae7bd57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369" r="80067"/>
          <a:stretch/>
        </p:blipFill>
        <p:spPr bwMode="auto">
          <a:xfrm>
            <a:off x="8610645" y="23953"/>
            <a:ext cx="1660513" cy="112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9129324" y="4843834"/>
            <a:ext cx="2938357" cy="172354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Прадед</a:t>
            </a:r>
          </a:p>
          <a:p>
            <a:pPr algn="ctr"/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Музданова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Александра,  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ученика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«А» класса и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Музданова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Павла, </a:t>
            </a:r>
          </a:p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ученика 6 «А» класса </a:t>
            </a:r>
          </a:p>
          <a:p>
            <a:pPr algn="ctr"/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 «СОШ </a:t>
            </a:r>
            <a:r>
              <a:rPr lang="ru-RU" sz="1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им.К.Макпалеева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pic>
        <p:nvPicPr>
          <p:cNvPr id="10" name="Picture 4" descr="https://2d-cdr.ru/image/data/photo/76080_kazahskij_ornament_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75"/>
          <a:stretch/>
        </p:blipFill>
        <p:spPr bwMode="auto">
          <a:xfrm rot="16200000">
            <a:off x="4178019" y="381569"/>
            <a:ext cx="553571" cy="1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https://2d-cdr.ru/image/data/photo/76080_kazahskij_ornament_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75"/>
          <a:stretch/>
        </p:blipFill>
        <p:spPr bwMode="auto">
          <a:xfrm rot="16200000">
            <a:off x="7629845" y="383005"/>
            <a:ext cx="553571" cy="1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1983" y="2874933"/>
            <a:ext cx="1194558" cy="18692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2270" y="2881875"/>
            <a:ext cx="1205710" cy="18830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5" name="Picture 12" descr="https://tengrinews.kz/userdata/news/2019/news_368630/photo_279692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3952" y="3884864"/>
            <a:ext cx="767217" cy="42197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2" descr="https://tengrinews.kz/userdata/news/2019/news_368630/photo_279692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2987" y="3981120"/>
            <a:ext cx="815343" cy="44843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4" t="7462" r="6503" b="19718"/>
          <a:stretch/>
        </p:blipFill>
        <p:spPr>
          <a:xfrm>
            <a:off x="186195" y="819292"/>
            <a:ext cx="2066885" cy="233267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4" name="Picture 2" descr="https://avatars.mds.yandex.net/get-pdb/750514/393507ff-eb8d-402b-814f-61be8c4fff3e/s1200?webp=false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058" y="3313480"/>
            <a:ext cx="801744" cy="782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8" descr="http://skupka-ocenka24.ru/wp-content/uploads/2017/12/pokupaem_ordena_i_medali-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43" r="54334" b="8519"/>
          <a:stretch/>
        </p:blipFill>
        <p:spPr bwMode="auto">
          <a:xfrm>
            <a:off x="88659" y="3274371"/>
            <a:ext cx="740045" cy="132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942" y="3334280"/>
            <a:ext cx="729722" cy="120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4" descr="https://www.prlib.ru/sites/default/files/book_preview/7f0bb95f-ac3a-44c8-ae7d-b1b81453f8a3/218498-doc1-16abdc16-53c0-41f0-8124-984945cb14d0.jp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31" t="7919" r="14226" b="10026"/>
          <a:stretch/>
        </p:blipFill>
        <p:spPr bwMode="auto">
          <a:xfrm>
            <a:off x="-12258" y="4556045"/>
            <a:ext cx="624486" cy="1149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6" descr="https://antik-medals.com/image/.thumbnail/78f83b963e877bb96bbe178a97c38246.png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32" r="23853"/>
          <a:stretch/>
        </p:blipFill>
        <p:spPr bwMode="auto">
          <a:xfrm>
            <a:off x="1833234" y="4610462"/>
            <a:ext cx="561119" cy="1089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Рисунок 2">
            <a:extLst>
              <a:ext uri="{FF2B5EF4-FFF2-40B4-BE49-F238E27FC236}">
                <a16:creationId xmlns:a16="http://schemas.microsoft.com/office/drawing/2014/main" xmlns="" id="{39DBD36A-9EDC-374C-8960-28FFD1EBDE2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06902" y="4365757"/>
            <a:ext cx="536597" cy="10523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" name="Picture 10" descr="https://i.ytimg.com/vi/Yz3oXFKWFTU/maxresdefault.jpg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62" r="36377"/>
          <a:stretch/>
        </p:blipFill>
        <p:spPr bwMode="auto">
          <a:xfrm>
            <a:off x="1219041" y="4345560"/>
            <a:ext cx="559728" cy="1118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106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0" descr="http://atbasar.akmo.gov.kz/sites/atbasar.akmo.gov.kz/uploads/news/2019/05/03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15596">
            <a:off x="-24178" y="5510920"/>
            <a:ext cx="1434465" cy="1463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https://ds04.infourok.ru/uploads/ex/0705/0000f164-b103e2cc/hello_html_m5ae7bd57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866"/>
          <a:stretch/>
        </p:blipFill>
        <p:spPr bwMode="auto">
          <a:xfrm>
            <a:off x="3480738" y="-1446079"/>
            <a:ext cx="5259356" cy="2708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ds04.infourok.ru/uploads/ex/0705/0000f164-b103e2cc/hello_html_m5ae7bd57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86" b="12113"/>
          <a:stretch/>
        </p:blipFill>
        <p:spPr bwMode="auto">
          <a:xfrm>
            <a:off x="2406316" y="2295592"/>
            <a:ext cx="10085857" cy="4610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07070" y="1232715"/>
            <a:ext cx="7141690" cy="4678204"/>
          </a:xfrm>
          <a:prstGeom prst="rect">
            <a:avLst/>
          </a:prstGeom>
          <a:gradFill>
            <a:gsLst>
              <a:gs pos="0">
                <a:schemeClr val="accent4">
                  <a:lumMod val="20000"/>
                  <a:lumOff val="80000"/>
                  <a:alpha val="6000"/>
                </a:schemeClr>
              </a:gs>
              <a:gs pos="100000">
                <a:schemeClr val="accent4">
                  <a:lumMod val="105000"/>
                  <a:satMod val="103000"/>
                  <a:tint val="73000"/>
                </a:schemeClr>
              </a:gs>
              <a:gs pos="100000">
                <a:schemeClr val="accent4">
                  <a:lumMod val="105000"/>
                  <a:satMod val="109000"/>
                  <a:tint val="81000"/>
                </a:schemeClr>
              </a:gs>
            </a:gsLst>
          </a:gradFill>
          <a:ln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Дорошенко Максим Фёдорович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(1910-2002гг.).</a:t>
            </a:r>
          </a:p>
          <a:p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Призван в 1941 году. Рядовой   4-й гвардейской танковой армии.</a:t>
            </a:r>
            <a:endParaRPr lang="ru-RU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t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Награжден: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медалью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«За оборону Сталинграда»,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медалью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«За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оборону Ленинграда»,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медалью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«За освобождение Праги», 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медалью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«За взятие Берлина»,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медалью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«За победу над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Германией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Великой Отечественной войне 1941-1945 гг.»,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медалью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«За отвагу»,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медалью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«За боевые заслуги»,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орденом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«Великой Отечественной войны»,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орденом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«Славы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степени», 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юбилейной медалью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«20 лет  Победы в Великой Отечественной войне 1941-1945 гг.»,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юбилейной медалью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«30 лет  Победы в Великой Отечественной войне 1941-1945 гг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.»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юбилейной медалью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«50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лет  Победы в Великой Отечественной войне 1941-1945 гг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.»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41917" y="143126"/>
            <a:ext cx="3679591" cy="584775"/>
          </a:xfrm>
          <a:prstGeom prst="rect">
            <a:avLst/>
          </a:prstGeom>
          <a:gradFill flip="none" rotWithShape="1">
            <a:gsLst>
              <a:gs pos="17500">
                <a:srgbClr val="FFFFFF"/>
              </a:gs>
              <a:gs pos="0">
                <a:schemeClr val="accent1">
                  <a:lumMod val="0"/>
                  <a:lumOff val="100000"/>
                </a:schemeClr>
              </a:gs>
              <a:gs pos="84000">
                <a:schemeClr val="accent1">
                  <a:lumMod val="0"/>
                  <a:lumOff val="100000"/>
                </a:schemeClr>
              </a:gs>
              <a:gs pos="100000">
                <a:srgbClr val="FF0000"/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 </a:t>
            </a:r>
            <a:r>
              <a:rPr lang="ru-RU" sz="26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«Дедушкина </a:t>
            </a:r>
            <a:r>
              <a:rPr lang="ru-RU" sz="2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медаль»</a:t>
            </a:r>
          </a:p>
        </p:txBody>
      </p:sp>
      <p:sp>
        <p:nvSpPr>
          <p:cNvPr id="8" name="AutoShape 8" descr="blob:https://web.whatsapp.com/1d07fc24-c12a-44f0-9b1b-4f690df1a287"/>
          <p:cNvSpPr>
            <a:spLocks noChangeAspect="1" noChangeArrowheads="1"/>
          </p:cNvSpPr>
          <p:nvPr/>
        </p:nvSpPr>
        <p:spPr bwMode="auto">
          <a:xfrm>
            <a:off x="155575" y="-144463"/>
            <a:ext cx="1648138" cy="1648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10" descr="blob:https://web.whatsapp.com/ca406f11-fe6a-427d-863e-d446a3bf8a8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12" descr="blob:https://web.whatsapp.com/ca406f11-fe6a-427d-863e-d446a3bf8a8b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21" t="26503" r="7613" b="9519"/>
          <a:stretch/>
        </p:blipFill>
        <p:spPr>
          <a:xfrm>
            <a:off x="9847329" y="927296"/>
            <a:ext cx="2288552" cy="1152767"/>
          </a:xfrm>
          <a:prstGeom prst="rect">
            <a:avLst/>
          </a:prstGeom>
        </p:spPr>
      </p:pic>
      <p:pic>
        <p:nvPicPr>
          <p:cNvPr id="27" name="Picture 4" descr="https://ds04.infourok.ru/uploads/ex/0705/0000f164-b103e2cc/hello_html_m5ae7bd57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369" r="80067"/>
          <a:stretch/>
        </p:blipFill>
        <p:spPr bwMode="auto">
          <a:xfrm>
            <a:off x="1950521" y="21092"/>
            <a:ext cx="1660513" cy="112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https://ds04.infourok.ru/uploads/ex/0705/0000f164-b103e2cc/hello_html_m5ae7bd57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369" r="80067"/>
          <a:stretch/>
        </p:blipFill>
        <p:spPr bwMode="auto">
          <a:xfrm>
            <a:off x="8610645" y="23953"/>
            <a:ext cx="1660513" cy="112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9605481" y="4966156"/>
            <a:ext cx="2426631" cy="16312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Прадед </a:t>
            </a:r>
          </a:p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Глазыриной Анастасии,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ctr"/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ученицы 6 «Б» класса</a:t>
            </a:r>
          </a:p>
          <a:p>
            <a:pPr algn="ctr"/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 «СОШ </a:t>
            </a:r>
            <a:r>
              <a:rPr lang="ru-RU" sz="1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им.К.Макпалеева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4" descr="https://2d-cdr.ru/image/data/photo/76080_kazahskij_ornament_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75"/>
          <a:stretch/>
        </p:blipFill>
        <p:spPr bwMode="auto">
          <a:xfrm rot="16200000">
            <a:off x="4178019" y="381569"/>
            <a:ext cx="553571" cy="1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https://2d-cdr.ru/image/data/photo/76080_kazahskij_ornament_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75"/>
          <a:stretch/>
        </p:blipFill>
        <p:spPr bwMode="auto">
          <a:xfrm rot="16200000">
            <a:off x="7629845" y="383005"/>
            <a:ext cx="553571" cy="1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2" descr="https://tengrinews.kz/userdata/news/2019/news_368630/photo_27969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1924" y="4433452"/>
            <a:ext cx="977763" cy="53777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2" descr="https://tengrinews.kz/userdata/news/2019/news_368630/photo_27969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9451" y="4537778"/>
            <a:ext cx="977763" cy="53777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45" t="6604" r="14916" b="29879"/>
          <a:stretch/>
        </p:blipFill>
        <p:spPr>
          <a:xfrm>
            <a:off x="374905" y="831225"/>
            <a:ext cx="1585434" cy="198618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28" t="25230" r="5930" b="28816"/>
          <a:stretch/>
        </p:blipFill>
        <p:spPr>
          <a:xfrm>
            <a:off x="9994737" y="2621440"/>
            <a:ext cx="1281162" cy="22369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8" name="Picture 8" descr="http://skupka-ocenka24.ru/wp-content/uploads/2017/12/pokupaem_ordena_i_medali-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43" r="54334" b="8519"/>
          <a:stretch/>
        </p:blipFill>
        <p:spPr bwMode="auto">
          <a:xfrm>
            <a:off x="1862468" y="5139433"/>
            <a:ext cx="496255" cy="890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8" y="4047477"/>
            <a:ext cx="565832" cy="936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4" descr="https://www.prlib.ru/sites/default/files/book_preview/7f0bb95f-ac3a-44c8-ae7d-b1b81453f8a3/218498-doc1-16abdc16-53c0-41f0-8124-984945cb14d0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46" t="7919" r="14226" b="10026"/>
          <a:stretch/>
        </p:blipFill>
        <p:spPr bwMode="auto">
          <a:xfrm>
            <a:off x="101958" y="5115500"/>
            <a:ext cx="412034" cy="852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6" descr="https://antik-medals.com/image/.thumbnail/78f83b963e877bb96bbe178a97c38246.pn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32" r="23853"/>
          <a:stretch/>
        </p:blipFill>
        <p:spPr bwMode="auto">
          <a:xfrm>
            <a:off x="1820579" y="4016582"/>
            <a:ext cx="529016" cy="1026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https://image.invaluable.com/housePhotos/helios/17/621417/H20049-L138472667.jp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2" r="11115" b="5667"/>
          <a:stretch/>
        </p:blipFill>
        <p:spPr bwMode="auto">
          <a:xfrm>
            <a:off x="1868324" y="2962859"/>
            <a:ext cx="541179" cy="97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0" descr="https://i.ytimg.com/vi/Yz3oXFKWFTU/maxresdefault.jp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62" r="36377"/>
          <a:stretch/>
        </p:blipFill>
        <p:spPr bwMode="auto">
          <a:xfrm>
            <a:off x="1255224" y="4016582"/>
            <a:ext cx="501712" cy="1002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Рисунок 2">
            <a:extLst>
              <a:ext uri="{FF2B5EF4-FFF2-40B4-BE49-F238E27FC236}">
                <a16:creationId xmlns:a16="http://schemas.microsoft.com/office/drawing/2014/main" xmlns="" id="{39DBD36A-9EDC-374C-8960-28FFD1EBDE2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83839" y="4055855"/>
            <a:ext cx="466759" cy="9153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2" name="Picture 2" descr="https://www.nashi-predki.ru/mw/images/5/56/%D0%9C%D0%B5%D0%B4%D0%B0%D0%BB%D1%8C_%C2%AB%D0%97%D0%B0_%D0%BE%D0%B1%D0%BE%D1%80%D0%BE%D0%BD%D1%83_%D0%A1%D1%82%D0%B0%D0%BB%D0%B8%D0%BD%D0%B3%D1%80%D0%B0%D0%B4%D0%B0%C2%BB.jpg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92" r="31287"/>
          <a:stretch/>
        </p:blipFill>
        <p:spPr bwMode="auto">
          <a:xfrm>
            <a:off x="36837" y="2876794"/>
            <a:ext cx="602991" cy="1107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u70592.onhh.ru/wp-content/uploads/2020/02/%D0%9C%D0%B5%D0%B4%D0%B0%D0%BB%D1%8C-%D0%97%D0%B0-%D0%BE%D0%B1%D0%BE%D1%80%D0%BE%D0%BD%D1%83-%D0%9B%D0%B5%D0%BD%D0%B8%D0%BD%D0%B3%D1%80%D0%B0%D0%B4%D0%B0.jpg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98" r="23057"/>
          <a:stretch/>
        </p:blipFill>
        <p:spPr bwMode="auto">
          <a:xfrm>
            <a:off x="677469" y="2930655"/>
            <a:ext cx="556643" cy="1086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fav-shop.com/wp-content/uploads/2017/02/1-760.jpg"/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39" r="21921"/>
          <a:stretch/>
        </p:blipFill>
        <p:spPr bwMode="auto">
          <a:xfrm>
            <a:off x="1295869" y="2975479"/>
            <a:ext cx="514461" cy="95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6" descr="https://ocenka-pokupka.com.ua/wp-content/uploads/2018/10/14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036" y="5075548"/>
            <a:ext cx="589215" cy="621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museum.afvgavt.ru/Page_1941/Medals/Orderslav3.jpg"/>
          <p:cNvPicPr>
            <a:picLocks noChangeAspect="1" noChangeArrowheads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57" r="35513"/>
          <a:stretch/>
        </p:blipFill>
        <p:spPr bwMode="auto">
          <a:xfrm>
            <a:off x="1339316" y="5115500"/>
            <a:ext cx="481263" cy="100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828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0" descr="http://atbasar.akmo.gov.kz/sites/atbasar.akmo.gov.kz/uploads/news/2019/05/03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15596">
            <a:off x="11595" y="5477278"/>
            <a:ext cx="1337468" cy="1364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https://ds04.infourok.ru/uploads/ex/0705/0000f164-b103e2cc/hello_html_m5ae7bd57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866"/>
          <a:stretch/>
        </p:blipFill>
        <p:spPr bwMode="auto">
          <a:xfrm>
            <a:off x="2969318" y="-1346184"/>
            <a:ext cx="5259356" cy="2708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ds04.infourok.ru/uploads/ex/0705/0000f164-b103e2cc/hello_html_m5ae7bd57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5" b="12113"/>
          <a:stretch/>
        </p:blipFill>
        <p:spPr bwMode="auto">
          <a:xfrm>
            <a:off x="1444486" y="2356229"/>
            <a:ext cx="11047687" cy="4610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38378" y="901112"/>
            <a:ext cx="8463722" cy="4708981"/>
          </a:xfrm>
          <a:prstGeom prst="rect">
            <a:avLst/>
          </a:prstGeom>
          <a:gradFill>
            <a:gsLst>
              <a:gs pos="0">
                <a:schemeClr val="accent4">
                  <a:lumMod val="20000"/>
                  <a:lumOff val="80000"/>
                  <a:alpha val="6000"/>
                </a:schemeClr>
              </a:gs>
              <a:gs pos="100000">
                <a:schemeClr val="accent4">
                  <a:lumMod val="105000"/>
                  <a:satMod val="103000"/>
                  <a:tint val="73000"/>
                </a:schemeClr>
              </a:gs>
              <a:gs pos="100000">
                <a:schemeClr val="accent4">
                  <a:lumMod val="105000"/>
                  <a:satMod val="109000"/>
                  <a:tint val="81000"/>
                </a:schemeClr>
              </a:gs>
            </a:gsLst>
          </a:gradFill>
          <a:ln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600" b="1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Горячев Григорий Иванович </a:t>
            </a:r>
            <a:r>
              <a:rPr 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(14 октября 1923 – 3 марта 2004 гг.).</a:t>
            </a:r>
            <a:endParaRPr lang="ru-RU" sz="1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рождения: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Рязан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Призван на фронт 23.03.1942</a:t>
            </a:r>
            <a:r>
              <a:rPr lang="en-US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из Казахской ССР </a:t>
            </a:r>
            <a:r>
              <a:rPr lang="ru-RU" sz="1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г.Павлодар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Воевал в составе «ГВДБ» (гвардейской воздушно- десантной бригады). В поступление в войска он проходил подготовку в Воронежской области. 25 сентября 1943 года 3-я бригада в ночь была отправлена с аэродрома «Лебедин» с Сумской области в тыл врага в количестве 101 человек. До пункта назначения они не добрались, так как начался обстрел врага. В результате этого первые дни десант действовал мелкими группами в количестве 10 человек. После воссоединения с партизанскими отрядами их группа продолжала выполнять свою задачу уничтожения железных дорог и мостов противника.  Не раз Григорию Ивановичу приходилось вступать в рукопашный бой с врагами. Имел боевые ранение в грудь, в руку и в ногу. В ночь на 13 ноября 1943 года шли в наступление и овладели рубежом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Лозовок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Свидовок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Секирна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Елизаветовка и обеспечили трассирование Днепра частями действующих с фронта.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боев в тылу врага десантниками совместно с партизанами было истреблено свыше 4000 фашистов. В 19 местах было подорвано железнодорожное полотно и пущено под откос 19 эшелонов с живой силой и техникой противника. Уничтожено 52 танка, 6 самоходных орудий, 18 тягачей,  227 различных машин. Вернулся в 1946 году в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г.Павлодар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Награжден: 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медалью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«За боевые заслуги» , 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медаль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 «За отвагу» , 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орденом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«Славы», 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медалью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«За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обеду над фашистской Германией в Великой Отечественной войне 1941-1945 гг.» , 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юбилейной медалью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«20 лет  Победы в Великой Отечественной войне 1941-1945 гг.», 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юбилейной медалью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«30 лет  Победы в Великой Отечественной войне 1941-1945 гг.».</a:t>
            </a:r>
            <a:endParaRPr lang="ru-RU" sz="1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960712" y="179370"/>
            <a:ext cx="3679591" cy="584775"/>
          </a:xfrm>
          <a:prstGeom prst="rect">
            <a:avLst/>
          </a:prstGeom>
          <a:gradFill flip="none" rotWithShape="1">
            <a:gsLst>
              <a:gs pos="17500">
                <a:srgbClr val="FFFFFF"/>
              </a:gs>
              <a:gs pos="0">
                <a:schemeClr val="accent1">
                  <a:lumMod val="0"/>
                  <a:lumOff val="100000"/>
                </a:schemeClr>
              </a:gs>
              <a:gs pos="84000">
                <a:schemeClr val="accent1">
                  <a:lumMod val="0"/>
                  <a:lumOff val="100000"/>
                </a:schemeClr>
              </a:gs>
              <a:gs pos="100000">
                <a:srgbClr val="FF0000"/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 </a:t>
            </a:r>
            <a:r>
              <a:rPr lang="ru-RU" sz="2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«Дедушкина медаль»</a:t>
            </a:r>
          </a:p>
        </p:txBody>
      </p:sp>
      <p:sp>
        <p:nvSpPr>
          <p:cNvPr id="8" name="AutoShape 8" descr="blob:https://web.whatsapp.com/1d07fc24-c12a-44f0-9b1b-4f690df1a287"/>
          <p:cNvSpPr>
            <a:spLocks noChangeAspect="1" noChangeArrowheads="1"/>
          </p:cNvSpPr>
          <p:nvPr/>
        </p:nvSpPr>
        <p:spPr bwMode="auto">
          <a:xfrm>
            <a:off x="155575" y="-144463"/>
            <a:ext cx="1648138" cy="1648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10" descr="blob:https://web.whatsapp.com/ca406f11-fe6a-427d-863e-d446a3bf8a8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12" descr="blob:https://web.whatsapp.com/ca406f11-fe6a-427d-863e-d446a3bf8a8b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21" t="26503" r="7613" b="9519"/>
          <a:stretch/>
        </p:blipFill>
        <p:spPr>
          <a:xfrm>
            <a:off x="10003479" y="676896"/>
            <a:ext cx="2147148" cy="1081540"/>
          </a:xfrm>
          <a:prstGeom prst="rect">
            <a:avLst/>
          </a:prstGeom>
        </p:spPr>
      </p:pic>
      <p:pic>
        <p:nvPicPr>
          <p:cNvPr id="5" name="Picture 4" descr="https://image.invaluable.com/housePhotos/helios/17/621417/H20049-L138472667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2" r="11115" b="5667"/>
          <a:stretch/>
        </p:blipFill>
        <p:spPr bwMode="auto">
          <a:xfrm>
            <a:off x="825881" y="4570041"/>
            <a:ext cx="544168" cy="98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https://ds04.infourok.ru/uploads/ex/0705/0000f164-b103e2cc/hello_html_m5ae7bd57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369" r="80067"/>
          <a:stretch/>
        </p:blipFill>
        <p:spPr bwMode="auto">
          <a:xfrm>
            <a:off x="1425805" y="26504"/>
            <a:ext cx="1660513" cy="112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https://ds04.infourok.ru/uploads/ex/0705/0000f164-b103e2cc/hello_html_m5ae7bd57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369" r="80067"/>
          <a:stretch/>
        </p:blipFill>
        <p:spPr bwMode="auto">
          <a:xfrm>
            <a:off x="8110763" y="16150"/>
            <a:ext cx="1660513" cy="112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9966596" y="5363872"/>
            <a:ext cx="2151277" cy="12926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5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Прадед </a:t>
            </a:r>
          </a:p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Горячева Михаила,  </a:t>
            </a:r>
          </a:p>
          <a:p>
            <a:pPr algn="ctr"/>
            <a:r>
              <a:rPr lang="ru-RU" sz="1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15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ченика 6 «В» класса </a:t>
            </a:r>
          </a:p>
          <a:p>
            <a:pPr algn="ctr"/>
            <a:r>
              <a:rPr lang="ru-RU" sz="15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 «СОШ </a:t>
            </a:r>
            <a:r>
              <a:rPr lang="ru-RU" sz="15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им.К.Макпалеева</a:t>
            </a:r>
            <a:r>
              <a:rPr lang="ru-RU" sz="15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5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4" descr="https://2d-cdr.ru/image/data/photo/76080_kazahskij_ornament_1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75"/>
          <a:stretch/>
        </p:blipFill>
        <p:spPr bwMode="auto">
          <a:xfrm rot="16200000">
            <a:off x="3786800" y="420206"/>
            <a:ext cx="553571" cy="1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https://2d-cdr.ru/image/data/photo/76080_kazahskij_ornament_1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75"/>
          <a:stretch/>
        </p:blipFill>
        <p:spPr bwMode="auto">
          <a:xfrm rot="16200000">
            <a:off x="7276557" y="430975"/>
            <a:ext cx="553571" cy="1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987" y="2587839"/>
            <a:ext cx="593669" cy="98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 descr="https://antik-medals.com/image/.thumbnail/78f83b963e877bb96bbe178a97c38246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32" r="23853"/>
          <a:stretch/>
        </p:blipFill>
        <p:spPr bwMode="auto">
          <a:xfrm>
            <a:off x="132985" y="4586269"/>
            <a:ext cx="506294" cy="98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6" t="-4319" r="1002" b="4319"/>
          <a:stretch/>
        </p:blipFill>
        <p:spPr>
          <a:xfrm>
            <a:off x="54348" y="564046"/>
            <a:ext cx="1276824" cy="193694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881" y="3603469"/>
            <a:ext cx="511118" cy="982800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4" name="Picture 10" descr="https://i.ytimg.com/vi/Yz3oXFKWFTU/maxresdefault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62" r="36377"/>
          <a:stretch/>
        </p:blipFill>
        <p:spPr bwMode="auto">
          <a:xfrm>
            <a:off x="127847" y="3539400"/>
            <a:ext cx="511432" cy="102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6" descr="https://ocenka-pokupka.com.ua/wp-content/uploads/2018/10/14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42" y="2591248"/>
            <a:ext cx="716588" cy="7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72" t="20093" r="18033" b="15493"/>
          <a:stretch/>
        </p:blipFill>
        <p:spPr>
          <a:xfrm>
            <a:off x="10290220" y="3083008"/>
            <a:ext cx="1544094" cy="21885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6" name="Picture 12" descr="https://tengrinews.kz/userdata/news/2019/news_368630/photo_279692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9316" y="4301156"/>
            <a:ext cx="977763" cy="53777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928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4" descr="https://ds04.infourok.ru/uploads/ex/0705/0000f164-b103e2cc/hello_html_m5ae7bd57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71" b="12113"/>
          <a:stretch/>
        </p:blipFill>
        <p:spPr bwMode="auto">
          <a:xfrm>
            <a:off x="1987826" y="2356229"/>
            <a:ext cx="10504348" cy="4610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http://atbasar.akmo.gov.kz/sites/atbasar.akmo.gov.kz/uploads/news/2019/05/03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15596">
            <a:off x="400677" y="4954290"/>
            <a:ext cx="1434465" cy="1463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https://ds04.infourok.ru/uploads/ex/0705/0000f164-b103e2cc/hello_html_m5ae7bd57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866"/>
          <a:stretch/>
        </p:blipFill>
        <p:spPr bwMode="auto">
          <a:xfrm>
            <a:off x="3480738" y="-1446079"/>
            <a:ext cx="5259356" cy="2708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60351" y="1407699"/>
            <a:ext cx="7535266" cy="3785652"/>
          </a:xfrm>
          <a:prstGeom prst="rect">
            <a:avLst/>
          </a:prstGeom>
          <a:gradFill>
            <a:gsLst>
              <a:gs pos="0">
                <a:schemeClr val="accent4">
                  <a:lumMod val="20000"/>
                  <a:lumOff val="80000"/>
                  <a:alpha val="6000"/>
                </a:schemeClr>
              </a:gs>
              <a:gs pos="100000">
                <a:schemeClr val="accent4">
                  <a:lumMod val="105000"/>
                  <a:satMod val="103000"/>
                  <a:tint val="73000"/>
                </a:schemeClr>
              </a:gs>
              <a:gs pos="100000">
                <a:schemeClr val="accent4">
                  <a:lumMod val="105000"/>
                  <a:satMod val="109000"/>
                  <a:tint val="81000"/>
                </a:schemeClr>
              </a:gs>
            </a:gsLst>
          </a:gradFill>
          <a:ln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600" b="1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Сафонов Иван Семёнович 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(8 марта 1903 – 23 декабря 1985 гг.).</a:t>
            </a: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Призван в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Кемерский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РВК, Новосибирская область,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Кемерский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Поступил на службу в конце 1941 года, ему было 38 лет. 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1944 году по ранению комиссовали в Казахскую ССР. В дальнейшем служил при штабе.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Домой вернулся в 1946 году.</a:t>
            </a:r>
          </a:p>
          <a:p>
            <a:pPr algn="just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Награжден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медалью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«За боевые заслуги».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41917" y="143126"/>
            <a:ext cx="3679591" cy="584775"/>
          </a:xfrm>
          <a:prstGeom prst="rect">
            <a:avLst/>
          </a:prstGeom>
          <a:gradFill flip="none" rotWithShape="1">
            <a:gsLst>
              <a:gs pos="17500">
                <a:srgbClr val="FFFFFF"/>
              </a:gs>
              <a:gs pos="0">
                <a:schemeClr val="accent1">
                  <a:lumMod val="0"/>
                  <a:lumOff val="100000"/>
                </a:schemeClr>
              </a:gs>
              <a:gs pos="84000">
                <a:schemeClr val="accent1">
                  <a:lumMod val="0"/>
                  <a:lumOff val="100000"/>
                </a:schemeClr>
              </a:gs>
              <a:gs pos="100000">
                <a:srgbClr val="FF0000"/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 </a:t>
            </a:r>
            <a:r>
              <a:rPr lang="ru-RU" sz="2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«Дедушкина медаль»</a:t>
            </a:r>
          </a:p>
        </p:txBody>
      </p:sp>
      <p:sp>
        <p:nvSpPr>
          <p:cNvPr id="8" name="AutoShape 8" descr="blob:https://web.whatsapp.com/1d07fc24-c12a-44f0-9b1b-4f690df1a287"/>
          <p:cNvSpPr>
            <a:spLocks noChangeAspect="1" noChangeArrowheads="1"/>
          </p:cNvSpPr>
          <p:nvPr/>
        </p:nvSpPr>
        <p:spPr bwMode="auto">
          <a:xfrm>
            <a:off x="155575" y="-144463"/>
            <a:ext cx="1648138" cy="1648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10" descr="blob:https://web.whatsapp.com/ca406f11-fe6a-427d-863e-d446a3bf8a8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12" descr="blob:https://web.whatsapp.com/ca406f11-fe6a-427d-863e-d446a3bf8a8b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21" t="26503" r="7613" b="9519"/>
          <a:stretch/>
        </p:blipFill>
        <p:spPr>
          <a:xfrm>
            <a:off x="9689653" y="829007"/>
            <a:ext cx="2332594" cy="1174951"/>
          </a:xfrm>
          <a:prstGeom prst="rect">
            <a:avLst/>
          </a:prstGeom>
        </p:spPr>
      </p:pic>
      <p:pic>
        <p:nvPicPr>
          <p:cNvPr id="27" name="Picture 4" descr="https://ds04.infourok.ru/uploads/ex/0705/0000f164-b103e2cc/hello_html_m5ae7bd57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369" r="80067"/>
          <a:stretch/>
        </p:blipFill>
        <p:spPr bwMode="auto">
          <a:xfrm>
            <a:off x="1950029" y="-4942"/>
            <a:ext cx="1660513" cy="112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https://ds04.infourok.ru/uploads/ex/0705/0000f164-b103e2cc/hello_html_m5ae7bd57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369" r="80067"/>
          <a:stretch/>
        </p:blipFill>
        <p:spPr bwMode="auto">
          <a:xfrm>
            <a:off x="8610645" y="23953"/>
            <a:ext cx="1660513" cy="112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9595617" y="5237223"/>
            <a:ext cx="2596383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Прадед </a:t>
            </a:r>
          </a:p>
          <a:p>
            <a:pPr algn="ctr"/>
            <a:r>
              <a:rPr lang="ru-RU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Заниной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Анастасии,  </a:t>
            </a:r>
          </a:p>
          <a:p>
            <a:pPr algn="ctr"/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ченицы 8 «А» класса </a:t>
            </a:r>
          </a:p>
          <a:p>
            <a:pPr algn="ctr"/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 «СОШ </a:t>
            </a:r>
            <a:r>
              <a:rPr lang="ru-RU" sz="1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им.К.Макпалеева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4" descr="https://2d-cdr.ru/image/data/photo/76080_kazahskij_ornament_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75"/>
          <a:stretch/>
        </p:blipFill>
        <p:spPr bwMode="auto">
          <a:xfrm rot="16200000">
            <a:off x="4178019" y="381569"/>
            <a:ext cx="553571" cy="1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https://2d-cdr.ru/image/data/photo/76080_kazahskij_ornament_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75"/>
          <a:stretch/>
        </p:blipFill>
        <p:spPr bwMode="auto">
          <a:xfrm rot="16200000">
            <a:off x="7629845" y="383005"/>
            <a:ext cx="553571" cy="1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43"/>
          <a:stretch/>
        </p:blipFill>
        <p:spPr>
          <a:xfrm>
            <a:off x="92603" y="656915"/>
            <a:ext cx="1834346" cy="264361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4" name="Picture 10" descr="https://i.ytimg.com/vi/Yz3oXFKWFTU/maxresdefault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62" r="36377"/>
          <a:stretch/>
        </p:blipFill>
        <p:spPr bwMode="auto">
          <a:xfrm>
            <a:off x="612775" y="3437476"/>
            <a:ext cx="818255" cy="1634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2" t="12281" r="5010"/>
          <a:stretch/>
        </p:blipFill>
        <p:spPr>
          <a:xfrm>
            <a:off x="9930868" y="2809012"/>
            <a:ext cx="1689270" cy="23332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" name="Picture 12" descr="https://tengrinews.kz/userdata/news/2019/news_368630/photo_279692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5503" y="4557070"/>
            <a:ext cx="1143741" cy="62905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4938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4" descr="https://ds04.infourok.ru/uploads/ex/0705/0000f164-b103e2cc/hello_html_m5ae7bd57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21" b="12113"/>
          <a:stretch/>
        </p:blipFill>
        <p:spPr bwMode="auto">
          <a:xfrm>
            <a:off x="2915478" y="2317106"/>
            <a:ext cx="9576695" cy="4610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https://ds04.infourok.ru/uploads/ex/0705/0000f164-b103e2cc/hello_html_m5ae7bd57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866"/>
          <a:stretch/>
        </p:blipFill>
        <p:spPr bwMode="auto">
          <a:xfrm>
            <a:off x="3480738" y="-1446079"/>
            <a:ext cx="5259356" cy="2708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54844" y="1282575"/>
            <a:ext cx="6248641" cy="3947234"/>
          </a:xfrm>
          <a:prstGeom prst="rect">
            <a:avLst/>
          </a:prstGeom>
          <a:gradFill>
            <a:gsLst>
              <a:gs pos="0">
                <a:schemeClr val="accent4">
                  <a:lumMod val="20000"/>
                  <a:lumOff val="80000"/>
                  <a:alpha val="6000"/>
                </a:schemeClr>
              </a:gs>
              <a:gs pos="100000">
                <a:schemeClr val="accent4">
                  <a:lumMod val="105000"/>
                  <a:satMod val="103000"/>
                  <a:tint val="73000"/>
                </a:schemeClr>
              </a:gs>
              <a:gs pos="100000">
                <a:schemeClr val="accent4">
                  <a:lumMod val="105000"/>
                  <a:satMod val="109000"/>
                  <a:tint val="81000"/>
                </a:schemeClr>
              </a:gs>
            </a:gsLst>
          </a:gradFill>
          <a:ln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500" b="1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Чуб Пётр Илларионович </a:t>
            </a:r>
            <a:r>
              <a:rPr lang="ru-RU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ru-RU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1926 –  1988 гг.).</a:t>
            </a:r>
            <a:endParaRPr lang="ru-RU" sz="2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" sz="205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 рождения: </a:t>
            </a:r>
            <a:r>
              <a:rPr lang="" sz="20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село  Корниловка, Иртышский район</a:t>
            </a:r>
            <a:r>
              <a:rPr lang="ru-RU" sz="20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" sz="205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" sz="20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 августе 1943 года</a:t>
            </a:r>
            <a:r>
              <a:rPr lang="ru-RU" sz="20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" sz="20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когда ему было 17 лет</a:t>
            </a:r>
            <a:r>
              <a:rPr lang="ru-RU" sz="20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" sz="20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Петр Илларионович был </a:t>
            </a:r>
            <a:r>
              <a:rPr lang="" sz="20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призва</a:t>
            </a:r>
            <a:r>
              <a:rPr lang="ru-RU" sz="20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" sz="20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" sz="20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Иртышского РВК.</a:t>
            </a:r>
          </a:p>
          <a:p>
            <a:pPr indent="457200" algn="just"/>
            <a:r>
              <a:rPr lang="" sz="20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войны был награждён </a:t>
            </a:r>
            <a:r>
              <a:rPr lang="" sz="205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орденами</a:t>
            </a:r>
            <a:r>
              <a:rPr lang="" sz="20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" sz="205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“Красной Звезды” </a:t>
            </a:r>
            <a:r>
              <a:rPr lang="" sz="20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" sz="205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“Отечеств</a:t>
            </a:r>
            <a:r>
              <a:rPr lang="ru-RU" sz="205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" sz="205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нной воны второй степени”</a:t>
            </a:r>
            <a:r>
              <a:rPr lang="" sz="20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также получил </a:t>
            </a:r>
            <a:r>
              <a:rPr lang="" sz="205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медали</a:t>
            </a:r>
            <a:r>
              <a:rPr lang="" sz="20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" sz="205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“За победу над Японией” </a:t>
            </a:r>
            <a:r>
              <a:rPr lang="" sz="20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" sz="205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“За </a:t>
            </a:r>
            <a:r>
              <a:rPr lang="ru-RU" sz="205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" sz="205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твагу”</a:t>
            </a:r>
            <a:r>
              <a:rPr lang="" sz="20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just"/>
            <a:r>
              <a:rPr lang="" sz="2050" dirty="0" smtClean="0">
                <a:solidFill>
                  <a:schemeClr val="tx1"/>
                </a:solidFill>
                <a:latin typeface="Georgia" panose="02040502050405020303" pitchFamily="18" charset="0"/>
              </a:rPr>
              <a:t>Закончил войну в звании </a:t>
            </a:r>
            <a:r>
              <a:rPr lang="ru-RU" sz="2050" dirty="0" smtClean="0">
                <a:solidFill>
                  <a:schemeClr val="tx1"/>
                </a:solidFill>
                <a:latin typeface="Georgia" panose="02040502050405020303" pitchFamily="18" charset="0"/>
              </a:rPr>
              <a:t>гвардии старшего </a:t>
            </a:r>
            <a:r>
              <a:rPr lang="" sz="2050" dirty="0" smtClean="0">
                <a:solidFill>
                  <a:schemeClr val="tx1"/>
                </a:solidFill>
                <a:latin typeface="Georgia" panose="02040502050405020303" pitchFamily="18" charset="0"/>
              </a:rPr>
              <a:t>сержанта в 1945 году в Восточной Пруссии в городе Кенигсберг.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41917" y="143126"/>
            <a:ext cx="3679591" cy="584775"/>
          </a:xfrm>
          <a:prstGeom prst="rect">
            <a:avLst/>
          </a:prstGeom>
          <a:gradFill flip="none" rotWithShape="1">
            <a:gsLst>
              <a:gs pos="17500">
                <a:srgbClr val="FFFFFF"/>
              </a:gs>
              <a:gs pos="0">
                <a:schemeClr val="accent1">
                  <a:lumMod val="0"/>
                  <a:lumOff val="100000"/>
                </a:schemeClr>
              </a:gs>
              <a:gs pos="84000">
                <a:schemeClr val="accent1">
                  <a:lumMod val="0"/>
                  <a:lumOff val="100000"/>
                </a:schemeClr>
              </a:gs>
              <a:gs pos="100000">
                <a:srgbClr val="FF0000"/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 </a:t>
            </a:r>
            <a:r>
              <a:rPr lang="ru-RU" sz="2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«Дедушкина медаль»</a:t>
            </a:r>
          </a:p>
        </p:txBody>
      </p:sp>
      <p:sp>
        <p:nvSpPr>
          <p:cNvPr id="8" name="AutoShape 8" descr="blob:https://web.whatsapp.com/1d07fc24-c12a-44f0-9b1b-4f690df1a287"/>
          <p:cNvSpPr>
            <a:spLocks noChangeAspect="1" noChangeArrowheads="1"/>
          </p:cNvSpPr>
          <p:nvPr/>
        </p:nvSpPr>
        <p:spPr bwMode="auto">
          <a:xfrm>
            <a:off x="155575" y="-144463"/>
            <a:ext cx="1648138" cy="1648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10" descr="blob:https://web.whatsapp.com/ca406f11-fe6a-427d-863e-d446a3bf8a8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12" descr="blob:https://web.whatsapp.com/ca406f11-fe6a-427d-863e-d446a3bf8a8b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21" t="26503" r="7613" b="9519"/>
          <a:stretch/>
        </p:blipFill>
        <p:spPr>
          <a:xfrm>
            <a:off x="9511898" y="829007"/>
            <a:ext cx="2510349" cy="1264488"/>
          </a:xfrm>
          <a:prstGeom prst="rect">
            <a:avLst/>
          </a:prstGeom>
        </p:spPr>
      </p:pic>
      <p:pic>
        <p:nvPicPr>
          <p:cNvPr id="27" name="Picture 4" descr="https://ds04.infourok.ru/uploads/ex/0705/0000f164-b103e2cc/hello_html_m5ae7bd57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369" r="80067"/>
          <a:stretch/>
        </p:blipFill>
        <p:spPr bwMode="auto">
          <a:xfrm>
            <a:off x="1950521" y="21092"/>
            <a:ext cx="1660513" cy="112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https://ds04.infourok.ru/uploads/ex/0705/0000f164-b103e2cc/hello_html_m5ae7bd57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369" r="80067"/>
          <a:stretch/>
        </p:blipFill>
        <p:spPr bwMode="auto">
          <a:xfrm>
            <a:off x="8610645" y="23953"/>
            <a:ext cx="1660513" cy="112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9449639" y="5226577"/>
            <a:ext cx="2596383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Прадед </a:t>
            </a:r>
          </a:p>
          <a:p>
            <a:pPr algn="ctr"/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Чуб Яны,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ctr"/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ченицы 8 «А» </a:t>
            </a:r>
            <a:r>
              <a:rPr lang="ru-RU" sz="1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класа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 «СОШ </a:t>
            </a:r>
            <a:r>
              <a:rPr lang="ru-RU" sz="1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им.К.Макпалеева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4" descr="https://2d-cdr.ru/image/data/photo/76080_kazahskij_ornament_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75"/>
          <a:stretch/>
        </p:blipFill>
        <p:spPr bwMode="auto">
          <a:xfrm rot="16200000">
            <a:off x="4178019" y="381569"/>
            <a:ext cx="553571" cy="1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https://2d-cdr.ru/image/data/photo/76080_kazahskij_ornament_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75"/>
          <a:stretch/>
        </p:blipFill>
        <p:spPr bwMode="auto">
          <a:xfrm rot="16200000">
            <a:off x="7629845" y="383005"/>
            <a:ext cx="553571" cy="1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Рисунок 10">
            <a:extLst>
              <a:ext uri="{FF2B5EF4-FFF2-40B4-BE49-F238E27FC236}">
                <a16:creationId xmlns:a16="http://schemas.microsoft.com/office/drawing/2014/main" xmlns="" id="{7E9C3F06-EED3-8140-BB65-364CBC3B14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875" y="3422207"/>
            <a:ext cx="848941" cy="156785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glow rad="101600">
              <a:schemeClr val="accent3">
                <a:satMod val="175000"/>
                <a:alpha val="40000"/>
              </a:schemeClr>
            </a:glow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4" name="Рисунок 7">
            <a:extLst>
              <a:ext uri="{FF2B5EF4-FFF2-40B4-BE49-F238E27FC236}">
                <a16:creationId xmlns:a16="http://schemas.microsoft.com/office/drawing/2014/main" xmlns="" id="{208DECCE-8EDA-A249-B82B-CD7D0CE2F2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2022872" y="2389813"/>
            <a:ext cx="824457" cy="82363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bg1">
                <a:lumMod val="85000"/>
              </a:schemeClr>
            </a:solidFill>
            <a:miter lim="800000"/>
          </a:ln>
          <a:effectLst>
            <a:glow rad="101600">
              <a:schemeClr val="accent3">
                <a:satMod val="175000"/>
                <a:alpha val="40000"/>
              </a:schemeClr>
            </a:glow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5" name="Рисунок 2">
            <a:extLst>
              <a:ext uri="{FF2B5EF4-FFF2-40B4-BE49-F238E27FC236}">
                <a16:creationId xmlns:a16="http://schemas.microsoft.com/office/drawing/2014/main" xmlns="" id="{39DBD36A-9EDC-374C-8960-28FFD1EBDE2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45852" y="3450060"/>
            <a:ext cx="778498" cy="152672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bg1">
                <a:lumMod val="75000"/>
              </a:schemeClr>
            </a:solidFill>
            <a:miter lim="800000"/>
          </a:ln>
          <a:effectLst>
            <a:glow rad="101600">
              <a:schemeClr val="accent3">
                <a:satMod val="175000"/>
                <a:alpha val="40000"/>
              </a:schemeClr>
            </a:glow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6" name="Рисунок 7">
            <a:extLst>
              <a:ext uri="{FF2B5EF4-FFF2-40B4-BE49-F238E27FC236}">
                <a16:creationId xmlns:a16="http://schemas.microsoft.com/office/drawing/2014/main" xmlns="" id="{F7D36524-F9FB-E94E-8080-49459B2FA73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6310" y="3435459"/>
            <a:ext cx="803688" cy="153853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bg1">
                <a:lumMod val="85000"/>
              </a:schemeClr>
            </a:solidFill>
            <a:miter lim="800000"/>
          </a:ln>
          <a:effectLst>
            <a:glow rad="101600">
              <a:schemeClr val="accent2">
                <a:satMod val="175000"/>
                <a:alpha val="40000"/>
              </a:schemeClr>
            </a:glow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8" name="Рисунок 4">
            <a:extLst>
              <a:ext uri="{FF2B5EF4-FFF2-40B4-BE49-F238E27FC236}">
                <a16:creationId xmlns:a16="http://schemas.microsoft.com/office/drawing/2014/main" xmlns="" id="{2042025A-AA1A-0B40-B6D2-70A5DCFF8F19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8408" t="17521" r="42854" b="52170"/>
          <a:stretch/>
        </p:blipFill>
        <p:spPr>
          <a:xfrm>
            <a:off x="161816" y="829007"/>
            <a:ext cx="1711274" cy="238444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10" descr="http://atbasar.akmo.gov.kz/sites/atbasar.akmo.gov.kz/uploads/news/2019/05/03_1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15596">
            <a:off x="708566" y="5200364"/>
            <a:ext cx="1434465" cy="1463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6" t="18633" r="23817"/>
          <a:stretch/>
        </p:blipFill>
        <p:spPr>
          <a:xfrm>
            <a:off x="9742360" y="2767264"/>
            <a:ext cx="1557739" cy="23703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11110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0" descr="http://atbasar.akmo.gov.kz/sites/atbasar.akmo.gov.kz/uploads/news/2019/05/03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15596">
            <a:off x="273455" y="5244566"/>
            <a:ext cx="1434465" cy="1463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https://ds04.infourok.ru/uploads/ex/0705/0000f164-b103e2cc/hello_html_m5ae7bd57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866"/>
          <a:stretch/>
        </p:blipFill>
        <p:spPr bwMode="auto">
          <a:xfrm>
            <a:off x="3480738" y="-1446079"/>
            <a:ext cx="5259356" cy="2708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ds04.infourok.ru/uploads/ex/0705/0000f164-b103e2cc/hello_html_m5ae7bd57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20" b="12113"/>
          <a:stretch/>
        </p:blipFill>
        <p:spPr bwMode="auto">
          <a:xfrm>
            <a:off x="1893194" y="2321350"/>
            <a:ext cx="10598980" cy="4610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05987" y="949603"/>
            <a:ext cx="7535266" cy="4816703"/>
          </a:xfrm>
          <a:prstGeom prst="rect">
            <a:avLst/>
          </a:prstGeom>
          <a:gradFill>
            <a:gsLst>
              <a:gs pos="0">
                <a:schemeClr val="accent4">
                  <a:lumMod val="20000"/>
                  <a:lumOff val="80000"/>
                  <a:alpha val="6000"/>
                </a:schemeClr>
              </a:gs>
              <a:gs pos="100000">
                <a:schemeClr val="accent4">
                  <a:lumMod val="105000"/>
                  <a:satMod val="103000"/>
                  <a:tint val="73000"/>
                </a:schemeClr>
              </a:gs>
              <a:gs pos="100000">
                <a:schemeClr val="accent4">
                  <a:lumMod val="105000"/>
                  <a:satMod val="109000"/>
                  <a:tint val="81000"/>
                </a:schemeClr>
              </a:gs>
            </a:gsLst>
          </a:gradFill>
          <a:ln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600" b="1" i="1" u="sng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Пахандрин</a:t>
            </a:r>
            <a:r>
              <a:rPr lang="ru-RU" sz="2600" b="1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Алексей Михайлович 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(23 марта 1924 – 30 ноября 1997 гг.).</a:t>
            </a: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8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Жил в Казахской ССР, </a:t>
            </a:r>
            <a:r>
              <a:rPr lang="ru-RU" sz="18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Максимо</a:t>
            </a:r>
            <a:r>
              <a:rPr lang="ru-RU" sz="18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-Горьковском сельском округе (</a:t>
            </a:r>
            <a:r>
              <a:rPr lang="ru-RU" sz="18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Теренколь</a:t>
            </a:r>
            <a:r>
              <a:rPr lang="ru-RU" sz="18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/>
            <a:r>
              <a:rPr lang="ru-RU" sz="18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1941 году после окончания 10 класса был призван на фронт в семнадцатилетнем возрасте прошёл подготовку в лётной школе. </a:t>
            </a:r>
            <a:r>
              <a:rPr lang="ru-RU" sz="18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с 18 лет служил штурманом в летной эскадрильи. Во время войны был дважды ранен. </a:t>
            </a:r>
          </a:p>
          <a:p>
            <a:pPr algn="just"/>
            <a:r>
              <a:rPr lang="ru-RU" sz="18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окончании войны продолжил службу, и было присвоено звание Гвардии полковник.</a:t>
            </a:r>
          </a:p>
          <a:p>
            <a:pPr algn="just"/>
            <a:r>
              <a:rPr lang="ru-RU" sz="18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Награжден:</a:t>
            </a:r>
            <a:r>
              <a:rPr lang="ru-RU" sz="18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5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медалью</a:t>
            </a:r>
            <a:r>
              <a:rPr lang="ru-RU" sz="18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«За взятие Берлина», </a:t>
            </a:r>
            <a:r>
              <a:rPr lang="ru-RU" sz="185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медалью</a:t>
            </a:r>
            <a:r>
              <a:rPr lang="ru-RU" sz="18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«За победу над Германией в Великой Отечественной войне 1941-1945 гг.», </a:t>
            </a:r>
            <a:r>
              <a:rPr lang="ru-RU" sz="185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медалью</a:t>
            </a:r>
            <a:r>
              <a:rPr lang="ru-RU" sz="18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«ХХХ лет Советской Армии и флота», </a:t>
            </a:r>
            <a:r>
              <a:rPr lang="ru-RU" sz="185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юбилейной медалью </a:t>
            </a:r>
            <a:r>
              <a:rPr lang="ru-RU" sz="18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«20 лет  Победы в Великой Отечественной войне 1941-1945 гг.», </a:t>
            </a:r>
            <a:r>
              <a:rPr lang="ru-RU" sz="185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юбилейной медалью </a:t>
            </a:r>
            <a:r>
              <a:rPr lang="ru-RU" sz="18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«30 лет  Победы в Великой Отечественной войне 1941-1945 гг.», </a:t>
            </a:r>
            <a:r>
              <a:rPr lang="ru-RU" sz="185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медалью</a:t>
            </a:r>
            <a:r>
              <a:rPr lang="ru-RU" sz="18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«60 лет Вооруженных сил».</a:t>
            </a:r>
            <a:endParaRPr lang="ru-RU" sz="18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41917" y="143126"/>
            <a:ext cx="3679591" cy="584775"/>
          </a:xfrm>
          <a:prstGeom prst="rect">
            <a:avLst/>
          </a:prstGeom>
          <a:gradFill flip="none" rotWithShape="1">
            <a:gsLst>
              <a:gs pos="17500">
                <a:srgbClr val="FFFFFF"/>
              </a:gs>
              <a:gs pos="0">
                <a:schemeClr val="accent1">
                  <a:lumMod val="0"/>
                  <a:lumOff val="100000"/>
                </a:schemeClr>
              </a:gs>
              <a:gs pos="84000">
                <a:schemeClr val="accent1">
                  <a:lumMod val="0"/>
                  <a:lumOff val="100000"/>
                </a:schemeClr>
              </a:gs>
              <a:gs pos="100000">
                <a:srgbClr val="FF0000"/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 </a:t>
            </a:r>
            <a:r>
              <a:rPr lang="ru-RU" sz="2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«Дедушкина медаль»</a:t>
            </a:r>
          </a:p>
        </p:txBody>
      </p:sp>
      <p:sp>
        <p:nvSpPr>
          <p:cNvPr id="8" name="AutoShape 8" descr="blob:https://web.whatsapp.com/1d07fc24-c12a-44f0-9b1b-4f690df1a287"/>
          <p:cNvSpPr>
            <a:spLocks noChangeAspect="1" noChangeArrowheads="1"/>
          </p:cNvSpPr>
          <p:nvPr/>
        </p:nvSpPr>
        <p:spPr bwMode="auto">
          <a:xfrm>
            <a:off x="155575" y="-144463"/>
            <a:ext cx="1648138" cy="1648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10" descr="blob:https://web.whatsapp.com/ca406f11-fe6a-427d-863e-d446a3bf8a8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12" descr="blob:https://web.whatsapp.com/ca406f11-fe6a-427d-863e-d446a3bf8a8b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21" t="26503" r="7613" b="9519"/>
          <a:stretch/>
        </p:blipFill>
        <p:spPr>
          <a:xfrm>
            <a:off x="9556114" y="829007"/>
            <a:ext cx="2466133" cy="1242216"/>
          </a:xfrm>
          <a:prstGeom prst="rect">
            <a:avLst/>
          </a:prstGeom>
        </p:spPr>
      </p:pic>
      <p:pic>
        <p:nvPicPr>
          <p:cNvPr id="5" name="Picture 4" descr="https://image.invaluable.com/housePhotos/helios/17/621417/H20049-L138472667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2" r="11115" b="5667"/>
          <a:stretch/>
        </p:blipFill>
        <p:spPr bwMode="auto">
          <a:xfrm>
            <a:off x="707560" y="3092409"/>
            <a:ext cx="544168" cy="98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https://ds04.infourok.ru/uploads/ex/0705/0000f164-b103e2cc/hello_html_m5ae7bd57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369" r="80067"/>
          <a:stretch/>
        </p:blipFill>
        <p:spPr bwMode="auto">
          <a:xfrm>
            <a:off x="1950521" y="21092"/>
            <a:ext cx="1660513" cy="112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https://ds04.infourok.ru/uploads/ex/0705/0000f164-b103e2cc/hello_html_m5ae7bd57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369" r="80067"/>
          <a:stretch/>
        </p:blipFill>
        <p:spPr bwMode="auto">
          <a:xfrm>
            <a:off x="8610645" y="23953"/>
            <a:ext cx="1660513" cy="112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9510325" y="5208523"/>
            <a:ext cx="2596383" cy="136960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Прадед </a:t>
            </a:r>
          </a:p>
          <a:p>
            <a:pPr algn="ctr"/>
            <a:r>
              <a:rPr lang="ru-RU" sz="19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Шнакинберг</a:t>
            </a:r>
            <a:r>
              <a:rPr lang="ru-RU" sz="19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Семёна,  </a:t>
            </a:r>
          </a:p>
          <a:p>
            <a:pPr algn="ctr"/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ченика 7 «Г» класса </a:t>
            </a:r>
          </a:p>
          <a:p>
            <a:pPr algn="ctr"/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 «СОШ </a:t>
            </a:r>
            <a:r>
              <a:rPr lang="ru-RU" sz="1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им.К.Макпалеева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4" descr="https://2d-cdr.ru/image/data/photo/76080_kazahskij_ornament_1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75"/>
          <a:stretch/>
        </p:blipFill>
        <p:spPr bwMode="auto">
          <a:xfrm rot="16200000">
            <a:off x="4178019" y="381569"/>
            <a:ext cx="553571" cy="1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https://2d-cdr.ru/image/data/photo/76080_kazahskij_ornament_1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75"/>
          <a:stretch/>
        </p:blipFill>
        <p:spPr bwMode="auto">
          <a:xfrm rot="16200000">
            <a:off x="7629845" y="383005"/>
            <a:ext cx="553571" cy="1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26" y="3092409"/>
            <a:ext cx="593670" cy="98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4" descr="https://ocenka-pokupka.com.ua/wp-content/uploads/2018/10/1_3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31" t="4315" r="24453" b="6606"/>
          <a:stretch/>
        </p:blipFill>
        <p:spPr bwMode="auto">
          <a:xfrm>
            <a:off x="1282820" y="3150138"/>
            <a:ext cx="541302" cy="9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antik-medals.com/image/.thumbnail/78f83b963e877bb96bbe178a97c38246.pn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32" r="23853"/>
          <a:stretch/>
        </p:blipFill>
        <p:spPr bwMode="auto">
          <a:xfrm>
            <a:off x="116914" y="4193375"/>
            <a:ext cx="506295" cy="98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i.baraholka.com.ru/files/2/6/2656214_2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6" r="52173"/>
          <a:stretch/>
        </p:blipFill>
        <p:spPr bwMode="auto">
          <a:xfrm>
            <a:off x="751998" y="4225723"/>
            <a:ext cx="529485" cy="98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0" t="10431" r="75602" b="44306"/>
          <a:stretch/>
        </p:blipFill>
        <p:spPr>
          <a:xfrm>
            <a:off x="316040" y="787427"/>
            <a:ext cx="1347709" cy="209495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55" t="26855" r="24023" b="23756"/>
          <a:stretch/>
        </p:blipFill>
        <p:spPr>
          <a:xfrm>
            <a:off x="9629342" y="2737018"/>
            <a:ext cx="2319676" cy="23464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8" name="Picture 12" descr="https://tengrinews.kz/userdata/news/2019/news_368630/photo_279692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0327" y="4545690"/>
            <a:ext cx="977763" cy="53777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909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0" descr="http://atbasar.akmo.gov.kz/sites/atbasar.akmo.gov.kz/uploads/news/2019/05/03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15596">
            <a:off x="195695" y="5294137"/>
            <a:ext cx="1434465" cy="1463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https://ds04.infourok.ru/uploads/ex/0705/0000f164-b103e2cc/hello_html_m5ae7bd57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866"/>
          <a:stretch/>
        </p:blipFill>
        <p:spPr bwMode="auto">
          <a:xfrm>
            <a:off x="3480738" y="-1446079"/>
            <a:ext cx="5259356" cy="2708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ds04.infourok.ru/uploads/ex/0705/0000f164-b103e2cc/hello_html_m5ae7bd57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18" b="12113"/>
          <a:stretch/>
        </p:blipFill>
        <p:spPr bwMode="auto">
          <a:xfrm>
            <a:off x="1880314" y="2321350"/>
            <a:ext cx="10611859" cy="4610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05986" y="949603"/>
            <a:ext cx="7650127" cy="5093702"/>
          </a:xfrm>
          <a:prstGeom prst="rect">
            <a:avLst/>
          </a:prstGeom>
          <a:gradFill>
            <a:gsLst>
              <a:gs pos="0">
                <a:schemeClr val="accent4">
                  <a:lumMod val="20000"/>
                  <a:lumOff val="80000"/>
                  <a:alpha val="6000"/>
                </a:schemeClr>
              </a:gs>
              <a:gs pos="100000">
                <a:schemeClr val="accent4">
                  <a:lumMod val="105000"/>
                  <a:satMod val="103000"/>
                  <a:tint val="73000"/>
                </a:schemeClr>
              </a:gs>
              <a:gs pos="100000">
                <a:schemeClr val="accent4">
                  <a:lumMod val="105000"/>
                  <a:satMod val="109000"/>
                  <a:tint val="81000"/>
                </a:schemeClr>
              </a:gs>
            </a:gsLst>
          </a:gradFill>
          <a:ln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600" b="1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Просвирин Семён Михайлович 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(1925 – 2007 гг.).</a:t>
            </a: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 smtClean="0"/>
              <a:t> </a:t>
            </a:r>
            <a:r>
              <a:rPr lang="ru-RU" sz="15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рождения: </a:t>
            </a:r>
            <a:r>
              <a:rPr lang="ru-RU" sz="15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Пензенская область. </a:t>
            </a:r>
          </a:p>
          <a:p>
            <a:pPr algn="just"/>
            <a:r>
              <a:rPr lang="ru-RU" sz="15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1943 году призван в армию курсантом в училище связи в город Самарканд.  Война уже шла на западных рубежах страны. Молодой  связист начинает служить начальником  132 батальона 21-ой </a:t>
            </a:r>
            <a:r>
              <a:rPr lang="ru-RU" sz="15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мотоштурмовой</a:t>
            </a:r>
            <a:r>
              <a:rPr lang="ru-RU" sz="15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инженерно-саперной бригады резерва Главного командования (ставшей потом </a:t>
            </a:r>
            <a:r>
              <a:rPr lang="ru-RU" sz="15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Клайпедской</a:t>
            </a:r>
            <a:r>
              <a:rPr lang="ru-RU" sz="15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бригадой Первого Прибалтийского фронта). С  весны 1944 года освобождали Прибалтику. При  наведении переправы через реку под обстрелом держали связь со штабом бригады. Награждён медалью “ За отвагу”. С  радиостанцией  “РБМ” на спине прошел пешком от Пскова-Эстонию, Литву, Латвию. Закончил войну в Восточной Пруссии.. В 1955 году по его просьбе Министерством связи СССР был направлен на целинные земли. Так с супругой попал в город Павлодар. </a:t>
            </a:r>
          </a:p>
          <a:p>
            <a:pPr algn="just"/>
            <a:r>
              <a:rPr lang="ru-RU" sz="15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медалями.До</a:t>
            </a:r>
            <a:r>
              <a:rPr lang="ru-RU" sz="15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самого ухода на пенсию в 1985 </a:t>
            </a:r>
            <a:r>
              <a:rPr lang="ru-RU" sz="15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году,капитан</a:t>
            </a:r>
            <a:r>
              <a:rPr lang="ru-RU" sz="15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отставке Просвирин С.М работал на радиостанции в Павлодаре. Своей профессии остался верен.</a:t>
            </a:r>
          </a:p>
          <a:p>
            <a:pPr algn="just"/>
            <a:endParaRPr lang="ru-RU" sz="15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5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Награжден: </a:t>
            </a:r>
            <a:r>
              <a:rPr lang="ru-RU" sz="155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медалью</a:t>
            </a:r>
            <a:r>
              <a:rPr lang="ru-RU" sz="15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"За отвагу", </a:t>
            </a:r>
            <a:r>
              <a:rPr lang="ru-RU" sz="155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медалью</a:t>
            </a:r>
            <a:r>
              <a:rPr lang="ru-RU" sz="15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"За победу над Германией в Великой Отечественной войне 1941-1945 гг.",  </a:t>
            </a:r>
            <a:r>
              <a:rPr lang="ru-RU" sz="155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медалью</a:t>
            </a:r>
            <a:r>
              <a:rPr lang="ru-RU" sz="15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"За взятие Кенигсберга", </a:t>
            </a:r>
            <a:r>
              <a:rPr lang="ru-RU" sz="155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медаль</a:t>
            </a:r>
            <a:r>
              <a:rPr lang="ru-RU" sz="15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  "За победу над Японией", </a:t>
            </a:r>
            <a:r>
              <a:rPr lang="ru-RU" sz="155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медалью</a:t>
            </a:r>
            <a:r>
              <a:rPr lang="ru-RU" sz="15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"За освоение целинных земель", </a:t>
            </a:r>
            <a:r>
              <a:rPr lang="ru-RU" sz="155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юбилейной медалью </a:t>
            </a:r>
            <a:r>
              <a:rPr lang="ru-RU" sz="15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«20 лет  Победы в Великой Отечественной войне 1941-1945 гг.», </a:t>
            </a:r>
            <a:r>
              <a:rPr lang="ru-RU" sz="155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юбилейной медалью </a:t>
            </a:r>
            <a:r>
              <a:rPr lang="ru-RU" sz="15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«30 лет  Победы в Великой Отечественной войне 1941-1945 гг.», </a:t>
            </a:r>
            <a:r>
              <a:rPr lang="ru-RU" sz="155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медалью</a:t>
            </a:r>
            <a:r>
              <a:rPr lang="ru-RU" sz="15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«60 лет Вооруженных сил».</a:t>
            </a:r>
            <a:endParaRPr lang="ru-RU" sz="15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41917" y="143126"/>
            <a:ext cx="3679591" cy="584775"/>
          </a:xfrm>
          <a:prstGeom prst="rect">
            <a:avLst/>
          </a:prstGeom>
          <a:gradFill flip="none" rotWithShape="1">
            <a:gsLst>
              <a:gs pos="17500">
                <a:srgbClr val="FFFFFF"/>
              </a:gs>
              <a:gs pos="0">
                <a:schemeClr val="accent1">
                  <a:lumMod val="0"/>
                  <a:lumOff val="100000"/>
                </a:schemeClr>
              </a:gs>
              <a:gs pos="84000">
                <a:schemeClr val="accent1">
                  <a:lumMod val="0"/>
                  <a:lumOff val="100000"/>
                </a:schemeClr>
              </a:gs>
              <a:gs pos="100000">
                <a:srgbClr val="FF0000"/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 </a:t>
            </a:r>
            <a:r>
              <a:rPr lang="ru-RU" sz="2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«Дедушкина медаль»</a:t>
            </a:r>
          </a:p>
        </p:txBody>
      </p:sp>
      <p:sp>
        <p:nvSpPr>
          <p:cNvPr id="8" name="AutoShape 8" descr="blob:https://web.whatsapp.com/1d07fc24-c12a-44f0-9b1b-4f690df1a287"/>
          <p:cNvSpPr>
            <a:spLocks noChangeAspect="1" noChangeArrowheads="1"/>
          </p:cNvSpPr>
          <p:nvPr/>
        </p:nvSpPr>
        <p:spPr bwMode="auto">
          <a:xfrm>
            <a:off x="155575" y="-144463"/>
            <a:ext cx="1648138" cy="1648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10" descr="blob:https://web.whatsapp.com/ca406f11-fe6a-427d-863e-d446a3bf8a8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12" descr="blob:https://web.whatsapp.com/ca406f11-fe6a-427d-863e-d446a3bf8a8b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21" t="26503" r="7613" b="9519"/>
          <a:stretch/>
        </p:blipFill>
        <p:spPr>
          <a:xfrm>
            <a:off x="9702921" y="829007"/>
            <a:ext cx="2319326" cy="1168268"/>
          </a:xfrm>
          <a:prstGeom prst="rect">
            <a:avLst/>
          </a:prstGeom>
        </p:spPr>
      </p:pic>
      <p:pic>
        <p:nvPicPr>
          <p:cNvPr id="5" name="Picture 4" descr="https://image.invaluable.com/housePhotos/helios/17/621417/H20049-L138472667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2" r="11115" b="5667"/>
          <a:stretch/>
        </p:blipFill>
        <p:spPr bwMode="auto">
          <a:xfrm>
            <a:off x="1332857" y="2821534"/>
            <a:ext cx="544168" cy="98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https://ds04.infourok.ru/uploads/ex/0705/0000f164-b103e2cc/hello_html_m5ae7bd57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369" r="80067"/>
          <a:stretch/>
        </p:blipFill>
        <p:spPr bwMode="auto">
          <a:xfrm>
            <a:off x="1950521" y="21092"/>
            <a:ext cx="1660513" cy="112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https://ds04.infourok.ru/uploads/ex/0705/0000f164-b103e2cc/hello_html_m5ae7bd57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369" r="80067"/>
          <a:stretch/>
        </p:blipFill>
        <p:spPr bwMode="auto">
          <a:xfrm>
            <a:off x="8610645" y="23953"/>
            <a:ext cx="1660513" cy="112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9595616" y="5340254"/>
            <a:ext cx="2596383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Прадед </a:t>
            </a:r>
          </a:p>
          <a:p>
            <a:pPr algn="ctr"/>
            <a:r>
              <a:rPr lang="ru-RU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Пелип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Руслана,  </a:t>
            </a:r>
          </a:p>
          <a:p>
            <a:pPr algn="ctr"/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ченика 7 «Г» класса </a:t>
            </a:r>
          </a:p>
          <a:p>
            <a:pPr algn="ctr"/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 «СОШ </a:t>
            </a:r>
            <a:r>
              <a:rPr lang="ru-RU" sz="1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им.К.Макпалеева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4" descr="https://2d-cdr.ru/image/data/photo/76080_kazahskij_ornament_1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75"/>
          <a:stretch/>
        </p:blipFill>
        <p:spPr bwMode="auto">
          <a:xfrm rot="16200000">
            <a:off x="4178019" y="381569"/>
            <a:ext cx="553571" cy="1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https://2d-cdr.ru/image/data/photo/76080_kazahskij_ornament_1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75"/>
          <a:stretch/>
        </p:blipFill>
        <p:spPr bwMode="auto">
          <a:xfrm rot="16200000">
            <a:off x="7629845" y="383005"/>
            <a:ext cx="553571" cy="1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8" y="2823747"/>
            <a:ext cx="593670" cy="98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4" descr="https://ocenka-pokupka.com.ua/wp-content/uploads/2018/10/1_3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31" t="4315" r="24453" b="6606"/>
          <a:stretch/>
        </p:blipFill>
        <p:spPr bwMode="auto">
          <a:xfrm>
            <a:off x="706017" y="2816671"/>
            <a:ext cx="568367" cy="98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antik-medals.com/image/.thumbnail/78f83b963e877bb96bbe178a97c38246.pn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32" r="23853"/>
          <a:stretch/>
        </p:blipFill>
        <p:spPr bwMode="auto">
          <a:xfrm>
            <a:off x="91308" y="3945577"/>
            <a:ext cx="506295" cy="98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i.baraholka.com.ru/files/2/6/2656214_2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6" r="52173"/>
          <a:stretch/>
        </p:blipFill>
        <p:spPr bwMode="auto">
          <a:xfrm>
            <a:off x="684670" y="3935673"/>
            <a:ext cx="529485" cy="98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C:\Users\Ereke-PC\Desktop\пелип\IMG_20200415_193533.jpg"/>
          <p:cNvPicPr>
            <a:picLocks noChangeAspect="1" noChangeArrowheads="1"/>
          </p:cNvPicPr>
          <p:nvPr/>
        </p:nvPicPr>
        <p:blipFill rotWithShape="1">
          <a:blip r:embed="rId11"/>
          <a:srcRect l="3235" t="12813" r="3684" b="5463"/>
          <a:stretch/>
        </p:blipFill>
        <p:spPr bwMode="auto">
          <a:xfrm>
            <a:off x="295650" y="621450"/>
            <a:ext cx="1361774" cy="202335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386" y="3945577"/>
            <a:ext cx="511118" cy="982800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66" t="11079" r="22290" b="3098"/>
          <a:stretch/>
        </p:blipFill>
        <p:spPr>
          <a:xfrm>
            <a:off x="10100160" y="2621441"/>
            <a:ext cx="1378039" cy="26131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4" name="Picture 12" descr="https://tengrinews.kz/userdata/news/2019/news_368630/photo_279692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9179" y="4745369"/>
            <a:ext cx="977763" cy="53777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463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antik-medals.com/image/.thumbnail/78f83b963e877bb96bbe178a97c38246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32" r="23853"/>
          <a:stretch/>
        </p:blipFill>
        <p:spPr bwMode="auto">
          <a:xfrm>
            <a:off x="981446" y="4123340"/>
            <a:ext cx="553991" cy="1075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http://atbasar.akmo.gov.kz/sites/atbasar.akmo.gov.kz/uploads/news/2019/05/03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15596">
            <a:off x="242772" y="5131565"/>
            <a:ext cx="1434465" cy="1463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https://ds04.infourok.ru/uploads/ex/0705/0000f164-b103e2cc/hello_html_m5ae7bd57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866"/>
          <a:stretch/>
        </p:blipFill>
        <p:spPr bwMode="auto">
          <a:xfrm>
            <a:off x="3480738" y="-1446079"/>
            <a:ext cx="5259356" cy="2708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ds04.infourok.ru/uploads/ex/0705/0000f164-b103e2cc/hello_html_m5ae7bd57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18" b="12113"/>
          <a:stretch/>
        </p:blipFill>
        <p:spPr bwMode="auto">
          <a:xfrm>
            <a:off x="1844687" y="2307257"/>
            <a:ext cx="10611859" cy="4610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18110" y="1285316"/>
            <a:ext cx="7535266" cy="3908762"/>
          </a:xfrm>
          <a:prstGeom prst="rect">
            <a:avLst/>
          </a:prstGeom>
          <a:gradFill>
            <a:gsLst>
              <a:gs pos="0">
                <a:schemeClr val="accent4">
                  <a:lumMod val="20000"/>
                  <a:lumOff val="80000"/>
                  <a:alpha val="6000"/>
                </a:schemeClr>
              </a:gs>
              <a:gs pos="100000">
                <a:schemeClr val="accent4">
                  <a:lumMod val="105000"/>
                  <a:satMod val="103000"/>
                  <a:tint val="73000"/>
                </a:schemeClr>
              </a:gs>
              <a:gs pos="100000">
                <a:schemeClr val="accent4">
                  <a:lumMod val="105000"/>
                  <a:satMod val="109000"/>
                  <a:tint val="81000"/>
                </a:schemeClr>
              </a:gs>
            </a:gsLst>
          </a:gradFill>
          <a:ln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600" b="1" i="1" u="sng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Шайхутдинов</a:t>
            </a:r>
            <a:r>
              <a:rPr lang="ru-RU" sz="2600" b="1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i="1" u="sng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Сиразетдин</a:t>
            </a:r>
            <a:r>
              <a:rPr lang="ru-RU" sz="2600" b="1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i="1" u="sng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Карамович</a:t>
            </a:r>
            <a:r>
              <a:rPr lang="ru-RU" sz="2600" b="1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(19 декабря 1919 – 28 августа 2010 гг.).</a:t>
            </a: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Помощник наводчика станкового пулемета в блокадном Ленинграде, 97 отдельный строительный полк, 35 истребительный аэродромный батальон.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Награжден: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медалью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«За оборону Ленинграда»,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юбилейной медалью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«20 лет  Победы в Великой Отечественной войне 1941-1945 гг.»,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юбилейной медалью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«30 лет  Победы в Великой Отечественной войне 1941-1945 гг.»,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медалью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«60 лет Вооруженных сил».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41917" y="143126"/>
            <a:ext cx="3679591" cy="584775"/>
          </a:xfrm>
          <a:prstGeom prst="rect">
            <a:avLst/>
          </a:prstGeom>
          <a:gradFill flip="none" rotWithShape="1">
            <a:gsLst>
              <a:gs pos="17500">
                <a:srgbClr val="FFFFFF"/>
              </a:gs>
              <a:gs pos="0">
                <a:schemeClr val="accent1">
                  <a:lumMod val="0"/>
                  <a:lumOff val="100000"/>
                </a:schemeClr>
              </a:gs>
              <a:gs pos="84000">
                <a:schemeClr val="accent1">
                  <a:lumMod val="0"/>
                  <a:lumOff val="100000"/>
                </a:schemeClr>
              </a:gs>
              <a:gs pos="100000">
                <a:srgbClr val="FF0000"/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 </a:t>
            </a:r>
            <a:r>
              <a:rPr lang="ru-RU" sz="2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«Дедушкина медаль»</a:t>
            </a:r>
          </a:p>
        </p:txBody>
      </p:sp>
      <p:sp>
        <p:nvSpPr>
          <p:cNvPr id="8" name="AutoShape 8" descr="blob:https://web.whatsapp.com/1d07fc24-c12a-44f0-9b1b-4f690df1a287"/>
          <p:cNvSpPr>
            <a:spLocks noChangeAspect="1" noChangeArrowheads="1"/>
          </p:cNvSpPr>
          <p:nvPr/>
        </p:nvSpPr>
        <p:spPr bwMode="auto">
          <a:xfrm>
            <a:off x="155575" y="-144463"/>
            <a:ext cx="1648138" cy="1648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10" descr="blob:https://web.whatsapp.com/ca406f11-fe6a-427d-863e-d446a3bf8a8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12" descr="blob:https://web.whatsapp.com/ca406f11-fe6a-427d-863e-d446a3bf8a8b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21" t="26503" r="7613" b="9519"/>
          <a:stretch/>
        </p:blipFill>
        <p:spPr>
          <a:xfrm>
            <a:off x="9556114" y="829007"/>
            <a:ext cx="2466133" cy="1242216"/>
          </a:xfrm>
          <a:prstGeom prst="rect">
            <a:avLst/>
          </a:prstGeom>
        </p:spPr>
      </p:pic>
      <p:pic>
        <p:nvPicPr>
          <p:cNvPr id="27" name="Picture 4" descr="https://ds04.infourok.ru/uploads/ex/0705/0000f164-b103e2cc/hello_html_m5ae7bd57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369" r="80067"/>
          <a:stretch/>
        </p:blipFill>
        <p:spPr bwMode="auto">
          <a:xfrm>
            <a:off x="1950521" y="21092"/>
            <a:ext cx="1660513" cy="112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https://ds04.infourok.ru/uploads/ex/0705/0000f164-b103e2cc/hello_html_m5ae7bd57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369" r="80067"/>
          <a:stretch/>
        </p:blipFill>
        <p:spPr bwMode="auto">
          <a:xfrm>
            <a:off x="8610645" y="23953"/>
            <a:ext cx="1660513" cy="112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9652524" y="5197970"/>
            <a:ext cx="2369723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Прадед </a:t>
            </a:r>
          </a:p>
          <a:p>
            <a:pPr algn="ctr"/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Ганиева </a:t>
            </a:r>
            <a:r>
              <a:rPr lang="ru-RU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Камиля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</a:p>
          <a:p>
            <a:pPr algn="ctr"/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ченика 6 «Б» класса </a:t>
            </a:r>
          </a:p>
          <a:p>
            <a:pPr algn="ctr"/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 «СОШ </a:t>
            </a:r>
            <a:r>
              <a:rPr lang="ru-RU" sz="1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им.К.Макпалеева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4" descr="https://2d-cdr.ru/image/data/photo/76080_kazahskij_ornament_1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75"/>
          <a:stretch/>
        </p:blipFill>
        <p:spPr bwMode="auto">
          <a:xfrm rot="16200000">
            <a:off x="4178019" y="381569"/>
            <a:ext cx="553571" cy="1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https://2d-cdr.ru/image/data/photo/76080_kazahskij_ornament_1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75"/>
          <a:stretch/>
        </p:blipFill>
        <p:spPr bwMode="auto">
          <a:xfrm rot="16200000">
            <a:off x="7629845" y="383005"/>
            <a:ext cx="553571" cy="1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ttps://ocenka-pokupka.com.ua/wp-content/uploads/2018/10/1_3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31" t="4315" r="24453" b="6606"/>
          <a:stretch/>
        </p:blipFill>
        <p:spPr bwMode="auto">
          <a:xfrm>
            <a:off x="196607" y="4115306"/>
            <a:ext cx="586714" cy="10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i.baraholka.com.ru/files/2/6/2656214_2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6" r="52173"/>
          <a:stretch/>
        </p:blipFill>
        <p:spPr bwMode="auto">
          <a:xfrm>
            <a:off x="969007" y="2842442"/>
            <a:ext cx="621271" cy="1153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65" t="13708" r="19035" b="30329"/>
          <a:stretch/>
        </p:blipFill>
        <p:spPr>
          <a:xfrm>
            <a:off x="115900" y="774298"/>
            <a:ext cx="1670574" cy="194465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4"/>
          <a:stretch/>
        </p:blipFill>
        <p:spPr>
          <a:xfrm>
            <a:off x="10024187" y="3119577"/>
            <a:ext cx="1344983" cy="19914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42" name="Picture 2" descr="https://pbs.twimg.com/media/Dx0ya0kXcAADCJt.jpg:large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2" y="2816684"/>
            <a:ext cx="846018" cy="1274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2" descr="https://tengrinews.kz/userdata/news/2019/news_368630/photo_279692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4742" y="4325132"/>
            <a:ext cx="977763" cy="53777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165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0" descr="http://atbasar.akmo.gov.kz/sites/atbasar.akmo.gov.kz/uploads/news/2019/05/03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15596">
            <a:off x="298547" y="5008863"/>
            <a:ext cx="1434465" cy="1463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https://ds04.infourok.ru/uploads/ex/0705/0000f164-b103e2cc/hello_html_m5ae7bd57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866"/>
          <a:stretch/>
        </p:blipFill>
        <p:spPr bwMode="auto">
          <a:xfrm>
            <a:off x="3480738" y="-1446079"/>
            <a:ext cx="5259356" cy="2708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ds04.infourok.ru/uploads/ex/0705/0000f164-b103e2cc/hello_html_m5ae7bd57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20" b="12113"/>
          <a:stretch/>
        </p:blipFill>
        <p:spPr bwMode="auto">
          <a:xfrm>
            <a:off x="1898058" y="2317106"/>
            <a:ext cx="10598980" cy="4610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83277" y="1004743"/>
            <a:ext cx="7535266" cy="4585871"/>
          </a:xfrm>
          <a:prstGeom prst="rect">
            <a:avLst/>
          </a:prstGeom>
          <a:gradFill>
            <a:gsLst>
              <a:gs pos="0">
                <a:schemeClr val="accent4">
                  <a:lumMod val="20000"/>
                  <a:lumOff val="80000"/>
                  <a:alpha val="6000"/>
                </a:schemeClr>
              </a:gs>
              <a:gs pos="100000">
                <a:schemeClr val="accent4">
                  <a:lumMod val="105000"/>
                  <a:satMod val="103000"/>
                  <a:tint val="73000"/>
                </a:schemeClr>
              </a:gs>
              <a:gs pos="100000">
                <a:schemeClr val="accent4">
                  <a:lumMod val="105000"/>
                  <a:satMod val="109000"/>
                  <a:tint val="81000"/>
                </a:schemeClr>
              </a:gs>
            </a:gsLst>
          </a:gradFill>
          <a:ln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600" b="1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Ковалёв Фёдор Александрович 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(1922 – 1979 гг.).</a:t>
            </a: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рождения: село Ивановка </a:t>
            </a:r>
            <a:r>
              <a:rPr lang="ru-RU" sz="19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Качирского</a:t>
            </a:r>
            <a:r>
              <a:rPr 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1939 году поступил в Петропавловскую лётную школу. В 1940 году перевёлся в Омскую лётную школу, в 1943 году поступил в школу разведки и пол года там проходил обучение.</a:t>
            </a:r>
          </a:p>
          <a:p>
            <a:pPr algn="just"/>
            <a:r>
              <a:rPr 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фронт попал в 1943 году, летал на самолёте ПО-2. </a:t>
            </a:r>
          </a:p>
          <a:p>
            <a:pPr algn="just"/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Участвовал в военных действиях, вывозил разведчиков за линию фронта, работал в службе разведки. Летал на бомбардировщиках. Участвовал в военных действиях в Польше, Германии, имеет </a:t>
            </a:r>
            <a:r>
              <a:rPr lang="ru-RU" sz="19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медаль </a:t>
            </a:r>
            <a:r>
              <a:rPr 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«За взятие Берлина в Великой Отечественной войне 1941-1945 гг.». </a:t>
            </a:r>
          </a:p>
          <a:p>
            <a:pPr algn="just"/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войны работал фотографом , вёл аэросъемки. Был по всей Европе. </a:t>
            </a:r>
          </a:p>
          <a:p>
            <a:pPr algn="just"/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1956 по 1957 гг. жил в Воронеже.</a:t>
            </a:r>
          </a:p>
          <a:p>
            <a:pPr algn="just"/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1957 году приехал в Павлодар, работал диспетчером в Павлодарском  аэропорту.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41917" y="143126"/>
            <a:ext cx="3679591" cy="584775"/>
          </a:xfrm>
          <a:prstGeom prst="rect">
            <a:avLst/>
          </a:prstGeom>
          <a:gradFill flip="none" rotWithShape="1">
            <a:gsLst>
              <a:gs pos="17500">
                <a:srgbClr val="FFFFFF"/>
              </a:gs>
              <a:gs pos="0">
                <a:schemeClr val="accent1">
                  <a:lumMod val="0"/>
                  <a:lumOff val="100000"/>
                </a:schemeClr>
              </a:gs>
              <a:gs pos="84000">
                <a:schemeClr val="accent1">
                  <a:lumMod val="0"/>
                  <a:lumOff val="100000"/>
                </a:schemeClr>
              </a:gs>
              <a:gs pos="100000">
                <a:srgbClr val="FF0000"/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 </a:t>
            </a:r>
            <a:r>
              <a:rPr lang="ru-RU" sz="2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«Дедушкина медаль»</a:t>
            </a:r>
          </a:p>
        </p:txBody>
      </p:sp>
      <p:sp>
        <p:nvSpPr>
          <p:cNvPr id="8" name="AutoShape 8" descr="blob:https://web.whatsapp.com/1d07fc24-c12a-44f0-9b1b-4f690df1a287"/>
          <p:cNvSpPr>
            <a:spLocks noChangeAspect="1" noChangeArrowheads="1"/>
          </p:cNvSpPr>
          <p:nvPr/>
        </p:nvSpPr>
        <p:spPr bwMode="auto">
          <a:xfrm>
            <a:off x="155575" y="-144463"/>
            <a:ext cx="1648138" cy="1648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10" descr="blob:https://web.whatsapp.com/ca406f11-fe6a-427d-863e-d446a3bf8a8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12" descr="blob:https://web.whatsapp.com/ca406f11-fe6a-427d-863e-d446a3bf8a8b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21" t="26503" r="7613" b="9519"/>
          <a:stretch/>
        </p:blipFill>
        <p:spPr>
          <a:xfrm>
            <a:off x="9556114" y="829007"/>
            <a:ext cx="2466133" cy="1242216"/>
          </a:xfrm>
          <a:prstGeom prst="rect">
            <a:avLst/>
          </a:prstGeom>
        </p:spPr>
      </p:pic>
      <p:pic>
        <p:nvPicPr>
          <p:cNvPr id="5" name="Picture 4" descr="https://image.invaluable.com/housePhotos/helios/17/621417/H20049-L138472667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2" r="11115" b="5667"/>
          <a:stretch/>
        </p:blipFill>
        <p:spPr bwMode="auto">
          <a:xfrm>
            <a:off x="612775" y="3326391"/>
            <a:ext cx="804662" cy="1453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https://ds04.infourok.ru/uploads/ex/0705/0000f164-b103e2cc/hello_html_m5ae7bd57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369" r="80067"/>
          <a:stretch/>
        </p:blipFill>
        <p:spPr bwMode="auto">
          <a:xfrm>
            <a:off x="1950521" y="21092"/>
            <a:ext cx="1660513" cy="112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https://ds04.infourok.ru/uploads/ex/0705/0000f164-b103e2cc/hello_html_m5ae7bd57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369" r="80067"/>
          <a:stretch/>
        </p:blipFill>
        <p:spPr bwMode="auto">
          <a:xfrm>
            <a:off x="8610645" y="23953"/>
            <a:ext cx="1660513" cy="112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9595616" y="5314496"/>
            <a:ext cx="2596383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Прадед </a:t>
            </a:r>
          </a:p>
          <a:p>
            <a:pPr algn="ctr"/>
            <a:r>
              <a:rPr lang="ru-RU" sz="1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Пелих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Елизаветы,  </a:t>
            </a:r>
          </a:p>
          <a:p>
            <a:pPr algn="ctr"/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ченицы 5 «Б» класса </a:t>
            </a:r>
          </a:p>
          <a:p>
            <a:pPr algn="ctr"/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 «СОШ </a:t>
            </a:r>
            <a:r>
              <a:rPr lang="ru-RU" sz="1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им.К.Макпалеева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4" descr="https://2d-cdr.ru/image/data/photo/76080_kazahskij_ornament_1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75"/>
          <a:stretch/>
        </p:blipFill>
        <p:spPr bwMode="auto">
          <a:xfrm rot="16200000">
            <a:off x="4178019" y="381569"/>
            <a:ext cx="553571" cy="1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https://2d-cdr.ru/image/data/photo/76080_kazahskij_ornament_1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75"/>
          <a:stretch/>
        </p:blipFill>
        <p:spPr bwMode="auto">
          <a:xfrm rot="16200000">
            <a:off x="7629845" y="383005"/>
            <a:ext cx="553571" cy="1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utoShape 2" descr="blob:https://web.whatsapp.com/2b48f567-7394-490f-ab41-0f14758da923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01" t="35117" r="36312" b="34460"/>
          <a:stretch/>
        </p:blipFill>
        <p:spPr>
          <a:xfrm>
            <a:off x="10015767" y="2725382"/>
            <a:ext cx="1368284" cy="23834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5" b="16244"/>
          <a:stretch/>
        </p:blipFill>
        <p:spPr>
          <a:xfrm>
            <a:off x="108549" y="584820"/>
            <a:ext cx="1732735" cy="234868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2" name="Picture 12" descr="https://tengrinews.kz/userdata/news/2019/news_368630/photo_279692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1584" y="3784140"/>
            <a:ext cx="977763" cy="53777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100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3755</TotalTime>
  <Words>2716</Words>
  <Application>Microsoft Office PowerPoint</Application>
  <PresentationFormat>Широкоэкранный</PresentationFormat>
  <Paragraphs>249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Georgia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</dc:creator>
  <cp:lastModifiedBy>RePack</cp:lastModifiedBy>
  <cp:revision>105</cp:revision>
  <dcterms:created xsi:type="dcterms:W3CDTF">2020-04-24T13:11:42Z</dcterms:created>
  <dcterms:modified xsi:type="dcterms:W3CDTF">2020-04-29T05:16:35Z</dcterms:modified>
</cp:coreProperties>
</file>