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75" r:id="rId10"/>
    <p:sldId id="276" r:id="rId11"/>
    <p:sldId id="268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51CE1-7083-4839-B499-E2A201BFB7D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77A26-9C09-488A-BC78-FC969A76F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26021-2430-498C-8698-9974265A85F7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6D68C-7CBD-4B81-9858-38D614F43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F77E3-9FA1-42A7-A018-7C9DAC2C0714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95BC-C14C-4294-8E33-E8372E3CE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7C2C0-A758-45E6-BBF7-8EEC742E76B4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44FA3-0DE6-401B-9DF8-6C9F20999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1243C-FF8F-43C5-9AE8-BB117855BEAC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F32E-FE84-43EF-9BF4-38EFCD9AC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DE60A-616C-4CCE-AA3D-1623D6384246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B38F1-8D29-4265-8354-386EEBB32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953A5-44AC-49C3-803A-9ED89C7200C1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4F02D-5B41-4F8E-8D9D-021847461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D47E-AAAC-4B8C-8ADD-5008983234C9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E0B4D-D321-483F-BD24-C44EBFB43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1FB13-CF97-4E59-9334-9A0E035B6BC9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0139C-B912-4E31-AE44-B93325C9B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1B5AD-48F7-4377-8B18-4DBA0D4022EF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96B2B-C22B-4FE2-BD8F-EC4CE5EAE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A00BB-3A6F-40AF-B2ED-B3070C90F448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EF5C3-0C14-428E-879A-3F58D5A1E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205B8C-9815-493B-AF1B-6C4B31D59A9E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9230E2-3F03-4479-84EC-673292F68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4292600"/>
            <a:ext cx="8229600" cy="1143000"/>
          </a:xfrm>
        </p:spPr>
        <p:txBody>
          <a:bodyPr/>
          <a:lstStyle/>
          <a:p>
            <a:pPr algn="ctr"/>
            <a:r>
              <a:rPr lang="kk-KZ" sz="4000" b="1" i="1" smtClean="0">
                <a:latin typeface="Arial" charset="0"/>
              </a:rPr>
              <a:t>Сабақтың тақырыбы:</a:t>
            </a:r>
            <a:r>
              <a:rPr lang="kk-KZ" sz="4600" smtClean="0">
                <a:latin typeface="Arial" charset="0"/>
              </a:rPr>
              <a:t> </a:t>
            </a:r>
            <a:r>
              <a:rPr lang="en-US" sz="4600" smtClean="0">
                <a:latin typeface="Arial" charset="0"/>
              </a:rPr>
              <a:t/>
            </a:r>
            <a:br>
              <a:rPr lang="en-US" sz="4600" smtClean="0">
                <a:latin typeface="Arial" charset="0"/>
              </a:rPr>
            </a:br>
            <a:r>
              <a:rPr lang="kk-KZ" b="1" smtClean="0">
                <a:latin typeface="Arial" charset="0"/>
              </a:rPr>
              <a:t>Horizontal Scroll Bar, </a:t>
            </a:r>
            <a:r>
              <a:rPr lang="en-US" b="1" smtClean="0">
                <a:latin typeface="Arial" charset="0"/>
              </a:rPr>
              <a:t/>
            </a:r>
            <a:br>
              <a:rPr lang="en-US" b="1" smtClean="0">
                <a:latin typeface="Arial" charset="0"/>
              </a:rPr>
            </a:br>
            <a:r>
              <a:rPr lang="kk-KZ" b="1" smtClean="0">
                <a:latin typeface="Arial" charset="0"/>
              </a:rPr>
              <a:t>Vertical Scroll Bar</a:t>
            </a:r>
            <a:r>
              <a:rPr lang="en-US" b="1" smtClean="0">
                <a:latin typeface="Arial" charset="0"/>
              </a:rPr>
              <a:t>, </a:t>
            </a:r>
            <a:br>
              <a:rPr lang="en-US" b="1" smtClean="0">
                <a:latin typeface="Arial" charset="0"/>
              </a:rPr>
            </a:br>
            <a:r>
              <a:rPr lang="kk-KZ" b="1" smtClean="0">
                <a:latin typeface="Arial" charset="0"/>
              </a:rPr>
              <a:t>Shape базалық элементтері</a:t>
            </a:r>
            <a:r>
              <a:rPr lang="kk-KZ" sz="4600" b="1" smtClean="0">
                <a:latin typeface="Arial" charset="0"/>
              </a:rPr>
              <a:t/>
            </a:r>
            <a:br>
              <a:rPr lang="kk-KZ" sz="4600" b="1" smtClean="0">
                <a:latin typeface="Arial" charset="0"/>
              </a:rPr>
            </a:br>
            <a:endParaRPr lang="ru-RU" sz="46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229600" cy="506412"/>
          </a:xfrm>
        </p:spPr>
        <p:txBody>
          <a:bodyPr/>
          <a:lstStyle/>
          <a:p>
            <a:pPr eaLnBrk="1" hangingPunct="1"/>
            <a:r>
              <a:rPr lang="kk-KZ" sz="2400" b="1" i="1" smtClean="0"/>
              <a:t>3-тапсырма. </a:t>
            </a:r>
            <a:r>
              <a:rPr lang="kk-KZ" sz="2400" smtClean="0"/>
              <a:t>Фигураның өлшемін үлкейту.</a:t>
            </a:r>
            <a:endParaRPr lang="ru-RU" sz="2400" smtClean="0"/>
          </a:p>
        </p:txBody>
      </p:sp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 l="8859" t="14160" r="66377" b="53581"/>
          <a:stretch>
            <a:fillRect/>
          </a:stretch>
        </p:blipFill>
        <p:spPr bwMode="auto">
          <a:xfrm>
            <a:off x="684213" y="1338263"/>
            <a:ext cx="78486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549275"/>
            <a:ext cx="8229600" cy="363538"/>
          </a:xfrm>
        </p:spPr>
        <p:txBody>
          <a:bodyPr/>
          <a:lstStyle/>
          <a:p>
            <a:pPr eaLnBrk="1" hangingPunct="1"/>
            <a:r>
              <a:rPr lang="kk-KZ" sz="2400" b="1" i="1" smtClean="0"/>
              <a:t>4</a:t>
            </a:r>
            <a:r>
              <a:rPr lang="en-US" sz="2400" b="1" i="1" smtClean="0"/>
              <a:t>-</a:t>
            </a:r>
            <a:r>
              <a:rPr lang="kk-KZ" sz="2400" b="1" i="1" smtClean="0"/>
              <a:t>тапсырма. </a:t>
            </a:r>
            <a:r>
              <a:rPr lang="ru-RU" sz="2400" smtClean="0"/>
              <a:t>Айналдыру</a:t>
            </a:r>
            <a:r>
              <a:rPr lang="en-US" sz="2400" smtClean="0"/>
              <a:t> </a:t>
            </a:r>
            <a:r>
              <a:rPr lang="ru-RU" sz="2400" smtClean="0"/>
              <a:t>жолақтары</a:t>
            </a:r>
            <a:r>
              <a:rPr lang="en-US" sz="2400" smtClean="0"/>
              <a:t> </a:t>
            </a:r>
            <a:r>
              <a:rPr lang="ru-RU" sz="2400" smtClean="0"/>
              <a:t>көмегімен</a:t>
            </a:r>
            <a:r>
              <a:rPr lang="en-US" sz="2400" smtClean="0"/>
              <a:t> </a:t>
            </a:r>
            <a:r>
              <a:rPr lang="ru-RU" sz="2400" smtClean="0"/>
              <a:t>түсті</a:t>
            </a:r>
            <a:r>
              <a:rPr lang="en-US" sz="2400" smtClean="0"/>
              <a:t> </a:t>
            </a:r>
            <a:r>
              <a:rPr lang="ru-RU" sz="2400" smtClean="0"/>
              <a:t>өзгерту</a:t>
            </a:r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/>
          <a:srcRect l="5605" t="8546" r="61403" b="62927"/>
          <a:stretch>
            <a:fillRect/>
          </a:stretch>
        </p:blipFill>
        <p:spPr bwMode="auto">
          <a:xfrm>
            <a:off x="971550" y="1533525"/>
            <a:ext cx="6985000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xfrm>
            <a:off x="574675" y="549275"/>
            <a:ext cx="8569325" cy="5030788"/>
          </a:xfrm>
        </p:spPr>
        <p:txBody>
          <a:bodyPr/>
          <a:lstStyle/>
          <a:p>
            <a:r>
              <a:rPr lang="kk-KZ" sz="2300" b="1" i="1" smtClean="0"/>
              <a:t>Жаңа сабақты бекіту: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Тест тапсырмалары</a:t>
            </a:r>
            <a:br>
              <a:rPr lang="kk-KZ" sz="2300" b="1" smtClean="0"/>
            </a:br>
            <a:r>
              <a:rPr lang="kk-KZ" sz="2300" b="1" smtClean="0"/>
              <a:t>1</a:t>
            </a:r>
            <a:r>
              <a:rPr lang="en-US" sz="2300" b="1" smtClean="0"/>
              <a:t>.</a:t>
            </a:r>
            <a:r>
              <a:rPr lang="en-US" sz="2300" smtClean="0"/>
              <a:t>        </a:t>
            </a:r>
            <a:r>
              <a:rPr lang="kk-KZ" sz="2300" smtClean="0"/>
              <a:t>осы белгі басқару элементінің қайсысын білдіреді?</a:t>
            </a:r>
            <a:br>
              <a:rPr lang="kk-KZ" sz="2300" smtClean="0"/>
            </a:br>
            <a:r>
              <a:rPr lang="kk-KZ" sz="2300" smtClean="0"/>
              <a:t>  а)ListBox ;  </a:t>
            </a:r>
            <a:r>
              <a:rPr lang="en-US" sz="2300" smtClean="0"/>
              <a:t>b</a:t>
            </a:r>
            <a:r>
              <a:rPr lang="kk-KZ" sz="2300" smtClean="0"/>
              <a:t>)VScrollBar;   с)HScrollBar ;   </a:t>
            </a:r>
            <a:r>
              <a:rPr lang="en-US" sz="2300" smtClean="0"/>
              <a:t>d</a:t>
            </a:r>
            <a:r>
              <a:rPr lang="kk-KZ" sz="2300" smtClean="0"/>
              <a:t>)CheckBox ;   е)ComboBox 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2.</a:t>
            </a:r>
            <a:r>
              <a:rPr lang="kk-KZ" sz="2300" smtClean="0"/>
              <a:t> </a:t>
            </a:r>
            <a:r>
              <a:rPr lang="en-US" sz="2300" smtClean="0"/>
              <a:t>        </a:t>
            </a:r>
            <a:r>
              <a:rPr lang="kk-KZ" sz="2300" smtClean="0"/>
              <a:t>осы белгі басқару элементінің қайсысын білдіреді?</a:t>
            </a:r>
            <a:br>
              <a:rPr lang="kk-KZ" sz="2300" smtClean="0"/>
            </a:br>
            <a:r>
              <a:rPr lang="kk-KZ" sz="2300" smtClean="0"/>
              <a:t>  а)ListBox ;  b)VScrollBar;   с)HScrollBar ;   </a:t>
            </a:r>
            <a:r>
              <a:rPr lang="en-US" sz="2300" smtClean="0"/>
              <a:t>d</a:t>
            </a:r>
            <a:r>
              <a:rPr lang="kk-KZ" sz="2300" smtClean="0"/>
              <a:t>)CheckBox ;   е)ComboBox 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3.</a:t>
            </a:r>
            <a:r>
              <a:rPr lang="kk-KZ" sz="2300" smtClean="0"/>
              <a:t> Жылжығыштың ағымдағы мәнін және позициясын анықтайтын қасиетін көрсет:</a:t>
            </a:r>
            <a:br>
              <a:rPr lang="kk-KZ" sz="2300" smtClean="0"/>
            </a:br>
            <a:r>
              <a:rPr lang="kk-KZ" sz="2300" smtClean="0"/>
              <a:t>а) Max; </a:t>
            </a:r>
            <a:r>
              <a:rPr lang="en-US" sz="2300" smtClean="0"/>
              <a:t>b</a:t>
            </a:r>
            <a:r>
              <a:rPr lang="kk-KZ" sz="2300" smtClean="0"/>
              <a:t>) Min; </a:t>
            </a:r>
            <a:r>
              <a:rPr lang="en-US" sz="2300" smtClean="0"/>
              <a:t>c)</a:t>
            </a:r>
            <a:r>
              <a:rPr lang="kk-KZ" sz="2300" smtClean="0"/>
              <a:t> Value</a:t>
            </a:r>
            <a:r>
              <a:rPr lang="en-US" sz="2300" smtClean="0"/>
              <a:t>; d)</a:t>
            </a:r>
            <a:r>
              <a:rPr lang="kk-KZ" sz="2300" smtClean="0"/>
              <a:t> SmallChanqe</a:t>
            </a:r>
            <a:r>
              <a:rPr lang="en-US" sz="2300" smtClean="0"/>
              <a:t>; e)</a:t>
            </a:r>
            <a:r>
              <a:rPr lang="kk-KZ" sz="2300" smtClean="0"/>
              <a:t> LarqeChanqe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4.</a:t>
            </a:r>
            <a:r>
              <a:rPr lang="kk-KZ" sz="2300" smtClean="0"/>
              <a:t>  </a:t>
            </a:r>
            <a:r>
              <a:rPr lang="en-US" sz="2300" smtClean="0"/>
              <a:t>     </a:t>
            </a:r>
            <a:r>
              <a:rPr lang="kk-KZ" sz="2300" smtClean="0"/>
              <a:t>осы белгі басқару элементінің қайсысын білдіреді?</a:t>
            </a:r>
            <a:br>
              <a:rPr lang="kk-KZ" sz="2300" smtClean="0"/>
            </a:br>
            <a:r>
              <a:rPr lang="kk-KZ" sz="2300" smtClean="0"/>
              <a:t>   а)Label</a:t>
            </a:r>
            <a:r>
              <a:rPr lang="en-US" sz="2300" smtClean="0"/>
              <a:t>;</a:t>
            </a:r>
            <a:r>
              <a:rPr lang="kk-KZ" sz="2300" smtClean="0"/>
              <a:t>  </a:t>
            </a:r>
            <a:r>
              <a:rPr lang="en-US" sz="2300" smtClean="0"/>
              <a:t>b</a:t>
            </a:r>
            <a:r>
              <a:rPr lang="kk-KZ" sz="2300" smtClean="0"/>
              <a:t>)PicictureBox;   с)Timer;   </a:t>
            </a:r>
            <a:r>
              <a:rPr lang="en-US" sz="2300" smtClean="0"/>
              <a:t>d</a:t>
            </a:r>
            <a:r>
              <a:rPr lang="kk-KZ" sz="2300" smtClean="0"/>
              <a:t>)DirListBox;   е)Share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5.</a:t>
            </a:r>
            <a:r>
              <a:rPr lang="kk-KZ" sz="2300" smtClean="0"/>
              <a:t>Shape компонентінің әр түрлі фигуралар орнату қасиеті қайсы?</a:t>
            </a:r>
            <a:br>
              <a:rPr lang="kk-KZ" sz="2300" smtClean="0"/>
            </a:br>
            <a:r>
              <a:rPr lang="kk-KZ" sz="2300" smtClean="0"/>
              <a:t>    а)BolderColor;  </a:t>
            </a:r>
            <a:r>
              <a:rPr lang="en-US" sz="2300" smtClean="0"/>
              <a:t>b</a:t>
            </a:r>
            <a:r>
              <a:rPr lang="kk-KZ" sz="2300" smtClean="0"/>
              <a:t>)Shape;   с)BolderWidth;   </a:t>
            </a:r>
            <a:r>
              <a:rPr lang="en-US" sz="2300" smtClean="0"/>
              <a:t>d</a:t>
            </a:r>
            <a:r>
              <a:rPr lang="kk-KZ" sz="2300" smtClean="0"/>
              <a:t>)DrawMode;   е)FillColor</a:t>
            </a:r>
            <a:r>
              <a:rPr lang="kk-KZ" sz="2300" b="1" smtClean="0"/>
              <a:t/>
            </a:r>
            <a:br>
              <a:rPr lang="kk-KZ" sz="2300" b="1" smtClean="0"/>
            </a:br>
            <a:r>
              <a:rPr lang="kk-KZ" sz="2300" b="1" smtClean="0"/>
              <a:t>6.</a:t>
            </a:r>
            <a:r>
              <a:rPr lang="kk-KZ" sz="2300" smtClean="0"/>
              <a:t>Shape компонентінің фигура ішін бояу қасиеті қайсы?</a:t>
            </a:r>
            <a:br>
              <a:rPr lang="kk-KZ" sz="2300" smtClean="0"/>
            </a:br>
            <a:r>
              <a:rPr lang="kk-KZ" sz="2300" smtClean="0"/>
              <a:t>   а) Bo</a:t>
            </a:r>
            <a:r>
              <a:rPr lang="en-US" sz="2300" smtClean="0"/>
              <a:t>r</a:t>
            </a:r>
            <a:r>
              <a:rPr lang="kk-KZ" sz="2300" smtClean="0"/>
              <a:t>derColor;  </a:t>
            </a:r>
            <a:r>
              <a:rPr lang="en-US" sz="2300" smtClean="0"/>
              <a:t>b</a:t>
            </a:r>
            <a:r>
              <a:rPr lang="kk-KZ" sz="2300" smtClean="0"/>
              <a:t>)Bo</a:t>
            </a:r>
            <a:r>
              <a:rPr lang="en-US" sz="2300" smtClean="0"/>
              <a:t>r</a:t>
            </a:r>
            <a:r>
              <a:rPr lang="kk-KZ" sz="2300" smtClean="0"/>
              <a:t>derStyle;   с)B</a:t>
            </a:r>
            <a:r>
              <a:rPr lang="en-US" sz="2300" smtClean="0"/>
              <a:t>ackColor</a:t>
            </a:r>
            <a:r>
              <a:rPr lang="kk-KZ" sz="2300" smtClean="0"/>
              <a:t> ;  </a:t>
            </a:r>
            <a:r>
              <a:rPr lang="en-US" sz="2300" smtClean="0"/>
              <a:t>d</a:t>
            </a:r>
            <a:r>
              <a:rPr lang="kk-KZ" sz="2300" smtClean="0"/>
              <a:t>)Fi</a:t>
            </a:r>
            <a:r>
              <a:rPr lang="en-US" sz="2300" smtClean="0"/>
              <a:t>l</a:t>
            </a:r>
            <a:r>
              <a:rPr lang="kk-KZ" sz="2300" smtClean="0"/>
              <a:t>lStyle;   е)FillColor</a:t>
            </a:r>
            <a:endParaRPr lang="ru-RU" sz="2300" smtClean="0"/>
          </a:p>
        </p:txBody>
      </p:sp>
      <p:pic>
        <p:nvPicPr>
          <p:cNvPr id="2457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981075"/>
            <a:ext cx="2555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/>
          <a:srcRect l="667" t="29323" r="97313" b="68665"/>
          <a:stretch>
            <a:fillRect/>
          </a:stretch>
        </p:blipFill>
        <p:spPr bwMode="auto">
          <a:xfrm>
            <a:off x="900113" y="1700213"/>
            <a:ext cx="4254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349500"/>
            <a:ext cx="8229600" cy="1143000"/>
          </a:xfrm>
        </p:spPr>
        <p:txBody>
          <a:bodyPr/>
          <a:lstStyle/>
          <a:p>
            <a:pPr algn="ctr"/>
            <a:r>
              <a:rPr lang="ru-RU" sz="4600" b="1" smtClean="0"/>
              <a:t> </a:t>
            </a:r>
            <a:r>
              <a:rPr lang="ru-RU" sz="3000" b="1" smtClean="0"/>
              <a:t>Үй тапсырмасы:</a:t>
            </a:r>
            <a:r>
              <a:rPr lang="ru-RU" sz="2800" b="1" smtClean="0"/>
              <a:t> </a:t>
            </a:r>
            <a:r>
              <a:rPr lang="en-US" sz="2800" b="1" smtClean="0"/>
              <a:t/>
            </a:r>
            <a:br>
              <a:rPr lang="en-US" sz="2800" b="1" smtClean="0"/>
            </a:br>
            <a:r>
              <a:rPr lang="kk-KZ" sz="2500" b="1" smtClean="0"/>
              <a:t>Тақырыпты оқу, орындаған тапсырмаларды өзгертіп, сақтап келу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928813"/>
            <a:ext cx="8929687" cy="4500562"/>
          </a:xfrm>
        </p:spPr>
        <p:txBody>
          <a:bodyPr/>
          <a:lstStyle/>
          <a:p>
            <a:pPr marR="0" algn="ctr" eaLnBrk="1" hangingPunct="1"/>
            <a:r>
              <a:rPr lang="kk-KZ" sz="2800" b="1" i="1" smtClean="0">
                <a:latin typeface="Times New Roman" pitchFamily="18" charset="0"/>
              </a:rPr>
              <a:t>Мақсаты:</a:t>
            </a:r>
            <a:r>
              <a:rPr lang="kk-KZ" sz="2800" smtClean="0">
                <a:latin typeface="Times New Roman" pitchFamily="18" charset="0"/>
              </a:rPr>
              <a:t> Horizontal Scrool Bar, Vertical Scrool Bar, </a:t>
            </a:r>
          </a:p>
          <a:p>
            <a:pPr marR="0" algn="ctr" eaLnBrk="1" hangingPunct="1"/>
            <a:r>
              <a:rPr lang="kk-KZ" sz="2800" smtClean="0">
                <a:latin typeface="Times New Roman" pitchFamily="18" charset="0"/>
              </a:rPr>
              <a:t>Shape базалық  элементтерінің қызметімен, қасиеттерімен, оқиғаларымен, әдістерімен танысып, </a:t>
            </a:r>
          </a:p>
          <a:p>
            <a:pPr marR="0" algn="ctr" eaLnBrk="1" hangingPunct="1"/>
            <a:r>
              <a:rPr lang="kk-KZ" sz="2800" smtClean="0">
                <a:latin typeface="Times New Roman" pitchFamily="18" charset="0"/>
              </a:rPr>
              <a:t>осы элементтерін жобалар құруда қолдану</a:t>
            </a:r>
            <a:r>
              <a:rPr lang="kk-KZ" sz="280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0"/>
          <p:cNvSpPr>
            <a:spLocks noChangeArrowheads="1"/>
          </p:cNvSpPr>
          <p:nvPr/>
        </p:nvSpPr>
        <p:spPr bwMode="auto">
          <a:xfrm>
            <a:off x="468313" y="1277938"/>
            <a:ext cx="74168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Үй тапсырмасы:</a:t>
            </a:r>
          </a:p>
          <a:p>
            <a:r>
              <a:rPr lang="ru-RU" sz="2800">
                <a:latin typeface="Times New Roman" pitchFamily="18" charset="0"/>
              </a:rPr>
              <a:t>1) СomboBox, ListBox компоненттерін</a:t>
            </a:r>
            <a:r>
              <a:rPr lang="kk-KZ" sz="2800">
                <a:latin typeface="Times New Roman" pitchFamily="18" charset="0"/>
              </a:rPr>
              <a:t>ің </a:t>
            </a:r>
          </a:p>
          <a:p>
            <a:r>
              <a:rPr lang="kk-KZ" sz="2800">
                <a:latin typeface="Times New Roman" pitchFamily="18" charset="0"/>
              </a:rPr>
              <a:t>қолданылу мақсаты қандай?</a:t>
            </a:r>
            <a:endParaRPr lang="ru-RU" sz="2800">
              <a:latin typeface="Times New Roman" pitchFamily="18" charset="0"/>
            </a:endParaRPr>
          </a:p>
          <a:p>
            <a:r>
              <a:rPr lang="ru-RU" sz="2800">
                <a:latin typeface="Times New Roman" pitchFamily="18" charset="0"/>
              </a:rPr>
              <a:t>2) </a:t>
            </a:r>
            <a:r>
              <a:rPr lang="kk-KZ" sz="2800">
                <a:latin typeface="Times New Roman" pitchFamily="18" charset="0"/>
              </a:rPr>
              <a:t>Осы компоненттердің қандай </a:t>
            </a:r>
          </a:p>
          <a:p>
            <a:r>
              <a:rPr lang="kk-KZ" sz="2800">
                <a:latin typeface="Times New Roman" pitchFamily="18" charset="0"/>
              </a:rPr>
              <a:t>қасиеттерін білесіңдер?</a:t>
            </a:r>
          </a:p>
          <a:p>
            <a:r>
              <a:rPr lang="kk-KZ" sz="2800">
                <a:latin typeface="Times New Roman" pitchFamily="18" charset="0"/>
              </a:rPr>
              <a:t>3) </a:t>
            </a:r>
            <a:r>
              <a:rPr lang="kk-KZ" sz="2800"/>
              <a:t>Бұл компоненттерді қайда қолданар едіңдер?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000" i="1" smtClean="0">
                <a:solidFill>
                  <a:schemeClr val="tx1"/>
                </a:solidFill>
              </a:rPr>
              <a:t>Horizontal Scroll Bar (</a:t>
            </a:r>
            <a:r>
              <a:rPr lang="ru-RU" sz="3000" i="1" smtClean="0">
                <a:solidFill>
                  <a:schemeClr val="tx1"/>
                </a:solidFill>
              </a:rPr>
              <a:t>Көлденең</a:t>
            </a:r>
            <a:r>
              <a:rPr lang="en-US" sz="3000" i="1" smtClean="0">
                <a:solidFill>
                  <a:schemeClr val="tx1"/>
                </a:solidFill>
              </a:rPr>
              <a:t> </a:t>
            </a:r>
            <a:r>
              <a:rPr lang="ru-RU" sz="3000" i="1" smtClean="0">
                <a:solidFill>
                  <a:schemeClr val="tx1"/>
                </a:solidFill>
              </a:rPr>
              <a:t>Айналдыру</a:t>
            </a:r>
            <a:r>
              <a:rPr lang="en-US" sz="3000" i="1" smtClean="0">
                <a:solidFill>
                  <a:schemeClr val="tx1"/>
                </a:solidFill>
              </a:rPr>
              <a:t> </a:t>
            </a:r>
            <a:r>
              <a:rPr lang="ru-RU" sz="3000" i="1" smtClean="0">
                <a:solidFill>
                  <a:schemeClr val="tx1"/>
                </a:solidFill>
              </a:rPr>
              <a:t>жолағы</a:t>
            </a:r>
            <a:r>
              <a:rPr lang="en-US" sz="3000" i="1" smtClean="0">
                <a:solidFill>
                  <a:schemeClr val="tx1"/>
                </a:solidFill>
              </a:rPr>
              <a:t>)</a:t>
            </a:r>
            <a:br>
              <a:rPr lang="en-US" sz="3000" i="1" smtClean="0">
                <a:solidFill>
                  <a:schemeClr val="tx1"/>
                </a:solidFill>
              </a:rPr>
            </a:br>
            <a:r>
              <a:rPr lang="en-US" sz="3000" i="1" smtClean="0">
                <a:solidFill>
                  <a:schemeClr val="tx1"/>
                </a:solidFill>
              </a:rPr>
              <a:t>Vertical Scroll Bar (</a:t>
            </a:r>
            <a:r>
              <a:rPr lang="ru-RU" sz="3000" i="1" smtClean="0">
                <a:solidFill>
                  <a:schemeClr val="tx1"/>
                </a:solidFill>
              </a:rPr>
              <a:t>Тігінен</a:t>
            </a:r>
            <a:r>
              <a:rPr lang="en-US" sz="3000" i="1" smtClean="0">
                <a:solidFill>
                  <a:schemeClr val="tx1"/>
                </a:solidFill>
              </a:rPr>
              <a:t> </a:t>
            </a:r>
            <a:r>
              <a:rPr lang="ru-RU" sz="3000" i="1" smtClean="0">
                <a:solidFill>
                  <a:schemeClr val="tx1"/>
                </a:solidFill>
              </a:rPr>
              <a:t>Айналдыру</a:t>
            </a:r>
            <a:r>
              <a:rPr lang="en-US" sz="3000" i="1" smtClean="0">
                <a:solidFill>
                  <a:schemeClr val="tx1"/>
                </a:solidFill>
              </a:rPr>
              <a:t> </a:t>
            </a:r>
            <a:r>
              <a:rPr lang="ru-RU" sz="3000" i="1" smtClean="0">
                <a:solidFill>
                  <a:schemeClr val="tx1"/>
                </a:solidFill>
              </a:rPr>
              <a:t>жолағы</a:t>
            </a:r>
            <a:r>
              <a:rPr lang="en-US" sz="3000" i="1" smtClean="0">
                <a:solidFill>
                  <a:schemeClr val="tx1"/>
                </a:solidFill>
              </a:rPr>
              <a:t>)</a:t>
            </a:r>
            <a:endParaRPr lang="ru-RU" sz="3000" i="1" smtClean="0">
              <a:solidFill>
                <a:schemeClr val="tx1"/>
              </a:solidFill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body" sz="half" idx="4294967295"/>
          </p:nvPr>
        </p:nvSpPr>
        <p:spPr>
          <a:xfrm>
            <a:off x="684213" y="1484313"/>
            <a:ext cx="3167062" cy="3603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/>
              <a:t>Негізгі</a:t>
            </a:r>
            <a:r>
              <a:rPr lang="en-US" sz="2000" smtClean="0"/>
              <a:t> </a:t>
            </a:r>
            <a:r>
              <a:rPr lang="ru-RU" sz="2000" smtClean="0"/>
              <a:t>қасиеттері:</a:t>
            </a:r>
            <a:endParaRPr lang="kk-KZ" sz="2000" b="1" i="1" smtClean="0"/>
          </a:p>
        </p:txBody>
      </p:sp>
      <p:graphicFrame>
        <p:nvGraphicFramePr>
          <p:cNvPr id="65628" name="Group 92"/>
          <p:cNvGraphicFramePr>
            <a:graphicFrameLocks noGrp="1"/>
          </p:cNvGraphicFramePr>
          <p:nvPr>
            <p:ph sz="half" idx="4294967295"/>
          </p:nvPr>
        </p:nvGraphicFramePr>
        <p:xfrm>
          <a:off x="468313" y="1916113"/>
          <a:ext cx="8218487" cy="3903662"/>
        </p:xfrm>
        <a:graphic>
          <a:graphicData uri="http://schemas.openxmlformats.org/drawingml/2006/table">
            <a:tbl>
              <a:tblPr/>
              <a:tblGrid>
                <a:gridCol w="1800225"/>
                <a:gridCol w="6418262"/>
              </a:tblGrid>
              <a:tr h="396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Қасиеттері.                                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Түсініктеме.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Max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Ең жоғарғы мән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Min</a:t>
                      </a: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Ең төменгі мән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Value	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Жылжығыштың ағымдағы мәнін және позициясын анықтайды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SmallChanqe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Жылжығыштың позициясының өзгерісін және айналдыру жолағындағы стрелкада маусты басқанда оған сәйкес мәнді анықтайды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LarqeChanqe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Жылжығыштың позициясының өзгерісін және айналдыру жолағының бойында маусты басқанда оған сәйкес мәнді анықтайды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z="3200" b="1" i="1" smtClean="0"/>
              <a:t>Shape</a:t>
            </a:r>
            <a:r>
              <a:rPr lang="en-US" sz="3200" smtClean="0"/>
              <a:t>  </a:t>
            </a:r>
            <a:r>
              <a:rPr lang="ru-RU" sz="3200" smtClean="0"/>
              <a:t>шеңбер</a:t>
            </a:r>
            <a:r>
              <a:rPr lang="en-US" sz="3200" smtClean="0"/>
              <a:t> </a:t>
            </a:r>
            <a:r>
              <a:rPr lang="ru-RU" sz="3200" smtClean="0"/>
              <a:t>және</a:t>
            </a:r>
            <a:r>
              <a:rPr lang="en-US" sz="3200" smtClean="0"/>
              <a:t> </a:t>
            </a:r>
            <a:r>
              <a:rPr lang="ru-RU" sz="3200" smtClean="0"/>
              <a:t>тіктөртбұрыш</a:t>
            </a:r>
            <a:r>
              <a:rPr lang="en-US" sz="3200" smtClean="0"/>
              <a:t> </a:t>
            </a:r>
            <a:r>
              <a:rPr lang="ru-RU" sz="3200" smtClean="0"/>
              <a:t>сияқты</a:t>
            </a:r>
            <a:r>
              <a:rPr lang="en-US" sz="3200" smtClean="0"/>
              <a:t> </a:t>
            </a:r>
            <a:r>
              <a:rPr lang="ru-RU" sz="3200" smtClean="0"/>
              <a:t>графикалық</a:t>
            </a:r>
            <a:r>
              <a:rPr lang="en-US" sz="3200" smtClean="0"/>
              <a:t> </a:t>
            </a:r>
            <a:r>
              <a:rPr lang="ru-RU" sz="3200" smtClean="0"/>
              <a:t>объектілерді</a:t>
            </a:r>
            <a:r>
              <a:rPr lang="en-US" sz="3200" smtClean="0"/>
              <a:t> </a:t>
            </a:r>
            <a:r>
              <a:rPr lang="ru-RU" sz="3200" smtClean="0"/>
              <a:t>бейнелеу</a:t>
            </a:r>
            <a:r>
              <a:rPr lang="en-US" sz="3200" smtClean="0"/>
              <a:t> </a:t>
            </a:r>
            <a:r>
              <a:rPr lang="ru-RU" sz="3200" smtClean="0"/>
              <a:t>үшін</a:t>
            </a:r>
            <a:r>
              <a:rPr lang="en-US" sz="3200" smtClean="0"/>
              <a:t> </a:t>
            </a:r>
            <a:r>
              <a:rPr lang="ru-RU" sz="3200" smtClean="0"/>
              <a:t>қолданылады</a:t>
            </a:r>
            <a:r>
              <a:rPr lang="en-US" sz="3200" smtClean="0"/>
              <a:t>.</a:t>
            </a:r>
            <a:endParaRPr lang="ru-RU" sz="3200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935163"/>
            <a:ext cx="8075613" cy="4857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kk-KZ" sz="2200" b="1" i="1" smtClean="0"/>
              <a:t>Shape</a:t>
            </a:r>
            <a:r>
              <a:rPr lang="kk-KZ" sz="2200" smtClean="0"/>
              <a:t> компоненттерінің негізгі қасиеттері:</a:t>
            </a:r>
            <a:endParaRPr lang="ru-RU" sz="2200" smtClean="0"/>
          </a:p>
        </p:txBody>
      </p:sp>
      <p:graphicFrame>
        <p:nvGraphicFramePr>
          <p:cNvPr id="67685" name="Group 101"/>
          <p:cNvGraphicFramePr>
            <a:graphicFrameLocks noGrp="1"/>
          </p:cNvGraphicFramePr>
          <p:nvPr>
            <p:ph sz="half" idx="4294967295"/>
          </p:nvPr>
        </p:nvGraphicFramePr>
        <p:xfrm>
          <a:off x="468313" y="2636838"/>
          <a:ext cx="8135937" cy="3992562"/>
        </p:xfrm>
        <a:graphic>
          <a:graphicData uri="http://schemas.openxmlformats.org/drawingml/2006/table">
            <a:tbl>
              <a:tblPr/>
              <a:tblGrid>
                <a:gridCol w="2879725"/>
                <a:gridCol w="5256212"/>
              </a:tblGrid>
              <a:tr h="3587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Қасиеттері.                             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Түсініктеме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BorderColor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Жиек сызығының түсі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BorderStyle</a:t>
                      </a: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                              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Жиек сызығының стилі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BorderWidth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Жиек сызығының қалыңдылығы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FillColor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Пішін бояу түсі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FillStyle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Бояу стилі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12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Shape </a:t>
                      </a: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Фигураның түрін анықтайды: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0-тіктөртбұрыш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1-квадрат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2-эллипс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3-шеңбер</a:t>
                      </a:r>
                      <a:endParaRPr kumimoji="0" lang="kk-KZ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115888"/>
            <a:ext cx="8229600" cy="650875"/>
          </a:xfrm>
        </p:spPr>
        <p:txBody>
          <a:bodyPr/>
          <a:lstStyle/>
          <a:p>
            <a:pPr eaLnBrk="1" hangingPunct="1"/>
            <a:r>
              <a:rPr lang="kk-KZ" sz="2000" b="1" i="1" smtClean="0"/>
              <a:t>1-Мысал. </a:t>
            </a:r>
            <a:r>
              <a:rPr lang="kk-KZ" sz="2000" smtClean="0"/>
              <a:t>Фигуранын орнын ауыстыру</a:t>
            </a:r>
            <a:br>
              <a:rPr lang="kk-KZ" sz="2000" smtClean="0"/>
            </a:br>
            <a:r>
              <a:rPr lang="kk-KZ" sz="2000" smtClean="0"/>
              <a:t>Пішінге келесі компоненттерді енгізіп, код терезесін жазу.</a:t>
            </a:r>
            <a:endParaRPr lang="ru-RU" sz="2000" smtClean="0"/>
          </a:p>
        </p:txBody>
      </p:sp>
      <p:graphicFrame>
        <p:nvGraphicFramePr>
          <p:cNvPr id="69739" name="Group 107"/>
          <p:cNvGraphicFramePr>
            <a:graphicFrameLocks noGrp="1"/>
          </p:cNvGraphicFramePr>
          <p:nvPr>
            <p:ph idx="4294967295"/>
          </p:nvPr>
        </p:nvGraphicFramePr>
        <p:xfrm>
          <a:off x="250825" y="836613"/>
          <a:ext cx="6707188" cy="2378075"/>
        </p:xfrm>
        <a:graphic>
          <a:graphicData uri="http://schemas.openxmlformats.org/drawingml/2006/table">
            <a:tbl>
              <a:tblPr/>
              <a:tblGrid>
                <a:gridCol w="1450975"/>
                <a:gridCol w="2016125"/>
                <a:gridCol w="3240088"/>
              </a:tblGrid>
              <a:tr h="269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Компонент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Қасиеттері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Жазуы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Form1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Caption Font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Фигуранын орнын ауыстыру 12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Vscroll1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Hscroll1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Max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Shape1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Shape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FillStyle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FillColor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2-oval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0-Solid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Кез-келген түс тандау</a:t>
                      </a:r>
                      <a:endParaRPr kumimoji="0" lang="kk-K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0" name="Rectangle 108"/>
          <p:cNvSpPr>
            <a:spLocks noChangeArrowheads="1"/>
          </p:cNvSpPr>
          <p:nvPr/>
        </p:nvSpPr>
        <p:spPr bwMode="auto">
          <a:xfrm>
            <a:off x="323850" y="3429000"/>
            <a:ext cx="3878263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kk-KZ" sz="1600"/>
              <a:t>Private Sub HScroll1_Change()</a:t>
            </a:r>
            <a:endParaRPr lang="ru-RU" sz="1600"/>
          </a:p>
          <a:p>
            <a:r>
              <a:rPr lang="kk-KZ" sz="1600"/>
              <a:t> Shape1.Left = HScroll1.Value / 11</a:t>
            </a:r>
            <a:endParaRPr lang="ru-RU" sz="1600"/>
          </a:p>
          <a:p>
            <a:r>
              <a:rPr lang="kk-KZ" sz="1600"/>
              <a:t> Shape2.Left = HScroll1.Value / 11 + 900</a:t>
            </a:r>
            <a:endParaRPr lang="ru-RU" sz="1600"/>
          </a:p>
          <a:p>
            <a:r>
              <a:rPr lang="kk-KZ" sz="1600"/>
              <a:t> Shape3.Left = HScroll1.Value / 11 + 600</a:t>
            </a:r>
            <a:endParaRPr lang="ru-RU" sz="1600"/>
          </a:p>
          <a:p>
            <a:r>
              <a:rPr lang="kk-KZ" sz="1600"/>
              <a:t> Shape4.Left = HScroll1.Value / 11 + 400</a:t>
            </a:r>
            <a:endParaRPr lang="ru-RU" sz="1600"/>
          </a:p>
          <a:p>
            <a:r>
              <a:rPr lang="kk-KZ" sz="1600"/>
              <a:t>End Sub</a:t>
            </a:r>
            <a:endParaRPr lang="ru-RU" sz="1600"/>
          </a:p>
          <a:p>
            <a:r>
              <a:rPr lang="kk-KZ" sz="1600"/>
              <a:t>Private Sub VScroll1_Change()</a:t>
            </a:r>
            <a:endParaRPr lang="ru-RU" sz="1600"/>
          </a:p>
          <a:p>
            <a:r>
              <a:rPr lang="kk-KZ" sz="1600"/>
              <a:t>Shape1.Top = VScroll1.Value / 7</a:t>
            </a:r>
            <a:endParaRPr lang="ru-RU" sz="1600"/>
          </a:p>
          <a:p>
            <a:r>
              <a:rPr lang="kk-KZ" sz="1600"/>
              <a:t>Shape2.Top = VScroll1.Value / 7 + 300</a:t>
            </a:r>
            <a:endParaRPr lang="ru-RU" sz="1600"/>
          </a:p>
          <a:p>
            <a:r>
              <a:rPr lang="kk-KZ" sz="1600"/>
              <a:t>Shape3.Top = VScroll1.Value / 7 + 300</a:t>
            </a:r>
            <a:endParaRPr lang="ru-RU" sz="1600"/>
          </a:p>
          <a:p>
            <a:r>
              <a:rPr lang="kk-KZ" sz="1600"/>
              <a:t>Shape4.Top = VScroll1.Value / 7 + 700</a:t>
            </a:r>
            <a:endParaRPr lang="ru-RU" sz="1600"/>
          </a:p>
          <a:p>
            <a:r>
              <a:rPr lang="kk-KZ" sz="1600"/>
              <a:t>End Sub</a:t>
            </a:r>
          </a:p>
        </p:txBody>
      </p:sp>
      <p:pic>
        <p:nvPicPr>
          <p:cNvPr id="18461" name="Picture 109"/>
          <p:cNvPicPr>
            <a:picLocks noChangeAspect="1" noChangeArrowheads="1"/>
          </p:cNvPicPr>
          <p:nvPr/>
        </p:nvPicPr>
        <p:blipFill>
          <a:blip r:embed="rId2"/>
          <a:srcRect l="3876" t="5739" r="71918" b="66283"/>
          <a:stretch>
            <a:fillRect/>
          </a:stretch>
        </p:blipFill>
        <p:spPr bwMode="auto">
          <a:xfrm>
            <a:off x="4859338" y="3500438"/>
            <a:ext cx="3960812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692150"/>
            <a:ext cx="8785225" cy="1143000"/>
          </a:xfrm>
        </p:spPr>
        <p:txBody>
          <a:bodyPr/>
          <a:lstStyle/>
          <a:p>
            <a:pPr eaLnBrk="1" hangingPunct="1"/>
            <a:r>
              <a:rPr lang="kk-KZ" sz="2400" b="1" i="1" smtClean="0"/>
              <a:t>1-тапсырма.</a:t>
            </a:r>
            <a:r>
              <a:rPr lang="en-US" sz="2400" b="1" smtClean="0"/>
              <a:t/>
            </a:r>
            <a:br>
              <a:rPr lang="en-US" sz="2400" b="1" smtClean="0"/>
            </a:br>
            <a:r>
              <a:rPr lang="en-US" sz="2400" b="1" smtClean="0"/>
              <a:t>Есеп № 1: Формада бір Shape элементі тіктөртбұрыш түрінде орналасқан.  2 секундттан кейін Shape элементінің түрі шеңбер түріне келтірілсін.  (Сурет</a:t>
            </a:r>
            <a:r>
              <a:rPr lang="kk-KZ" sz="2400" b="1" smtClean="0"/>
              <a:t>ке қара</a:t>
            </a:r>
            <a:r>
              <a:rPr lang="en-US" sz="2400" b="1" smtClean="0"/>
              <a:t>)</a:t>
            </a:r>
            <a:endParaRPr lang="ru-RU" sz="2400" b="1" smtClean="0"/>
          </a:p>
        </p:txBody>
      </p:sp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/>
          <a:srcRect l="14423" t="22670" r="58258" b="38869"/>
          <a:stretch>
            <a:fillRect/>
          </a:stretch>
        </p:blipFill>
        <p:spPr bwMode="auto">
          <a:xfrm>
            <a:off x="539750" y="2636838"/>
            <a:ext cx="3316288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 l="1932" t="3343" r="70406" b="58473"/>
          <a:stretch>
            <a:fillRect/>
          </a:stretch>
        </p:blipFill>
        <p:spPr bwMode="auto">
          <a:xfrm>
            <a:off x="4932363" y="2563813"/>
            <a:ext cx="3455987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AutoShape 6"/>
          <p:cNvSpPr>
            <a:spLocks noChangeArrowheads="1"/>
          </p:cNvSpPr>
          <p:nvPr/>
        </p:nvSpPr>
        <p:spPr bwMode="auto">
          <a:xfrm>
            <a:off x="4284663" y="40767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2" name="Rectangle 8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0" y="3286125"/>
            <a:ext cx="806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400">
                <a:latin typeface="Constantia" pitchFamily="18" charset="0"/>
                <a:cs typeface="Times New Roman" pitchFamily="18" charset="0"/>
              </a:rPr>
              <a:t>              </a:t>
            </a:r>
            <a:endParaRPr lang="en-US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b="1" smtClean="0"/>
              <a:t>Есеп № 2: Формада бір Shape элементі тіктөртбұрыш түрінде орналасқан. 3 секундттан кейін Shape элементінің түрі бұрыштары домалақтанған квадрат  түріне келтірілсін. (Сурет</a:t>
            </a:r>
            <a:r>
              <a:rPr lang="kk-KZ" sz="2400" b="1" smtClean="0"/>
              <a:t>ке қара)</a:t>
            </a:r>
            <a:endParaRPr lang="ru-RU" sz="2400" b="1" smtClean="0"/>
          </a:p>
        </p:txBody>
      </p:sp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/>
          <a:srcRect l="3500" t="5467" r="69130" b="57918"/>
          <a:stretch>
            <a:fillRect/>
          </a:stretch>
        </p:blipFill>
        <p:spPr bwMode="auto">
          <a:xfrm>
            <a:off x="250825" y="2265363"/>
            <a:ext cx="3529013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/>
          <a:srcRect l="5280" t="8397" r="67090" b="54224"/>
          <a:stretch>
            <a:fillRect/>
          </a:stretch>
        </p:blipFill>
        <p:spPr bwMode="auto">
          <a:xfrm>
            <a:off x="4643438" y="2316163"/>
            <a:ext cx="3744912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3995738" y="3429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0" y="3267075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400">
                <a:latin typeface="Constantia" pitchFamily="18" charset="0"/>
                <a:cs typeface="Times New Roman" pitchFamily="18" charset="0"/>
              </a:rPr>
              <a:t>             </a:t>
            </a:r>
            <a:endParaRPr lang="en-US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188913"/>
            <a:ext cx="8496300" cy="1000125"/>
          </a:xfrm>
        </p:spPr>
        <p:txBody>
          <a:bodyPr/>
          <a:lstStyle/>
          <a:p>
            <a:pPr eaLnBrk="1" hangingPunct="1"/>
            <a:r>
              <a:rPr lang="kk-KZ" sz="2400" b="1" smtClean="0"/>
              <a:t>2-тапсырма.</a:t>
            </a:r>
            <a:r>
              <a:rPr lang="kk-KZ" sz="2400" smtClean="0"/>
              <a:t> Айналдыру жолақтарын пайдалана отырып, шенбердің, квадраттын, тіктөртбұрыш т.б шеткі сызықтарының стилін өзгертетін бағдарлама құру.</a:t>
            </a:r>
            <a:endParaRPr lang="ru-RU" sz="2400" smtClean="0"/>
          </a:p>
        </p:txBody>
      </p:sp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 l="10190" t="16605" r="45656" b="34351"/>
          <a:stretch>
            <a:fillRect/>
          </a:stretch>
        </p:blipFill>
        <p:spPr bwMode="auto">
          <a:xfrm>
            <a:off x="611188" y="1341438"/>
            <a:ext cx="7273925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419</Words>
  <Application>Microsoft Office PowerPoint</Application>
  <PresentationFormat>Экран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Constantia</vt:lpstr>
      <vt:lpstr>Wingdings 2</vt:lpstr>
      <vt:lpstr>Times New Roman</vt:lpstr>
      <vt:lpstr>Поток</vt:lpstr>
      <vt:lpstr>Поток</vt:lpstr>
      <vt:lpstr>Поток</vt:lpstr>
      <vt:lpstr>Поток</vt:lpstr>
      <vt:lpstr>Сабақтың тақырыбы:  Horizontal Scroll Bar,  Vertical Scroll Bar,  Shape базалық элементтері </vt:lpstr>
      <vt:lpstr>Слайд 2</vt:lpstr>
      <vt:lpstr>Слайд 3</vt:lpstr>
      <vt:lpstr>Horizontal Scroll Bar (Көлденең Айналдыру жолағы) Vertical Scroll Bar (Тігінен Айналдыру жолағы)</vt:lpstr>
      <vt:lpstr>Shape  шеңбер және тіктөртбұрыш сияқты графикалық объектілерді бейнелеу үшін қолданылады.</vt:lpstr>
      <vt:lpstr>1-Мысал. Фигуранын орнын ауыстыру Пішінге келесі компоненттерді енгізіп, код терезесін жазу.</vt:lpstr>
      <vt:lpstr>1-тапсырма. Есеп № 1: Формада бір Shape элементі тіктөртбұрыш түрінде орналасқан.  2 секундттан кейін Shape элементінің түрі шеңбер түріне келтірілсін.  (Суретке қара)</vt:lpstr>
      <vt:lpstr>Есеп № 2: Формада бір Shape элементі тіктөртбұрыш түрінде орналасқан. 3 секундттан кейін Shape элементінің түрі бұрыштары домалақтанған квадрат  түріне келтірілсін. (Суретке қара)</vt:lpstr>
      <vt:lpstr>2-тапсырма. Айналдыру жолақтарын пайдалана отырып, шенбердің, квадраттын, тіктөртбұрыш т.б шеткі сызықтарының стилін өзгертетін бағдарлама құру.</vt:lpstr>
      <vt:lpstr>3-тапсырма. Фигураның өлшемін үлкейту.</vt:lpstr>
      <vt:lpstr>4-тапсырма. Айналдыру жолақтары көмегімен түсті өзгерту</vt:lpstr>
      <vt:lpstr>Жаңа сабақты бекіту: Тест тапсырмалары 1.        осы белгі басқару элементінің қайсысын білдіреді?   а)ListBox ;  b)VScrollBar;   с)HScrollBar ;   d)CheckBox ;   е)ComboBox  2.         осы белгі басқару элементінің қайсысын білдіреді?   а)ListBox ;  b)VScrollBar;   с)HScrollBar ;   d)CheckBox ;   е)ComboBox  3. Жылжығыштың ағымдағы мәнін және позициясын анықтайтын қасиетін көрсет: а) Max; b) Min; c) Value; d) SmallChanqe; e) LarqeChanqe 4.       осы белгі басқару элементінің қайсысын білдіреді?    а)Label;  b)PicictureBox;   с)Timer;   d)DirListBox;   е)Share 5.Shape компонентінің әр түрлі фигуралар орнату қасиеті қайсы?     а)BolderColor;  b)Shape;   с)BolderWidth;   d)DrawMode;   е)FillColor 6.Shape компонентінің фигура ішін бояу қасиеті қайсы?    а) BorderColor;  b)BorderStyle;   с)BackColor ;  d)FillStyle;   е)FillColor</vt:lpstr>
      <vt:lpstr> Үй тапсырмасы:  Тақырыпты оқу, орындаған тапсырмаларды өзгертіп, сақтап келу.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Merits</cp:lastModifiedBy>
  <cp:revision>7</cp:revision>
  <dcterms:created xsi:type="dcterms:W3CDTF">2012-03-05T13:26:13Z</dcterms:created>
  <dcterms:modified xsi:type="dcterms:W3CDTF">2013-01-24T06:28:30Z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233719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D5.0.5</vt:lpwstr>
  </property>
</Properties>
</file>