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7" r:id="rId2"/>
    <p:sldId id="259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80" r:id="rId22"/>
    <p:sldId id="282" r:id="rId23"/>
    <p:sldId id="281" r:id="rId24"/>
    <p:sldId id="260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60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35FA9F-37C7-4CF8-B240-A4AEC6E55EEC}" type="datetimeFigureOut">
              <a:rPr lang="ru-RU" smtClean="0"/>
              <a:t>12.02.2013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2239F2-2962-48BC-82D2-7B5039CCAA62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1EFC1-CE6B-48D5-8232-100FFED79FE0}" type="datetimeFigureOut">
              <a:rPr lang="ru-RU" smtClean="0"/>
              <a:t>12.02.2013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5F3AF-91C4-4F4A-B90E-85BDD0FA28F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1EFC1-CE6B-48D5-8232-100FFED79FE0}" type="datetimeFigureOut">
              <a:rPr lang="ru-RU" smtClean="0"/>
              <a:t>12.02.2013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5F3AF-91C4-4F4A-B90E-85BDD0FA28F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1EFC1-CE6B-48D5-8232-100FFED79FE0}" type="datetimeFigureOut">
              <a:rPr lang="ru-RU" smtClean="0"/>
              <a:t>12.02.2013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5F3AF-91C4-4F4A-B90E-85BDD0FA28F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ED479C-3107-4792-B310-7121F279D9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1EFC1-CE6B-48D5-8232-100FFED79FE0}" type="datetimeFigureOut">
              <a:rPr lang="ru-RU" smtClean="0"/>
              <a:t>12.02.2013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5F3AF-91C4-4F4A-B90E-85BDD0FA28F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1EFC1-CE6B-48D5-8232-100FFED79FE0}" type="datetimeFigureOut">
              <a:rPr lang="ru-RU" smtClean="0"/>
              <a:t>12.02.2013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5F3AF-91C4-4F4A-B90E-85BDD0FA28F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1EFC1-CE6B-48D5-8232-100FFED79FE0}" type="datetimeFigureOut">
              <a:rPr lang="ru-RU" smtClean="0"/>
              <a:t>12.02.2013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5F3AF-91C4-4F4A-B90E-85BDD0FA28F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1EFC1-CE6B-48D5-8232-100FFED79FE0}" type="datetimeFigureOut">
              <a:rPr lang="ru-RU" smtClean="0"/>
              <a:t>12.02.2013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5F3AF-91C4-4F4A-B90E-85BDD0FA28F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1EFC1-CE6B-48D5-8232-100FFED79FE0}" type="datetimeFigureOut">
              <a:rPr lang="ru-RU" smtClean="0"/>
              <a:t>12.02.2013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5F3AF-91C4-4F4A-B90E-85BDD0FA28F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1EFC1-CE6B-48D5-8232-100FFED79FE0}" type="datetimeFigureOut">
              <a:rPr lang="ru-RU" smtClean="0"/>
              <a:t>12.02.2013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5F3AF-91C4-4F4A-B90E-85BDD0FA28F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1EFC1-CE6B-48D5-8232-100FFED79FE0}" type="datetimeFigureOut">
              <a:rPr lang="ru-RU" smtClean="0"/>
              <a:t>12.02.2013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5F3AF-91C4-4F4A-B90E-85BDD0FA28F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1EFC1-CE6B-48D5-8232-100FFED79FE0}" type="datetimeFigureOut">
              <a:rPr lang="ru-RU" smtClean="0"/>
              <a:t>12.02.2013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5F3AF-91C4-4F4A-B90E-85BDD0FA28F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71EFC1-CE6B-48D5-8232-100FFED79FE0}" type="datetimeFigureOut">
              <a:rPr lang="ru-RU" smtClean="0"/>
              <a:t>12.02.2013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45F3AF-91C4-4F4A-B90E-85BDD0FA28F2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Арман\Desktop\заставки на презентацию\578624945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123" name="Прямоугольник 4"/>
          <p:cNvSpPr>
            <a:spLocks noChangeArrowheads="1"/>
          </p:cNvSpPr>
          <p:nvPr/>
        </p:nvSpPr>
        <p:spPr bwMode="auto">
          <a:xfrm>
            <a:off x="3779838" y="765175"/>
            <a:ext cx="4572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kk-KZ" sz="1600" dirty="0">
              <a:latin typeface="Constantia" pitchFamily="18" charset="0"/>
            </a:endParaRPr>
          </a:p>
          <a:p>
            <a:endParaRPr lang="kk-KZ" sz="1400" dirty="0">
              <a:latin typeface="Constantia" pitchFamily="18" charset="0"/>
            </a:endParaRPr>
          </a:p>
          <a:p>
            <a:endParaRPr lang="kk-KZ" sz="1400" dirty="0">
              <a:latin typeface="Constantia" pitchFamily="18" charset="0"/>
            </a:endParaRPr>
          </a:p>
          <a:p>
            <a:endParaRPr lang="kk-KZ" sz="1400" dirty="0">
              <a:latin typeface="Constantia" pitchFamily="18" charset="0"/>
            </a:endParaRPr>
          </a:p>
          <a:p>
            <a:endParaRPr lang="ru-RU" sz="1400" dirty="0">
              <a:latin typeface="Constantia" pitchFamily="18" charset="0"/>
            </a:endParaRPr>
          </a:p>
        </p:txBody>
      </p:sp>
      <p:pic>
        <p:nvPicPr>
          <p:cNvPr id="5125" name="Picture 2" descr="j029912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58888" y="3716338"/>
            <a:ext cx="1584325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3698202" y="428604"/>
            <a:ext cx="380275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sz="36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Көңілді жұмбақ</a:t>
            </a:r>
            <a:endParaRPr lang="ru-RU" sz="3600" b="1" dirty="0">
              <a:solidFill>
                <a:schemeClr val="accent2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14678" y="1428736"/>
            <a:ext cx="564360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kk-KZ" sz="2000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Қос шауып келі бар,          Тоқсан жол торабы бар,</a:t>
            </a:r>
          </a:p>
          <a:p>
            <a:pPr>
              <a:defRPr/>
            </a:pPr>
            <a:r>
              <a:rPr lang="kk-KZ" sz="2000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Екі алып келі бар,              Шешеді бұл жұмбақты</a:t>
            </a:r>
          </a:p>
          <a:p>
            <a:pPr>
              <a:defRPr/>
            </a:pPr>
            <a:r>
              <a:rPr lang="kk-KZ" sz="2000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Қос жол көргіші бар,         Талпынған талабы бар</a:t>
            </a:r>
          </a:p>
          <a:p>
            <a:pPr>
              <a:defRPr/>
            </a:pPr>
            <a:r>
              <a:rPr lang="kk-KZ" sz="2000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Екі үн сезгіші бар,             Бұл кім?     ............  </a:t>
            </a:r>
          </a:p>
          <a:p>
            <a:pPr>
              <a:defRPr/>
            </a:pPr>
            <a:r>
              <a:rPr lang="kk-KZ" sz="2000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Жалғыз мол асары бар,</a:t>
            </a:r>
          </a:p>
          <a:p>
            <a:pPr>
              <a:defRPr/>
            </a:pPr>
            <a:r>
              <a:rPr lang="kk-KZ" sz="2000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Кеуде қағары бар</a:t>
            </a:r>
          </a:p>
          <a:p>
            <a:pPr>
              <a:defRPr/>
            </a:pPr>
            <a:r>
              <a:rPr lang="kk-KZ" sz="2000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Ауа соғары бар,</a:t>
            </a:r>
          </a:p>
          <a:p>
            <a:pPr>
              <a:defRPr/>
            </a:pPr>
            <a:r>
              <a:rPr lang="kk-KZ" sz="2000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Қорек қорабы бар</a:t>
            </a:r>
          </a:p>
          <a:p>
            <a:pPr>
              <a:defRPr/>
            </a:pPr>
            <a:r>
              <a:rPr lang="kk-KZ" sz="2000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Тағы,тағы.....</a:t>
            </a:r>
            <a:endParaRPr lang="ru-RU" sz="2000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 descr="C:\Documents and Settings\Администратор.MICROSOF-3A1943\Рабочий стол\35870435_solnuyshko[1]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85760" y="280964"/>
            <a:ext cx="1143958" cy="1147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kk-KZ" smtClean="0">
                <a:latin typeface="Times New Roman" pitchFamily="18" charset="0"/>
                <a:cs typeface="Times New Roman" pitchFamily="18" charset="0"/>
              </a:rPr>
              <a:t>Мақсаты:</a:t>
            </a:r>
            <a:endParaRPr lang="ru-RU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26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Адам 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өміріндегі есту қабілетінің маңызы, есту анализаторының қызметі,есту гигиенасы туралы түсінік беру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Arial" charset="0"/>
              <a:buNone/>
            </a:pP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                           </a:t>
            </a:r>
            <a:r>
              <a:rPr lang="kk-KZ" b="1" dirty="0" smtClean="0">
                <a:latin typeface="Times New Roman" pitchFamily="18" charset="0"/>
                <a:cs typeface="Times New Roman" pitchFamily="18" charset="0"/>
              </a:rPr>
              <a:t>Міндеттері:</a:t>
            </a:r>
            <a:endParaRPr lang="kk-KZ" b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Arial" charset="0"/>
              <a:buNone/>
            </a:pP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Оқулықтағы 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мәтінмен суретпен,тірек-сызбалармен жұмыс жасауды дамыту;</a:t>
            </a:r>
          </a:p>
          <a:p>
            <a:pPr eaLnBrk="1" hangingPunct="1">
              <a:buFont typeface="Arial" charset="0"/>
              <a:buNone/>
            </a:pP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Гигиена 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ережелерін сақтап жүруге үйрету;</a:t>
            </a:r>
          </a:p>
          <a:p>
            <a:pPr eaLnBrk="1" hangingPunct="1">
              <a:buFont typeface="Arial" charset="0"/>
              <a:buNone/>
            </a:pP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Салауатты 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өмір сүруге тәрбиелеу.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kk-KZ" smtClean="0">
                <a:latin typeface="Times New Roman" pitchFamily="18" charset="0"/>
                <a:cs typeface="Times New Roman" pitchFamily="18" charset="0"/>
              </a:rPr>
              <a:t>Сабақтың жоспары:</a:t>
            </a:r>
            <a:endParaRPr lang="ru-RU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Есту анализаторларының маңызы. (Ү/Ж)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Есту мүшесінің құрылысы.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Есту мүшесінің қызметі.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Есту гигиенасы (кіпаппен жұмыс)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Зертханалық жұмыс №4 “Есту қабілетін анықтау”.Дәрігер кеңесі.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Бекіту.Сурет бойынша жұмыс</a:t>
            </a:r>
            <a:r>
              <a:rPr lang="kk-KZ" b="1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kk-KZ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III</a:t>
            </a:r>
            <a:r>
              <a:rPr lang="kk-KZ" b="1" dirty="0" smtClean="0">
                <a:latin typeface="Times New Roman" pitchFamily="18" charset="0"/>
                <a:cs typeface="Times New Roman" pitchFamily="18" charset="0"/>
              </a:rPr>
              <a:t> деңгей (4 ұпай)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Бағалау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725987"/>
          </a:xfrm>
        </p:spPr>
        <p:txBody>
          <a:bodyPr/>
          <a:lstStyle/>
          <a:p>
            <a:pPr eaLnBrk="1" hangingPunct="1"/>
            <a:r>
              <a:rPr lang="kk-KZ" sz="5400" smtClean="0">
                <a:latin typeface="Times New Roman" pitchFamily="18" charset="0"/>
                <a:cs typeface="Times New Roman" pitchFamily="18" charset="0"/>
              </a:rPr>
              <a:t>Есту анализаторларының маңызы. </a:t>
            </a:r>
            <a:br>
              <a:rPr lang="kk-KZ" sz="5400" smtClean="0">
                <a:latin typeface="Times New Roman" pitchFamily="18" charset="0"/>
                <a:cs typeface="Times New Roman" pitchFamily="18" charset="0"/>
              </a:rPr>
            </a:br>
            <a:r>
              <a:rPr lang="kk-KZ" sz="5400" smtClean="0">
                <a:latin typeface="Times New Roman" pitchFamily="18" charset="0"/>
                <a:cs typeface="Times New Roman" pitchFamily="18" charset="0"/>
              </a:rPr>
              <a:t>(Үй жұмысы)</a:t>
            </a:r>
            <a:r>
              <a:rPr lang="kk-KZ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kk-KZ" smtClean="0">
                <a:latin typeface="Times New Roman" pitchFamily="18" charset="0"/>
                <a:cs typeface="Times New Roman" pitchFamily="18" charset="0"/>
              </a:rPr>
            </a:br>
            <a:endParaRPr lang="ru-RU" smtClean="0"/>
          </a:p>
        </p:txBody>
      </p:sp>
      <p:pic>
        <p:nvPicPr>
          <p:cNvPr id="13315" name="Picture 2" descr="G:\Documents and Settings\Admin\Мои документы\Мои рисунки\Изображение 00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38" y="3643313"/>
            <a:ext cx="3286125" cy="2767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kk-KZ" smtClean="0">
                <a:latin typeface="Times New Roman" pitchFamily="18" charset="0"/>
                <a:cs typeface="Times New Roman" pitchFamily="18" charset="0"/>
              </a:rPr>
              <a:t>Есту мүшесінің құрылысы.</a:t>
            </a:r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85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      Сыртқы              Ортаңғы                       Ішкі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kk-KZ" sz="28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kk-KZ" sz="2600" dirty="0" smtClean="0">
                <a:latin typeface="Times New Roman" pitchFamily="18" charset="0"/>
                <a:cs typeface="Times New Roman" pitchFamily="18" charset="0"/>
              </a:rPr>
              <a:t>Құлақ қалқаны                                                   иірім өзек,есту иірімі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kk-KZ" sz="2600" dirty="0" smtClean="0">
                <a:latin typeface="Times New Roman" pitchFamily="18" charset="0"/>
                <a:cs typeface="Times New Roman" pitchFamily="18" charset="0"/>
              </a:rPr>
              <a:t>-Сыртқы есту                          самай                    </a:t>
            </a:r>
            <a:r>
              <a:rPr lang="kk-KZ" sz="2600" b="1" dirty="0" smtClean="0">
                <a:latin typeface="Times New Roman" pitchFamily="18" charset="0"/>
                <a:cs typeface="Times New Roman" pitchFamily="18" charset="0"/>
              </a:rPr>
              <a:t>вестибула</a:t>
            </a:r>
            <a:r>
              <a:rPr lang="kk-KZ" sz="2600" dirty="0" smtClean="0">
                <a:latin typeface="Times New Roman" pitchFamily="18" charset="0"/>
                <a:cs typeface="Times New Roman" pitchFamily="18" charset="0"/>
              </a:rPr>
              <a:t> аппараты                      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kk-KZ" sz="2600" dirty="0" smtClean="0">
                <a:latin typeface="Times New Roman" pitchFamily="18" charset="0"/>
                <a:cs typeface="Times New Roman" pitchFamily="18" charset="0"/>
              </a:rPr>
              <a:t>жолы           дабыл жарғағы  сүйекте                      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kk-KZ" sz="26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тепе-теңдік 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kk-KZ" sz="2800" dirty="0" smtClean="0">
                <a:latin typeface="Times New Roman" pitchFamily="18" charset="0"/>
                <a:cs typeface="Times New Roman" pitchFamily="18" charset="0"/>
              </a:rPr>
              <a:t>                                  </a:t>
            </a:r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Евстахий есту түтігі               мүшесі       орталақ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жүйке                                                            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Есту сүйекшелері                                жүйесі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kk-KZ" sz="2400" dirty="0" smtClean="0"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                                            балғашық- төстік-үзеңгі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                                         механикалық тербелістерді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                                         ішкі құлаққа береді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kk-KZ" dirty="0" smtClean="0"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rot="10800000" flipV="1">
            <a:off x="2214563" y="1143000"/>
            <a:ext cx="2143125" cy="5715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rot="5400000">
            <a:off x="4071144" y="1427956"/>
            <a:ext cx="5715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4357688" y="1143000"/>
            <a:ext cx="2786062" cy="5715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Соединительная линия уступом 15"/>
          <p:cNvCxnSpPr/>
          <p:nvPr/>
        </p:nvCxnSpPr>
        <p:spPr>
          <a:xfrm>
            <a:off x="1214438" y="2857500"/>
            <a:ext cx="785812" cy="1588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rot="5400000">
            <a:off x="3607594" y="2035969"/>
            <a:ext cx="928688" cy="5715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rot="16200000" flipH="1">
            <a:off x="4214813" y="2071688"/>
            <a:ext cx="500062" cy="2143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rot="5400000">
            <a:off x="4822825" y="4537075"/>
            <a:ext cx="35718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4786313" y="1928813"/>
            <a:ext cx="5715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 rot="5400000">
            <a:off x="4321969" y="2964657"/>
            <a:ext cx="2073275" cy="15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/>
          <p:nvPr/>
        </p:nvCxnSpPr>
        <p:spPr>
          <a:xfrm rot="5400000">
            <a:off x="4106069" y="3250406"/>
            <a:ext cx="50165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 стрелкой 53"/>
          <p:cNvCxnSpPr/>
          <p:nvPr/>
        </p:nvCxnSpPr>
        <p:spPr>
          <a:xfrm>
            <a:off x="3857625" y="4929188"/>
            <a:ext cx="571500" cy="2857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 стрелкой 55"/>
          <p:cNvCxnSpPr/>
          <p:nvPr/>
        </p:nvCxnSpPr>
        <p:spPr>
          <a:xfrm rot="10800000" flipV="1">
            <a:off x="4429125" y="4929188"/>
            <a:ext cx="357188" cy="2857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 стрелкой 57"/>
          <p:cNvCxnSpPr/>
          <p:nvPr/>
        </p:nvCxnSpPr>
        <p:spPr>
          <a:xfrm rot="10800000" flipV="1">
            <a:off x="4500563" y="4929188"/>
            <a:ext cx="1071562" cy="2857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единительная линия 59"/>
          <p:cNvCxnSpPr/>
          <p:nvPr/>
        </p:nvCxnSpPr>
        <p:spPr>
          <a:xfrm>
            <a:off x="5286375" y="5715000"/>
            <a:ext cx="85725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 стрелкой 67"/>
          <p:cNvCxnSpPr/>
          <p:nvPr/>
        </p:nvCxnSpPr>
        <p:spPr>
          <a:xfrm flipV="1">
            <a:off x="5929313" y="1857375"/>
            <a:ext cx="714375" cy="714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единительная линия 69"/>
          <p:cNvCxnSpPr/>
          <p:nvPr/>
        </p:nvCxnSpPr>
        <p:spPr>
          <a:xfrm rot="16200000" flipV="1">
            <a:off x="4143375" y="3714751"/>
            <a:ext cx="3786187" cy="2143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Прямая со стрелкой 72"/>
          <p:cNvCxnSpPr/>
          <p:nvPr/>
        </p:nvCxnSpPr>
        <p:spPr>
          <a:xfrm rot="5400000">
            <a:off x="6930231" y="1999457"/>
            <a:ext cx="142875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Прямая со стрелкой 74"/>
          <p:cNvCxnSpPr/>
          <p:nvPr/>
        </p:nvCxnSpPr>
        <p:spPr>
          <a:xfrm rot="5400000">
            <a:off x="6501606" y="2856707"/>
            <a:ext cx="428625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 стрелкой 76"/>
          <p:cNvCxnSpPr/>
          <p:nvPr/>
        </p:nvCxnSpPr>
        <p:spPr>
          <a:xfrm rot="16200000" flipH="1">
            <a:off x="7143751" y="2643187"/>
            <a:ext cx="785812" cy="78581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Содержимое 3" descr="G:\Documents and Settings\Admin\Мои документы\Мои рисунки\Изображение 002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85813" y="357188"/>
            <a:ext cx="7643812" cy="5143500"/>
          </a:xfr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Есту мүшесінің қызметі.</a:t>
            </a:r>
            <a:br>
              <a:rPr lang="kk-KZ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 smtClean="0"/>
          </a:p>
        </p:txBody>
      </p:sp>
      <p:pic>
        <p:nvPicPr>
          <p:cNvPr id="16387" name="Содержимое 3" descr="G:\Documents and Settings\Admin\Мои документы\Мои рисунки\Изображение 003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928688" y="1285875"/>
            <a:ext cx="7143750" cy="4643438"/>
          </a:xfr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G:\Documents and Settings\Admin\Мои документы\Мои рисунки\Изображение 00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85813" y="714375"/>
            <a:ext cx="7643812" cy="5214938"/>
          </a:xfr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Есту гигиенасы (кітаппен жұмыс)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3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kk-KZ" sz="4000" smtClean="0">
                <a:latin typeface="Times New Roman" pitchFamily="18" charset="0"/>
                <a:cs typeface="Times New Roman" pitchFamily="18" charset="0"/>
              </a:rPr>
              <a:t>Құлықтың түзілуі,зияны</a:t>
            </a:r>
          </a:p>
          <a:p>
            <a:pPr eaLnBrk="1" hangingPunct="1"/>
            <a:r>
              <a:rPr lang="kk-KZ" sz="4000" smtClean="0">
                <a:latin typeface="Times New Roman" pitchFamily="18" charset="0"/>
                <a:cs typeface="Times New Roman" pitchFamily="18" charset="0"/>
              </a:rPr>
              <a:t>Құлаққа жұқпалы аурулардың әсері</a:t>
            </a:r>
          </a:p>
          <a:p>
            <a:pPr eaLnBrk="1" hangingPunct="1"/>
            <a:r>
              <a:rPr lang="kk-KZ" sz="4000" smtClean="0">
                <a:latin typeface="Times New Roman" pitchFamily="18" charset="0"/>
                <a:cs typeface="Times New Roman" pitchFamily="18" charset="0"/>
              </a:rPr>
              <a:t>Құлаққаптың пайдасы мен зияны (өз ойларын айту)</a:t>
            </a:r>
          </a:p>
          <a:p>
            <a:pPr eaLnBrk="1" hangingPunct="1">
              <a:buFont typeface="Arial" charset="0"/>
              <a:buNone/>
            </a:pPr>
            <a:endParaRPr lang="ru-RU" smtClean="0"/>
          </a:p>
        </p:txBody>
      </p:sp>
      <p:sp>
        <p:nvSpPr>
          <p:cNvPr id="10242" name="Music"/>
          <p:cNvSpPr>
            <a:spLocks noEditPoints="1" noChangeArrowheads="1"/>
          </p:cNvSpPr>
          <p:nvPr/>
        </p:nvSpPr>
        <p:spPr bwMode="auto">
          <a:xfrm>
            <a:off x="6286500" y="4500563"/>
            <a:ext cx="1809750" cy="1809750"/>
          </a:xfrm>
          <a:custGeom>
            <a:avLst/>
            <a:gdLst>
              <a:gd name="T0" fmla="*/ 7352 w 21600"/>
              <a:gd name="T1" fmla="*/ 46 h 21600"/>
              <a:gd name="T2" fmla="*/ 7373 w 21600"/>
              <a:gd name="T3" fmla="*/ 9900 h 21600"/>
              <a:gd name="T4" fmla="*/ 21683 w 21600"/>
              <a:gd name="T5" fmla="*/ 10061 h 21600"/>
              <a:gd name="T6" fmla="*/ 7352 w 21600"/>
              <a:gd name="T7" fmla="*/ 46 h 21600"/>
              <a:gd name="T8" fmla="*/ 21600 w 21600"/>
              <a:gd name="T9" fmla="*/ 0 h 21600"/>
              <a:gd name="T10" fmla="*/ 7975 w 21600"/>
              <a:gd name="T11" fmla="*/ 923 h 21600"/>
              <a:gd name="T12" fmla="*/ 20935 w 21600"/>
              <a:gd name="T13" fmla="*/ 5354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T10" t="T11" r="T12" b="T13"/>
            <a:pathLst>
              <a:path w="21600" h="21600">
                <a:moveTo>
                  <a:pt x="7352" y="46"/>
                </a:moveTo>
                <a:lnTo>
                  <a:pt x="7373" y="9900"/>
                </a:lnTo>
                <a:lnTo>
                  <a:pt x="7352" y="16107"/>
                </a:lnTo>
                <a:lnTo>
                  <a:pt x="7103" y="15969"/>
                </a:lnTo>
                <a:lnTo>
                  <a:pt x="6729" y="15692"/>
                </a:lnTo>
                <a:lnTo>
                  <a:pt x="6355" y="15553"/>
                </a:lnTo>
                <a:lnTo>
                  <a:pt x="5981" y="15415"/>
                </a:lnTo>
                <a:lnTo>
                  <a:pt x="5607" y="15276"/>
                </a:lnTo>
                <a:lnTo>
                  <a:pt x="5109" y="15138"/>
                </a:lnTo>
                <a:lnTo>
                  <a:pt x="4735" y="15138"/>
                </a:lnTo>
                <a:lnTo>
                  <a:pt x="4236" y="15138"/>
                </a:lnTo>
                <a:lnTo>
                  <a:pt x="3364" y="15138"/>
                </a:lnTo>
                <a:lnTo>
                  <a:pt x="2616" y="15276"/>
                </a:lnTo>
                <a:lnTo>
                  <a:pt x="1869" y="15692"/>
                </a:lnTo>
                <a:lnTo>
                  <a:pt x="1246" y="15969"/>
                </a:lnTo>
                <a:lnTo>
                  <a:pt x="747" y="16523"/>
                </a:lnTo>
                <a:lnTo>
                  <a:pt x="373" y="17076"/>
                </a:lnTo>
                <a:lnTo>
                  <a:pt x="124" y="17630"/>
                </a:lnTo>
                <a:lnTo>
                  <a:pt x="0" y="18323"/>
                </a:lnTo>
                <a:lnTo>
                  <a:pt x="124" y="19015"/>
                </a:lnTo>
                <a:lnTo>
                  <a:pt x="373" y="19569"/>
                </a:lnTo>
                <a:lnTo>
                  <a:pt x="747" y="20123"/>
                </a:lnTo>
                <a:lnTo>
                  <a:pt x="1246" y="20676"/>
                </a:lnTo>
                <a:lnTo>
                  <a:pt x="1869" y="21092"/>
                </a:lnTo>
                <a:lnTo>
                  <a:pt x="2616" y="21369"/>
                </a:lnTo>
                <a:lnTo>
                  <a:pt x="3364" y="21507"/>
                </a:lnTo>
                <a:lnTo>
                  <a:pt x="4236" y="21646"/>
                </a:lnTo>
                <a:lnTo>
                  <a:pt x="5109" y="21507"/>
                </a:lnTo>
                <a:lnTo>
                  <a:pt x="5856" y="21369"/>
                </a:lnTo>
                <a:lnTo>
                  <a:pt x="6604" y="21092"/>
                </a:lnTo>
                <a:lnTo>
                  <a:pt x="7227" y="20676"/>
                </a:lnTo>
                <a:lnTo>
                  <a:pt x="7726" y="20123"/>
                </a:lnTo>
                <a:lnTo>
                  <a:pt x="8100" y="19569"/>
                </a:lnTo>
                <a:lnTo>
                  <a:pt x="8349" y="19015"/>
                </a:lnTo>
                <a:lnTo>
                  <a:pt x="8473" y="18323"/>
                </a:lnTo>
                <a:lnTo>
                  <a:pt x="8473" y="6276"/>
                </a:lnTo>
                <a:lnTo>
                  <a:pt x="20561" y="6276"/>
                </a:lnTo>
                <a:lnTo>
                  <a:pt x="20561" y="16107"/>
                </a:lnTo>
                <a:lnTo>
                  <a:pt x="20187" y="15830"/>
                </a:lnTo>
                <a:lnTo>
                  <a:pt x="19938" y="15692"/>
                </a:lnTo>
                <a:lnTo>
                  <a:pt x="19564" y="15553"/>
                </a:lnTo>
                <a:lnTo>
                  <a:pt x="19190" y="15415"/>
                </a:lnTo>
                <a:lnTo>
                  <a:pt x="18692" y="15276"/>
                </a:lnTo>
                <a:lnTo>
                  <a:pt x="18318" y="15138"/>
                </a:lnTo>
                <a:lnTo>
                  <a:pt x="17944" y="15138"/>
                </a:lnTo>
                <a:lnTo>
                  <a:pt x="17446" y="15138"/>
                </a:lnTo>
                <a:lnTo>
                  <a:pt x="16573" y="15138"/>
                </a:lnTo>
                <a:lnTo>
                  <a:pt x="15826" y="15276"/>
                </a:lnTo>
                <a:lnTo>
                  <a:pt x="15078" y="15692"/>
                </a:lnTo>
                <a:lnTo>
                  <a:pt x="14455" y="15969"/>
                </a:lnTo>
                <a:lnTo>
                  <a:pt x="13956" y="16523"/>
                </a:lnTo>
                <a:lnTo>
                  <a:pt x="13583" y="17076"/>
                </a:lnTo>
                <a:lnTo>
                  <a:pt x="13333" y="17630"/>
                </a:lnTo>
                <a:lnTo>
                  <a:pt x="13209" y="18323"/>
                </a:lnTo>
                <a:lnTo>
                  <a:pt x="13333" y="19015"/>
                </a:lnTo>
                <a:lnTo>
                  <a:pt x="13583" y="19569"/>
                </a:lnTo>
                <a:lnTo>
                  <a:pt x="13956" y="20123"/>
                </a:lnTo>
                <a:lnTo>
                  <a:pt x="14455" y="20676"/>
                </a:lnTo>
                <a:lnTo>
                  <a:pt x="15078" y="21092"/>
                </a:lnTo>
                <a:lnTo>
                  <a:pt x="15826" y="21369"/>
                </a:lnTo>
                <a:lnTo>
                  <a:pt x="16573" y="21507"/>
                </a:lnTo>
                <a:lnTo>
                  <a:pt x="17446" y="21646"/>
                </a:lnTo>
                <a:lnTo>
                  <a:pt x="18318" y="21507"/>
                </a:lnTo>
                <a:lnTo>
                  <a:pt x="19066" y="21369"/>
                </a:lnTo>
                <a:lnTo>
                  <a:pt x="19813" y="21092"/>
                </a:lnTo>
                <a:lnTo>
                  <a:pt x="20436" y="20676"/>
                </a:lnTo>
                <a:lnTo>
                  <a:pt x="20935" y="20123"/>
                </a:lnTo>
                <a:lnTo>
                  <a:pt x="21309" y="19569"/>
                </a:lnTo>
                <a:lnTo>
                  <a:pt x="21558" y="19015"/>
                </a:lnTo>
                <a:lnTo>
                  <a:pt x="21683" y="18323"/>
                </a:lnTo>
                <a:lnTo>
                  <a:pt x="21683" y="10061"/>
                </a:lnTo>
                <a:lnTo>
                  <a:pt x="21683" y="46"/>
                </a:lnTo>
                <a:lnTo>
                  <a:pt x="7352" y="46"/>
                </a:lnTo>
                <a:close/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pic>
        <p:nvPicPr>
          <p:cNvPr id="18437" name="Picture 3" descr="G:\Program Files\Microsoft Office\MEDIA\CAGCAT10\j0217698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8" y="4929188"/>
            <a:ext cx="1747837" cy="1693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40300"/>
          </a:xfrm>
        </p:spPr>
        <p:txBody>
          <a:bodyPr/>
          <a:lstStyle/>
          <a:p>
            <a:pPr eaLnBrk="1" hangingPunct="1"/>
            <a:r>
              <a:rPr lang="kk-KZ" smtClean="0">
                <a:latin typeface="Times New Roman" pitchFamily="18" charset="0"/>
                <a:cs typeface="Times New Roman" pitchFamily="18" charset="0"/>
              </a:rPr>
              <a:t>Зертханалық жұмыс №4</a:t>
            </a:r>
            <a:br>
              <a:rPr lang="kk-KZ" smtClean="0">
                <a:latin typeface="Times New Roman" pitchFamily="18" charset="0"/>
                <a:cs typeface="Times New Roman" pitchFamily="18" charset="0"/>
              </a:rPr>
            </a:br>
            <a:r>
              <a:rPr lang="kk-KZ" smtClean="0">
                <a:latin typeface="Times New Roman" pitchFamily="18" charset="0"/>
                <a:cs typeface="Times New Roman" pitchFamily="18" charset="0"/>
              </a:rPr>
              <a:t>“Есту қабілетін анықтау”.</a:t>
            </a:r>
            <a:br>
              <a:rPr lang="kk-KZ" smtClean="0">
                <a:latin typeface="Times New Roman" pitchFamily="18" charset="0"/>
                <a:cs typeface="Times New Roman" pitchFamily="18" charset="0"/>
              </a:rPr>
            </a:br>
            <a:r>
              <a:rPr lang="kk-KZ" smtClean="0">
                <a:latin typeface="Times New Roman" pitchFamily="18" charset="0"/>
                <a:cs typeface="Times New Roman" pitchFamily="18" charset="0"/>
              </a:rPr>
              <a:t>Дәрігер кеңесі.</a:t>
            </a:r>
            <a:br>
              <a:rPr lang="kk-KZ" smtClean="0">
                <a:latin typeface="Times New Roman" pitchFamily="18" charset="0"/>
                <a:cs typeface="Times New Roman" pitchFamily="18" charset="0"/>
              </a:rPr>
            </a:br>
            <a:endParaRPr lang="ru-RU" smtClean="0"/>
          </a:p>
        </p:txBody>
      </p:sp>
      <p:pic>
        <p:nvPicPr>
          <p:cNvPr id="19459" name="Picture 2" descr="G:\Program Files\Microsoft Office\MEDIA\CAGCAT10\j0240719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0" y="3595688"/>
            <a:ext cx="2571750" cy="326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85750"/>
            <a:ext cx="82296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kk-KZ" dirty="0" smtClean="0">
                <a:latin typeface="Times New Roman" pitchFamily="18" charset="0"/>
                <a:cs typeface="Times New Roman" pitchFamily="18" charset="0"/>
              </a:rPr>
            </a:b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Бекіту.Сурет бойынша жұмыс</a:t>
            </a:r>
            <a:r>
              <a:rPr lang="kk-KZ" b="1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kk-KZ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kk-KZ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III</a:t>
            </a:r>
            <a:r>
              <a:rPr lang="kk-KZ" b="1" dirty="0" smtClean="0">
                <a:latin typeface="Times New Roman" pitchFamily="18" charset="0"/>
                <a:cs typeface="Times New Roman" pitchFamily="18" charset="0"/>
              </a:rPr>
              <a:t> деңгей (4 ұпай)</a:t>
            </a:r>
            <a:br>
              <a:rPr lang="kk-KZ" b="1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 smtClean="0"/>
          </a:p>
        </p:txBody>
      </p:sp>
      <p:pic>
        <p:nvPicPr>
          <p:cNvPr id="20483" name="Picture 2" descr="G:\Documents and Settings\Admin\Мои документы\Мои рисунки\Изображение 005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500188" y="1857375"/>
            <a:ext cx="5929312" cy="4143375"/>
          </a:xfr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Адам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2" descr="G:\Documents and Settings\Admin\Мои документы\Мои рисунки\Изображение 00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71472" y="1714500"/>
            <a:ext cx="7786741" cy="4286250"/>
          </a:xfr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kk-KZ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III</a:t>
            </a:r>
            <a:r>
              <a:rPr lang="kk-KZ" b="1" smtClean="0">
                <a:latin typeface="Times New Roman" pitchFamily="18" charset="0"/>
                <a:cs typeface="Times New Roman" pitchFamily="18" charset="0"/>
              </a:rPr>
              <a:t> деңгейдің жауаптары</a:t>
            </a:r>
            <a:endParaRPr lang="ru-RU" smtClean="0"/>
          </a:p>
        </p:txBody>
      </p:sp>
      <p:sp>
        <p:nvSpPr>
          <p:cNvPr id="21507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kk-KZ" sz="2400" smtClean="0">
                <a:latin typeface="Times New Roman" pitchFamily="18" charset="0"/>
                <a:cs typeface="Times New Roman" pitchFamily="18" charset="0"/>
              </a:rPr>
              <a:t>1-есту жолы                              </a:t>
            </a:r>
          </a:p>
          <a:p>
            <a:pPr eaLnBrk="1" hangingPunct="1"/>
            <a:r>
              <a:rPr lang="kk-KZ" sz="2400" smtClean="0">
                <a:latin typeface="Times New Roman" pitchFamily="18" charset="0"/>
                <a:cs typeface="Times New Roman" pitchFamily="18" charset="0"/>
              </a:rPr>
              <a:t>2-құлақ қалқаны</a:t>
            </a:r>
          </a:p>
          <a:p>
            <a:pPr eaLnBrk="1" hangingPunct="1"/>
            <a:r>
              <a:rPr lang="kk-KZ" sz="2400" smtClean="0">
                <a:latin typeface="Times New Roman" pitchFamily="18" charset="0"/>
                <a:cs typeface="Times New Roman" pitchFamily="18" charset="0"/>
              </a:rPr>
              <a:t>3-бұлшықет</a:t>
            </a:r>
          </a:p>
          <a:p>
            <a:pPr eaLnBrk="1" hangingPunct="1"/>
            <a:r>
              <a:rPr lang="kk-KZ" sz="2400" smtClean="0">
                <a:latin typeface="Times New Roman" pitchFamily="18" charset="0"/>
                <a:cs typeface="Times New Roman" pitchFamily="18" charset="0"/>
              </a:rPr>
              <a:t>4-иірім өзектері</a:t>
            </a:r>
          </a:p>
          <a:p>
            <a:pPr eaLnBrk="1" hangingPunct="1"/>
            <a:r>
              <a:rPr lang="kk-KZ" sz="2400" smtClean="0">
                <a:latin typeface="Times New Roman" pitchFamily="18" charset="0"/>
                <a:cs typeface="Times New Roman" pitchFamily="18" charset="0"/>
              </a:rPr>
              <a:t>5-есту иірімі</a:t>
            </a:r>
          </a:p>
          <a:p>
            <a:pPr eaLnBrk="1" hangingPunct="1"/>
            <a:r>
              <a:rPr lang="kk-KZ" sz="2400" smtClean="0">
                <a:latin typeface="Times New Roman" pitchFamily="18" charset="0"/>
                <a:cs typeface="Times New Roman" pitchFamily="18" charset="0"/>
              </a:rPr>
              <a:t>6-үзеңгі</a:t>
            </a:r>
          </a:p>
          <a:p>
            <a:pPr eaLnBrk="1" hangingPunct="1"/>
            <a:r>
              <a:rPr lang="kk-KZ" sz="2400" smtClean="0">
                <a:latin typeface="Times New Roman" pitchFamily="18" charset="0"/>
                <a:cs typeface="Times New Roman" pitchFamily="18" charset="0"/>
              </a:rPr>
              <a:t>7-төстік</a:t>
            </a:r>
          </a:p>
          <a:p>
            <a:pPr eaLnBrk="1" hangingPunct="1"/>
            <a:r>
              <a:rPr lang="kk-KZ" sz="2400" smtClean="0">
                <a:latin typeface="Times New Roman" pitchFamily="18" charset="0"/>
                <a:cs typeface="Times New Roman" pitchFamily="18" charset="0"/>
              </a:rPr>
              <a:t>8-балғашық</a:t>
            </a:r>
          </a:p>
          <a:p>
            <a:pPr eaLnBrk="1" hangingPunct="1"/>
            <a:r>
              <a:rPr lang="kk-KZ" sz="2400" smtClean="0">
                <a:latin typeface="Times New Roman" pitchFamily="18" charset="0"/>
                <a:cs typeface="Times New Roman" pitchFamily="18" charset="0"/>
              </a:rPr>
              <a:t>9-Евстахий түтігі</a:t>
            </a:r>
          </a:p>
          <a:p>
            <a:pPr eaLnBrk="1" hangingPunct="1"/>
            <a:r>
              <a:rPr lang="kk-KZ" sz="2400" smtClean="0">
                <a:latin typeface="Times New Roman" pitchFamily="18" charset="0"/>
                <a:cs typeface="Times New Roman" pitchFamily="18" charset="0"/>
              </a:rPr>
              <a:t>10-дабыл жарғағы</a:t>
            </a:r>
            <a:endParaRPr lang="ru-RU" sz="240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8" name="Picture 2" descr="G:\Documents and Settings\Admin\Мои документы\Мои рисунки\Изображение 00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9000" y="1857375"/>
            <a:ext cx="4929188" cy="414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kk-KZ" smtClean="0">
                <a:latin typeface="Times New Roman" pitchFamily="18" charset="0"/>
                <a:cs typeface="Times New Roman" pitchFamily="18" charset="0"/>
              </a:rPr>
              <a:t>Бағалау</a:t>
            </a:r>
            <a:endParaRPr lang="ru-RU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3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kk-KZ" sz="4400" smtClean="0">
                <a:latin typeface="Times New Roman" pitchFamily="18" charset="0"/>
                <a:cs typeface="Times New Roman" pitchFamily="18" charset="0"/>
              </a:rPr>
              <a:t>11-12 ұпай- “5”</a:t>
            </a:r>
          </a:p>
          <a:p>
            <a:pPr eaLnBrk="1" hangingPunct="1"/>
            <a:r>
              <a:rPr lang="kk-KZ" sz="4400" smtClean="0">
                <a:latin typeface="Times New Roman" pitchFamily="18" charset="0"/>
                <a:cs typeface="Times New Roman" pitchFamily="18" charset="0"/>
              </a:rPr>
              <a:t>9-10 ұпай- “4”</a:t>
            </a:r>
          </a:p>
          <a:p>
            <a:pPr eaLnBrk="1" hangingPunct="1"/>
            <a:r>
              <a:rPr lang="kk-KZ" sz="4400" smtClean="0">
                <a:latin typeface="Times New Roman" pitchFamily="18" charset="0"/>
                <a:cs typeface="Times New Roman" pitchFamily="18" charset="0"/>
              </a:rPr>
              <a:t>7-8 ұпай- “3”</a:t>
            </a:r>
          </a:p>
          <a:p>
            <a:pPr eaLnBrk="1" hangingPunct="1"/>
            <a:r>
              <a:rPr lang="kk-KZ" sz="4400" smtClean="0">
                <a:latin typeface="Times New Roman" pitchFamily="18" charset="0"/>
                <a:cs typeface="Times New Roman" pitchFamily="18" charset="0"/>
              </a:rPr>
              <a:t>6-төмен- “2”</a:t>
            </a:r>
            <a:endParaRPr lang="ru-RU" sz="440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2" name="Picture 2" descr="G:\Program Files\Microsoft Office\MEDIA\CAGCAT10\j0299125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00750" y="2500313"/>
            <a:ext cx="2549525" cy="378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3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«Аяқталмаған сөйлемдер» рефлексиясы</a:t>
            </a:r>
            <a:endParaRPr lang="ru-RU" sz="4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131" name="AutoShape 7"/>
          <p:cNvSpPr>
            <a:spLocks noChangeArrowheads="1"/>
          </p:cNvSpPr>
          <p:nvPr/>
        </p:nvSpPr>
        <p:spPr bwMode="auto">
          <a:xfrm>
            <a:off x="1403350" y="1916113"/>
            <a:ext cx="6192838" cy="4537075"/>
          </a:xfrm>
          <a:prstGeom prst="smileyFace">
            <a:avLst>
              <a:gd name="adj" fmla="val 4653"/>
            </a:avLst>
          </a:prstGeom>
          <a:solidFill>
            <a:srgbClr val="3333FF">
              <a:alpha val="65097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  <a:p>
            <a:pPr algn="ctr"/>
            <a:r>
              <a:rPr lang="kk-KZ" sz="2400" b="1" dirty="0">
                <a:solidFill>
                  <a:schemeClr val="bg1"/>
                </a:solidFill>
              </a:rPr>
              <a:t>Өмір қауіпсіз болған</a:t>
            </a:r>
            <a:endParaRPr lang="en-US" sz="2400" b="1" dirty="0">
              <a:solidFill>
                <a:schemeClr val="bg1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kk-KZ" sz="2400" b="1" dirty="0">
                <a:solidFill>
                  <a:schemeClr val="bg1"/>
                </a:solidFill>
              </a:rPr>
              <a:t>жағдайда ғана тамаша</a:t>
            </a:r>
          </a:p>
          <a:p>
            <a:pPr algn="ctr">
              <a:lnSpc>
                <a:spcPct val="150000"/>
              </a:lnSpc>
            </a:pPr>
            <a:r>
              <a:rPr lang="kk-KZ" sz="2400" b="1" dirty="0">
                <a:solidFill>
                  <a:srgbClr val="FF0000"/>
                </a:solidFill>
              </a:rPr>
              <a:t>Өзіңді қорғай біл !!!</a:t>
            </a:r>
          </a:p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wedge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kk-KZ" smtClean="0">
                <a:latin typeface="Times New Roman" pitchFamily="18" charset="0"/>
                <a:cs typeface="Times New Roman" pitchFamily="18" charset="0"/>
              </a:rPr>
              <a:t>Үй тапсырмасы</a:t>
            </a:r>
            <a:endParaRPr lang="ru-RU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5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§ 21 оқу,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I,II,III 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деңгейлік тапсырмалар құру,жауабын жазу.</a:t>
            </a:r>
          </a:p>
          <a:p>
            <a:pPr eaLnBrk="1" hangingPunct="1">
              <a:buFont typeface="Arial" charset="0"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§ 22 дайындалу</a:t>
            </a:r>
          </a:p>
          <a:p>
            <a:pPr eaLnBrk="1" hangingPunct="1">
              <a:buFont typeface="Arial" charset="0"/>
              <a:buNone/>
            </a:pPr>
            <a:r>
              <a:rPr lang="ru-RU" smtClean="0"/>
              <a:t> </a:t>
            </a:r>
          </a:p>
        </p:txBody>
      </p:sp>
      <p:pic>
        <p:nvPicPr>
          <p:cNvPr id="23556" name="Picture 2" descr="G:\Program Files\Microsoft Office\MEDIA\CAGCAT10\j0149481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3" y="2339975"/>
            <a:ext cx="3857625" cy="408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7411" name="Picture 2" descr="C:\Documents and Settings\ADMIN\Мои документы\Мои рисунки\animashki_8[1]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7412" name="TextBox 4"/>
          <p:cNvSpPr txBox="1">
            <a:spLocks noChangeArrowheads="1"/>
          </p:cNvSpPr>
          <p:nvPr/>
        </p:nvSpPr>
        <p:spPr bwMode="auto">
          <a:xfrm>
            <a:off x="1258888" y="2565400"/>
            <a:ext cx="6697662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kk-KZ" sz="6000" b="1" dirty="0">
                <a:solidFill>
                  <a:srgbClr val="7030A0"/>
                </a:solidFill>
                <a:latin typeface="Constantia" pitchFamily="18" charset="0"/>
              </a:rPr>
              <a:t>Назарларыңызға рахмет!</a:t>
            </a:r>
            <a:endParaRPr lang="ru-RU" sz="6000" b="1" dirty="0">
              <a:solidFill>
                <a:srgbClr val="7030A0"/>
              </a:solidFill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Homepage"/>
          <p:cNvSpPr>
            <a:spLocks noEditPoints="1" noChangeArrowheads="1"/>
          </p:cNvSpPr>
          <p:nvPr/>
        </p:nvSpPr>
        <p:spPr bwMode="auto">
          <a:xfrm>
            <a:off x="357188" y="500063"/>
            <a:ext cx="8286750" cy="6143625"/>
          </a:xfrm>
          <a:custGeom>
            <a:avLst/>
            <a:gdLst>
              <a:gd name="T0" fmla="*/ 0 w 21600"/>
              <a:gd name="T1" fmla="*/ 0 h 21600"/>
              <a:gd name="T2" fmla="*/ 10800 w 21600"/>
              <a:gd name="T3" fmla="*/ 0 h 21600"/>
              <a:gd name="T4" fmla="*/ 21600 w 21600"/>
              <a:gd name="T5" fmla="*/ 0 h 21600"/>
              <a:gd name="T6" fmla="*/ 21600 w 21600"/>
              <a:gd name="T7" fmla="*/ 10800 h 21600"/>
              <a:gd name="T8" fmla="*/ 21600 w 21600"/>
              <a:gd name="T9" fmla="*/ 21600 h 21600"/>
              <a:gd name="T10" fmla="*/ 10800 w 21600"/>
              <a:gd name="T11" fmla="*/ 21600 h 21600"/>
              <a:gd name="T12" fmla="*/ 0 w 21600"/>
              <a:gd name="T13" fmla="*/ 10800 h 21600"/>
              <a:gd name="T14" fmla="*/ 999 w 21600"/>
              <a:gd name="T15" fmla="*/ 12174 h 21600"/>
              <a:gd name="T16" fmla="*/ 20813 w 21600"/>
              <a:gd name="T17" fmla="*/ 1714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T14" t="T15" r="T16" b="T17"/>
            <a:pathLst>
              <a:path w="21600" h="21600" extrusionOk="0">
                <a:moveTo>
                  <a:pt x="10757" y="21632"/>
                </a:moveTo>
                <a:lnTo>
                  <a:pt x="5187" y="21632"/>
                </a:lnTo>
                <a:lnTo>
                  <a:pt x="85" y="17509"/>
                </a:lnTo>
                <a:lnTo>
                  <a:pt x="85" y="10849"/>
                </a:lnTo>
                <a:lnTo>
                  <a:pt x="85" y="81"/>
                </a:lnTo>
                <a:lnTo>
                  <a:pt x="10757" y="81"/>
                </a:lnTo>
                <a:lnTo>
                  <a:pt x="21706" y="81"/>
                </a:lnTo>
                <a:lnTo>
                  <a:pt x="21706" y="10652"/>
                </a:lnTo>
                <a:lnTo>
                  <a:pt x="21706" y="21632"/>
                </a:lnTo>
                <a:lnTo>
                  <a:pt x="10757" y="21632"/>
                </a:lnTo>
                <a:close/>
              </a:path>
              <a:path w="21600" h="21600" extrusionOk="0">
                <a:moveTo>
                  <a:pt x="85" y="17509"/>
                </a:moveTo>
                <a:lnTo>
                  <a:pt x="5187" y="17509"/>
                </a:lnTo>
                <a:lnTo>
                  <a:pt x="5187" y="21632"/>
                </a:lnTo>
                <a:lnTo>
                  <a:pt x="85" y="17509"/>
                </a:lnTo>
                <a:close/>
              </a:path>
              <a:path w="21600" h="21600" extrusionOk="0">
                <a:moveTo>
                  <a:pt x="5251" y="7101"/>
                </a:moveTo>
                <a:lnTo>
                  <a:pt x="5251" y="11160"/>
                </a:lnTo>
                <a:lnTo>
                  <a:pt x="16306" y="11160"/>
                </a:lnTo>
                <a:lnTo>
                  <a:pt x="16306" y="7052"/>
                </a:lnTo>
                <a:lnTo>
                  <a:pt x="16901" y="6561"/>
                </a:lnTo>
                <a:lnTo>
                  <a:pt x="15264" y="5236"/>
                </a:lnTo>
                <a:lnTo>
                  <a:pt x="15264" y="1636"/>
                </a:lnTo>
                <a:lnTo>
                  <a:pt x="13478" y="1636"/>
                </a:lnTo>
                <a:lnTo>
                  <a:pt x="13478" y="3698"/>
                </a:lnTo>
                <a:lnTo>
                  <a:pt x="11182" y="1669"/>
                </a:lnTo>
                <a:lnTo>
                  <a:pt x="4847" y="6561"/>
                </a:lnTo>
                <a:lnTo>
                  <a:pt x="5251" y="7101"/>
                </a:lnTo>
                <a:close/>
              </a:path>
              <a:path w="21600" h="21600" extrusionOk="0">
                <a:moveTo>
                  <a:pt x="9396" y="11160"/>
                </a:moveTo>
                <a:lnTo>
                  <a:pt x="9396" y="7772"/>
                </a:lnTo>
                <a:lnTo>
                  <a:pt x="11820" y="7772"/>
                </a:lnTo>
                <a:lnTo>
                  <a:pt x="11820" y="11160"/>
                </a:lnTo>
                <a:lnTo>
                  <a:pt x="9396" y="11160"/>
                </a:lnTo>
                <a:close/>
              </a:path>
            </a:pathLst>
          </a:custGeom>
          <a:solidFill>
            <a:srgbClr val="D8EBB3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4099" name="Заголовок 1"/>
          <p:cNvSpPr>
            <a:spLocks noGrp="1"/>
          </p:cNvSpPr>
          <p:nvPr>
            <p:ph type="ctrTitle"/>
          </p:nvPr>
        </p:nvSpPr>
        <p:spPr>
          <a:xfrm>
            <a:off x="1643042" y="928688"/>
            <a:ext cx="6572296" cy="4714875"/>
          </a:xfrm>
        </p:spPr>
        <p:txBody>
          <a:bodyPr/>
          <a:lstStyle/>
          <a:p>
            <a:pPr eaLnBrk="1" hangingPunct="1"/>
            <a:r>
              <a:rPr lang="kk-KZ" sz="660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kk-KZ" sz="6600" smtClean="0">
                <a:latin typeface="Times New Roman" pitchFamily="18" charset="0"/>
                <a:cs typeface="Times New Roman" pitchFamily="18" charset="0"/>
              </a:rPr>
            </a:br>
            <a:r>
              <a:rPr lang="kk-KZ" sz="660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kk-KZ" sz="6600" smtClean="0">
                <a:latin typeface="Times New Roman" pitchFamily="18" charset="0"/>
                <a:cs typeface="Times New Roman" pitchFamily="18" charset="0"/>
              </a:rPr>
            </a:br>
            <a:r>
              <a:rPr lang="kk-KZ" sz="6600" smtClean="0">
                <a:latin typeface="Times New Roman" pitchFamily="18" charset="0"/>
                <a:cs typeface="Times New Roman" pitchFamily="18" charset="0"/>
              </a:rPr>
              <a:t>Үй тапсырмасын тексеру</a:t>
            </a:r>
            <a:endParaRPr lang="ru-RU" sz="660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kk-KZ" smtClean="0">
                <a:latin typeface="Times New Roman" pitchFamily="18" charset="0"/>
                <a:cs typeface="Times New Roman" pitchFamily="18" charset="0"/>
              </a:rPr>
              <a:t>Сұрақ-жауап.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kk-KZ" b="1" smtClean="0">
                <a:latin typeface="Times New Roman" pitchFamily="18" charset="0"/>
                <a:cs typeface="Times New Roman" pitchFamily="18" charset="0"/>
              </a:rPr>
              <a:t>деңгей (3ұпай)</a:t>
            </a:r>
            <a:endParaRPr lang="ru-RU" b="1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5329238" cy="4525963"/>
          </a:xfrm>
        </p:spPr>
        <p:txBody>
          <a:bodyPr rtlCol="0">
            <a:normAutofit fontScale="92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Көрудің маңызы қандай?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Көздің қосымша мүшелерін ата?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Көз алмасының қабықтарын ата?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Ақ қабық,тамырлы,торлы қабықтардың қызметтері қандай?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Көзді зақымданудан сақтау,көз аурулары.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3600" dirty="0" smtClean="0"/>
          </a:p>
        </p:txBody>
      </p:sp>
      <p:pic>
        <p:nvPicPr>
          <p:cNvPr id="5124" name="Picture 2" descr="G:\Documents and Settings\Admin\Мои документы\Мои рисунки\Изображение 00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86438" y="1714500"/>
            <a:ext cx="2928937" cy="414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kk-KZ" sz="4000" dirty="0" smtClean="0">
                <a:latin typeface="Times New Roman" pitchFamily="18" charset="0"/>
                <a:cs typeface="Times New Roman" pitchFamily="18" charset="0"/>
              </a:rPr>
              <a:t>Сәйкестігін анықтау тесті.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II </a:t>
            </a:r>
            <a:r>
              <a:rPr lang="kk-KZ" sz="4000" b="1" dirty="0" smtClean="0">
                <a:latin typeface="Times New Roman" pitchFamily="18" charset="0"/>
                <a:cs typeface="Times New Roman" pitchFamily="18" charset="0"/>
              </a:rPr>
              <a:t>деңгей   </a:t>
            </a:r>
            <a:br>
              <a:rPr lang="kk-KZ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kk-KZ" sz="40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(5ұпай)</a:t>
            </a:r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4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kk-KZ" sz="2800" smtClean="0">
                <a:latin typeface="Times New Roman" pitchFamily="18" charset="0"/>
                <a:cs typeface="Times New Roman" pitchFamily="18" charset="0"/>
              </a:rPr>
              <a:t>1.Қарашықтың артқы бөлігінде     </a:t>
            </a:r>
            <a:r>
              <a:rPr lang="kk-KZ" sz="2800" b="1" i="1" smtClean="0">
                <a:latin typeface="Times New Roman" pitchFamily="18" charset="0"/>
                <a:cs typeface="Times New Roman" pitchFamily="18" charset="0"/>
              </a:rPr>
              <a:t>А.Су</a:t>
            </a:r>
          </a:p>
          <a:p>
            <a:pPr eaLnBrk="1" hangingPunct="1">
              <a:buFont typeface="Arial" charset="0"/>
              <a:buNone/>
            </a:pPr>
            <a:r>
              <a:rPr lang="kk-KZ" sz="2800" smtClean="0">
                <a:latin typeface="Times New Roman" pitchFamily="18" charset="0"/>
                <a:cs typeface="Times New Roman" pitchFamily="18" charset="0"/>
              </a:rPr>
              <a:t> екі жағы дөңес линза тәрізді         </a:t>
            </a:r>
            <a:r>
              <a:rPr lang="kk-KZ" sz="2800" b="1" i="1" smtClean="0">
                <a:latin typeface="Times New Roman" pitchFamily="18" charset="0"/>
                <a:cs typeface="Times New Roman" pitchFamily="18" charset="0"/>
              </a:rPr>
              <a:t>В.Құтыша</a:t>
            </a:r>
          </a:p>
          <a:p>
            <a:pPr eaLnBrk="1" hangingPunct="1">
              <a:buFont typeface="Arial" charset="0"/>
              <a:buNone/>
            </a:pPr>
            <a:r>
              <a:rPr lang="kk-KZ" sz="2800" smtClean="0">
                <a:latin typeface="Times New Roman" pitchFamily="18" charset="0"/>
                <a:cs typeface="Times New Roman" pitchFamily="18" charset="0"/>
              </a:rPr>
              <a:t>денешік-                                           </a:t>
            </a:r>
            <a:r>
              <a:rPr lang="kk-KZ" sz="2800" b="1" i="1" smtClean="0">
                <a:latin typeface="Times New Roman" pitchFamily="18" charset="0"/>
                <a:cs typeface="Times New Roman" pitchFamily="18" charset="0"/>
              </a:rPr>
              <a:t>С.Таяқшалар</a:t>
            </a:r>
          </a:p>
          <a:p>
            <a:pPr eaLnBrk="1" hangingPunct="1">
              <a:buFont typeface="Arial" charset="0"/>
              <a:buNone/>
            </a:pPr>
            <a:r>
              <a:rPr lang="kk-KZ" sz="2800" smtClean="0">
                <a:latin typeface="Times New Roman" pitchFamily="18" charset="0"/>
                <a:cs typeface="Times New Roman" pitchFamily="18" charset="0"/>
              </a:rPr>
              <a:t>2.Көзбұршақ  қисықтығының        </a:t>
            </a:r>
            <a:r>
              <a:rPr lang="kk-KZ" sz="2800" b="1" i="1" smtClean="0">
                <a:latin typeface="Times New Roman" pitchFamily="18" charset="0"/>
                <a:cs typeface="Times New Roman" pitchFamily="18" charset="0"/>
              </a:rPr>
              <a:t>Д.Көзбұршақ</a:t>
            </a:r>
          </a:p>
          <a:p>
            <a:pPr eaLnBrk="1" hangingPunct="1">
              <a:buFont typeface="Arial" charset="0"/>
              <a:buNone/>
            </a:pPr>
            <a:r>
              <a:rPr lang="kk-KZ" sz="2800" smtClean="0">
                <a:latin typeface="Times New Roman" pitchFamily="18" charset="0"/>
                <a:cs typeface="Times New Roman" pitchFamily="18" charset="0"/>
              </a:rPr>
              <a:t>ұлғаюы-                                            </a:t>
            </a:r>
            <a:r>
              <a:rPr lang="kk-KZ" sz="2800" b="1" i="1" smtClean="0">
                <a:latin typeface="Times New Roman" pitchFamily="18" charset="0"/>
                <a:cs typeface="Times New Roman" pitchFamily="18" charset="0"/>
              </a:rPr>
              <a:t>Е.Аккомодация</a:t>
            </a:r>
          </a:p>
          <a:p>
            <a:pPr eaLnBrk="1" hangingPunct="1">
              <a:buFont typeface="Arial" charset="0"/>
              <a:buNone/>
            </a:pPr>
            <a:r>
              <a:rPr lang="kk-KZ" sz="2800" smtClean="0">
                <a:latin typeface="Times New Roman" pitchFamily="18" charset="0"/>
                <a:cs typeface="Times New Roman" pitchFamily="18" charset="0"/>
              </a:rPr>
              <a:t>3.Шыны тәрізді денеде болады-</a:t>
            </a:r>
          </a:p>
          <a:p>
            <a:pPr eaLnBrk="1" hangingPunct="1">
              <a:buFont typeface="Arial" charset="0"/>
              <a:buNone/>
            </a:pPr>
            <a:r>
              <a:rPr lang="kk-KZ" sz="2800" smtClean="0">
                <a:latin typeface="Times New Roman" pitchFamily="18" charset="0"/>
                <a:cs typeface="Times New Roman" pitchFamily="18" charset="0"/>
              </a:rPr>
              <a:t>4.Жарық пен түсті қабылдайтын рецептор-</a:t>
            </a:r>
          </a:p>
          <a:p>
            <a:pPr eaLnBrk="1" hangingPunct="1">
              <a:buFont typeface="Arial" charset="0"/>
              <a:buNone/>
            </a:pPr>
            <a:r>
              <a:rPr lang="kk-KZ" sz="2800" smtClean="0">
                <a:latin typeface="Times New Roman" pitchFamily="18" charset="0"/>
                <a:cs typeface="Times New Roman" pitchFamily="18" charset="0"/>
              </a:rPr>
              <a:t>5.Қараңғыда жарықты қабылдайтын рецептор-</a:t>
            </a:r>
            <a:endParaRPr lang="ru-RU" sz="280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8" name="Picture 2" descr="G:\Program Files\Microsoft Office\MEDIA\CAGCAT10\j0300520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5" y="357188"/>
            <a:ext cx="952500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kk-KZ" smtClean="0">
                <a:latin typeface="Times New Roman" pitchFamily="18" charset="0"/>
                <a:cs typeface="Times New Roman" pitchFamily="18" charset="0"/>
              </a:rPr>
              <a:t>Тесттің жауабы:</a:t>
            </a:r>
            <a:endParaRPr lang="ru-RU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7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kk-KZ" sz="4800" smtClean="0">
                <a:latin typeface="Times New Roman" pitchFamily="18" charset="0"/>
                <a:cs typeface="Times New Roman" pitchFamily="18" charset="0"/>
              </a:rPr>
              <a:t>1-Д</a:t>
            </a:r>
          </a:p>
          <a:p>
            <a:pPr algn="ctr" eaLnBrk="1" hangingPunct="1">
              <a:buFont typeface="Arial" charset="0"/>
              <a:buNone/>
            </a:pPr>
            <a:r>
              <a:rPr lang="kk-KZ" sz="4800" smtClean="0">
                <a:latin typeface="Times New Roman" pitchFamily="18" charset="0"/>
                <a:cs typeface="Times New Roman" pitchFamily="18" charset="0"/>
              </a:rPr>
              <a:t>2-Е</a:t>
            </a:r>
          </a:p>
          <a:p>
            <a:pPr algn="ctr" eaLnBrk="1" hangingPunct="1">
              <a:buFont typeface="Arial" charset="0"/>
              <a:buNone/>
            </a:pPr>
            <a:r>
              <a:rPr lang="kk-KZ" sz="4800" smtClean="0">
                <a:latin typeface="Times New Roman" pitchFamily="18" charset="0"/>
                <a:cs typeface="Times New Roman" pitchFamily="18" charset="0"/>
              </a:rPr>
              <a:t>3-А</a:t>
            </a:r>
          </a:p>
          <a:p>
            <a:pPr algn="ctr" eaLnBrk="1" hangingPunct="1">
              <a:buFont typeface="Arial" charset="0"/>
              <a:buNone/>
            </a:pPr>
            <a:r>
              <a:rPr lang="kk-KZ" sz="4800" smtClean="0">
                <a:latin typeface="Times New Roman" pitchFamily="18" charset="0"/>
                <a:cs typeface="Times New Roman" pitchFamily="18" charset="0"/>
              </a:rPr>
              <a:t>4-В</a:t>
            </a:r>
          </a:p>
          <a:p>
            <a:pPr algn="ctr" eaLnBrk="1" hangingPunct="1">
              <a:buFont typeface="Arial" charset="0"/>
              <a:buNone/>
            </a:pPr>
            <a:r>
              <a:rPr lang="kk-KZ" sz="4800" smtClean="0">
                <a:latin typeface="Times New Roman" pitchFamily="18" charset="0"/>
                <a:cs typeface="Times New Roman" pitchFamily="18" charset="0"/>
              </a:rPr>
              <a:t>5-С</a:t>
            </a:r>
            <a:endParaRPr lang="ru-RU" sz="480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2" name="Picture 2" descr="G:\Program Files\Microsoft Office\MEDIA\CAGCAT10\j0300840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8" y="500063"/>
            <a:ext cx="2214562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kk-KZ" smtClean="0">
                <a:latin typeface="Times New Roman" pitchFamily="18" charset="0"/>
                <a:cs typeface="Times New Roman" pitchFamily="18" charset="0"/>
              </a:rPr>
              <a:t>Көзге арналған жаттығу</a:t>
            </a:r>
            <a:endParaRPr lang="ru-RU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9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kk-KZ" smtClean="0">
                <a:latin typeface="Times New Roman" pitchFamily="18" charset="0"/>
                <a:cs typeface="Times New Roman" pitchFamily="18" charset="0"/>
              </a:rPr>
              <a:t>Отырып жасалады.</a:t>
            </a:r>
          </a:p>
          <a:p>
            <a:pPr eaLnBrk="1" hangingPunct="1">
              <a:buFont typeface="Arial" charset="0"/>
              <a:buNone/>
            </a:pPr>
            <a:r>
              <a:rPr lang="kk-KZ" smtClean="0">
                <a:latin typeface="Times New Roman" pitchFamily="18" charset="0"/>
                <a:cs typeface="Times New Roman" pitchFamily="18" charset="0"/>
              </a:rPr>
              <a:t>Көзді 3-5 секундқа қатта жұмып,содан кейін 3-5 секундқа ашады.6-8 рет қайталайды.</a:t>
            </a:r>
          </a:p>
          <a:p>
            <a:pPr eaLnBrk="1" hangingPunct="1">
              <a:buFont typeface="Arial" charset="0"/>
              <a:buNone/>
            </a:pPr>
            <a:endParaRPr lang="kk-KZ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Arial" charset="0"/>
              <a:buNone/>
            </a:pPr>
            <a:r>
              <a:rPr lang="kk-KZ" b="1" smtClean="0">
                <a:latin typeface="Times New Roman" pitchFamily="18" charset="0"/>
                <a:cs typeface="Times New Roman" pitchFamily="18" charset="0"/>
              </a:rPr>
              <a:t>    Қабақ бұлшықеттері шынығып, қанайналым жақсарады.</a:t>
            </a:r>
          </a:p>
          <a:p>
            <a:pPr eaLnBrk="1" hangingPunct="1">
              <a:buFont typeface="Arial" charset="0"/>
              <a:buNone/>
            </a:pPr>
            <a:endParaRPr lang="kk-KZ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Arial" charset="0"/>
              <a:buNone/>
            </a:pPr>
            <a:endParaRPr lang="ru-RU" smtClean="0"/>
          </a:p>
        </p:txBody>
      </p:sp>
      <p:pic>
        <p:nvPicPr>
          <p:cNvPr id="8196" name="Picture 2" descr="G:\Program Files\Microsoft Office\MEDIA\CAGCAT10\j0090070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86563" y="4357688"/>
            <a:ext cx="1695450" cy="1820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kk-KZ" smtClean="0">
                <a:latin typeface="Times New Roman" pitchFamily="18" charset="0"/>
                <a:cs typeface="Times New Roman" pitchFamily="18" charset="0"/>
              </a:rPr>
              <a:t>Үй тапсырмасын қорытындылау</a:t>
            </a:r>
            <a:endParaRPr lang="ru-RU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1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kk-KZ" sz="3600" smtClean="0">
                <a:latin typeface="Times New Roman" pitchFamily="18" charset="0"/>
                <a:cs typeface="Times New Roman" pitchFamily="18" charset="0"/>
              </a:rPr>
              <a:t>   Әйгілі </a:t>
            </a:r>
            <a:r>
              <a:rPr lang="kk-KZ" sz="3600" b="1" smtClean="0">
                <a:latin typeface="Times New Roman" pitchFamily="18" charset="0"/>
                <a:cs typeface="Times New Roman" pitchFamily="18" charset="0"/>
              </a:rPr>
              <a:t>Елена Келлер </a:t>
            </a:r>
            <a:r>
              <a:rPr lang="kk-KZ" sz="3600" smtClean="0">
                <a:latin typeface="Times New Roman" pitchFamily="18" charset="0"/>
                <a:cs typeface="Times New Roman" pitchFamily="18" charset="0"/>
              </a:rPr>
              <a:t>қалыпты көретін адамға мынадай кеңес берген: </a:t>
            </a:r>
            <a:r>
              <a:rPr lang="kk-KZ" sz="3600" b="1" smtClean="0">
                <a:latin typeface="Times New Roman" pitchFamily="18" charset="0"/>
                <a:cs typeface="Times New Roman" pitchFamily="18" charset="0"/>
              </a:rPr>
              <a:t>“Көздеріңді пайдаланыңдар!Әрбір күнді ертең соқыр болып қалатындай өткізіп,өмір сүріңдер. Сонда сендер ешқашан көрмеген ғажайып әлемді көре бастайсыңдар</a:t>
            </a:r>
            <a:r>
              <a:rPr lang="kk-KZ" sz="3600" smtClean="0">
                <a:latin typeface="Times New Roman" pitchFamily="18" charset="0"/>
                <a:cs typeface="Times New Roman" pitchFamily="18" charset="0"/>
              </a:rPr>
              <a:t>”. </a:t>
            </a:r>
            <a:endParaRPr lang="ru-RU" sz="360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kk-KZ" smtClean="0">
                <a:latin typeface="Times New Roman" pitchFamily="18" charset="0"/>
                <a:cs typeface="Times New Roman" pitchFamily="18" charset="0"/>
              </a:rPr>
              <a:t>Жаңа сабақ</a:t>
            </a:r>
            <a:endParaRPr lang="ru-RU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4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kk-KZ" sz="6000" smtClean="0">
                <a:latin typeface="Times New Roman" pitchFamily="18" charset="0"/>
                <a:cs typeface="Times New Roman" pitchFamily="18" charset="0"/>
              </a:rPr>
              <a:t>Есту мүшесінің құрылысы мен қызметі</a:t>
            </a:r>
            <a:endParaRPr lang="ru-RU" sz="600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4" name="Picture 2" descr="G:\Documents and Settings\Admin\Мои документы\Мои рисунки\Изображение 00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88" y="3714750"/>
            <a:ext cx="7500937" cy="276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1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0F5666"/>
      </a:accent5>
      <a:accent6>
        <a:srgbClr val="7D3C4A"/>
      </a:accent6>
      <a:hlink>
        <a:srgbClr val="FF8119"/>
      </a:hlink>
      <a:folHlink>
        <a:srgbClr val="44B9E8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</TotalTime>
  <Words>439</Words>
  <Application>Microsoft Office PowerPoint</Application>
  <PresentationFormat>Экран (4:3)</PresentationFormat>
  <Paragraphs>108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Слайд 1</vt:lpstr>
      <vt:lpstr>Адам</vt:lpstr>
      <vt:lpstr>  Үй тапсырмасын тексеру</vt:lpstr>
      <vt:lpstr>Сұрақ-жауап. Iдеңгей (3ұпай)</vt:lpstr>
      <vt:lpstr>Сәйкестігін анықтау тесті.II деңгей                                               (5ұпай)</vt:lpstr>
      <vt:lpstr>Тесттің жауабы:</vt:lpstr>
      <vt:lpstr>Көзге арналған жаттығу</vt:lpstr>
      <vt:lpstr>Үй тапсырмасын қорытындылау</vt:lpstr>
      <vt:lpstr>Жаңа сабақ</vt:lpstr>
      <vt:lpstr>Мақсаты:</vt:lpstr>
      <vt:lpstr>Сабақтың жоспары:</vt:lpstr>
      <vt:lpstr>Есту анализаторларының маңызы.  (Үй жұмысы) </vt:lpstr>
      <vt:lpstr>Есту мүшесінің құрылысы.</vt:lpstr>
      <vt:lpstr>Слайд 14</vt:lpstr>
      <vt:lpstr>Есту мүшесінің қызметі. </vt:lpstr>
      <vt:lpstr>Слайд 16</vt:lpstr>
      <vt:lpstr>Есту гигиенасы (кітаппен жұмыс)</vt:lpstr>
      <vt:lpstr>Зертханалық жұмыс №4 “Есту қабілетін анықтау”. Дәрігер кеңесі. </vt:lpstr>
      <vt:lpstr> Бекіту.Сурет бойынша жұмыс.  III деңгей (4 ұпай) </vt:lpstr>
      <vt:lpstr> III деңгейдің жауаптары</vt:lpstr>
      <vt:lpstr>Бағалау</vt:lpstr>
      <vt:lpstr>«Аяқталмаған сөйлемдер» рефлексиясы</vt:lpstr>
      <vt:lpstr>Үй тапсырмасы</vt:lpstr>
      <vt:lpstr>Слайд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 Windows</dc:creator>
  <cp:lastModifiedBy>Пользователь Windows</cp:lastModifiedBy>
  <cp:revision>20</cp:revision>
  <dcterms:created xsi:type="dcterms:W3CDTF">2013-02-12T08:17:19Z</dcterms:created>
  <dcterms:modified xsi:type="dcterms:W3CDTF">2013-02-12T11:28:51Z</dcterms:modified>
</cp:coreProperties>
</file>