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577064" cy="4824536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Тема урока:</a:t>
            </a: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>
                <a:solidFill>
                  <a:schemeClr val="tx1"/>
                </a:solidFill>
              </a:rPr>
              <a:t>Сложноподчиненные предложения с придаточными обстоятельственными цели.</a:t>
            </a:r>
          </a:p>
        </p:txBody>
      </p:sp>
    </p:spTree>
    <p:extLst>
      <p:ext uri="{BB962C8B-B14F-4D97-AF65-F5344CB8AC3E}">
        <p14:creationId xmlns:p14="http://schemas.microsoft.com/office/powerpoint/2010/main" val="189558610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Алгоритм рассуждения при определении вида придаточного предложения.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2708920"/>
            <a:ext cx="77768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/>
              <a:t>1</a:t>
            </a:r>
            <a:r>
              <a:rPr lang="ru-RU" sz="2400" dirty="0"/>
              <a:t>) найти грамматические основы,</a:t>
            </a:r>
          </a:p>
          <a:p>
            <a:pPr lvl="0"/>
            <a:r>
              <a:rPr lang="ru-RU" sz="2400" dirty="0"/>
              <a:t>2) установить смысловые отношения между частями сложного предложения, определить главное и придаточное предложения,</a:t>
            </a:r>
          </a:p>
          <a:p>
            <a:pPr lvl="0"/>
            <a:r>
              <a:rPr lang="ru-RU" sz="2400" dirty="0"/>
              <a:t>3) поставить вопрос от главного к придаточному,</a:t>
            </a:r>
          </a:p>
          <a:p>
            <a:pPr lvl="0"/>
            <a:r>
              <a:rPr lang="ru-RU" sz="2400" dirty="0"/>
              <a:t>4) найти союз или союзное слово в придаточном предложении,</a:t>
            </a:r>
          </a:p>
          <a:p>
            <a:pPr lvl="0"/>
            <a:r>
              <a:rPr lang="ru-RU" sz="2400" dirty="0"/>
              <a:t>5) по вопросу и союзу определить вид придаточного предложения</a:t>
            </a:r>
          </a:p>
        </p:txBody>
      </p:sp>
    </p:spTree>
    <p:extLst>
      <p:ext uri="{BB962C8B-B14F-4D97-AF65-F5344CB8AC3E}">
        <p14:creationId xmlns:p14="http://schemas.microsoft.com/office/powerpoint/2010/main" val="377000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8569" y="3244333"/>
            <a:ext cx="2106667" cy="830997"/>
          </a:xfrm>
          <a:prstGeom prst="rect">
            <a:avLst/>
          </a:prstGeom>
          <a:ln w="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2400" dirty="0"/>
              <a:t>СПП с </a:t>
            </a:r>
            <a:r>
              <a:rPr lang="ru-RU" sz="2400" dirty="0" err="1"/>
              <a:t>придат</a:t>
            </a:r>
            <a:r>
              <a:rPr lang="ru-RU" sz="2400" dirty="0"/>
              <a:t>. </a:t>
            </a:r>
            <a:endParaRPr lang="ru-RU" sz="2400" dirty="0" smtClean="0"/>
          </a:p>
          <a:p>
            <a:pPr algn="ctr"/>
            <a:r>
              <a:rPr lang="ru-RU" sz="2400" dirty="0" smtClean="0"/>
              <a:t>цели</a:t>
            </a:r>
            <a:endParaRPr lang="ru-RU" sz="2400" dirty="0"/>
          </a:p>
        </p:txBody>
      </p:sp>
      <p:sp>
        <p:nvSpPr>
          <p:cNvPr id="4" name="Овал 3"/>
          <p:cNvSpPr/>
          <p:nvPr/>
        </p:nvSpPr>
        <p:spPr>
          <a:xfrm>
            <a:off x="3264539" y="3011875"/>
            <a:ext cx="2734725" cy="1141575"/>
          </a:xfrm>
          <a:prstGeom prst="ellipse">
            <a:avLst/>
          </a:prstGeom>
          <a:noFill/>
          <a:ln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 стрелкой 7"/>
          <p:cNvCxnSpPr>
            <a:endCxn id="10" idx="3"/>
          </p:cNvCxnSpPr>
          <p:nvPr/>
        </p:nvCxnSpPr>
        <p:spPr>
          <a:xfrm flipV="1">
            <a:off x="5364088" y="2519929"/>
            <a:ext cx="766941" cy="561459"/>
          </a:xfrm>
          <a:prstGeom prst="straightConnector1">
            <a:avLst/>
          </a:prstGeom>
          <a:ln w="222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5958156" y="1698632"/>
            <a:ext cx="24842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Зачем? Для кого? С какой  целью?</a:t>
            </a:r>
          </a:p>
        </p:txBody>
      </p:sp>
      <p:sp>
        <p:nvSpPr>
          <p:cNvPr id="10" name="Овал 9"/>
          <p:cNvSpPr/>
          <p:nvPr/>
        </p:nvSpPr>
        <p:spPr>
          <a:xfrm>
            <a:off x="5688125" y="1540243"/>
            <a:ext cx="3024336" cy="1147774"/>
          </a:xfrm>
          <a:prstGeom prst="ellipse">
            <a:avLst/>
          </a:prstGeom>
          <a:noFill/>
          <a:ln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752512" y="5353129"/>
            <a:ext cx="2536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Обозначают цель</a:t>
            </a:r>
          </a:p>
        </p:txBody>
      </p:sp>
      <p:sp>
        <p:nvSpPr>
          <p:cNvPr id="18" name="Овал 17"/>
          <p:cNvSpPr/>
          <p:nvPr/>
        </p:nvSpPr>
        <p:spPr>
          <a:xfrm>
            <a:off x="5653286" y="5013176"/>
            <a:ext cx="2734725" cy="1141575"/>
          </a:xfrm>
          <a:prstGeom prst="ellipse">
            <a:avLst/>
          </a:prstGeom>
          <a:noFill/>
          <a:ln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 стрелкой 20"/>
          <p:cNvCxnSpPr>
            <a:endCxn id="18" idx="1"/>
          </p:cNvCxnSpPr>
          <p:nvPr/>
        </p:nvCxnSpPr>
        <p:spPr>
          <a:xfrm>
            <a:off x="5292080" y="4075330"/>
            <a:ext cx="761697" cy="1105026"/>
          </a:xfrm>
          <a:prstGeom prst="straightConnector1">
            <a:avLst/>
          </a:prstGeom>
          <a:ln w="222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3419872" y="4108833"/>
            <a:ext cx="648072" cy="1135173"/>
          </a:xfrm>
          <a:prstGeom prst="straightConnector1">
            <a:avLst/>
          </a:prstGeom>
          <a:ln w="222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2095246" y="5353129"/>
            <a:ext cx="23385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Союзы: чтобы, для того чтобы, с тем чтобы, дабы</a:t>
            </a:r>
          </a:p>
        </p:txBody>
      </p:sp>
      <p:sp>
        <p:nvSpPr>
          <p:cNvPr id="36" name="Овал 35"/>
          <p:cNvSpPr/>
          <p:nvPr/>
        </p:nvSpPr>
        <p:spPr>
          <a:xfrm>
            <a:off x="1699107" y="5244006"/>
            <a:ext cx="2734725" cy="1141575"/>
          </a:xfrm>
          <a:prstGeom prst="ellipse">
            <a:avLst/>
          </a:prstGeom>
          <a:noFill/>
          <a:ln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467544" y="3691785"/>
            <a:ext cx="22322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Относятся ко всему главному предложению</a:t>
            </a:r>
          </a:p>
        </p:txBody>
      </p:sp>
      <p:sp>
        <p:nvSpPr>
          <p:cNvPr id="39" name="Овал 38"/>
          <p:cNvSpPr/>
          <p:nvPr/>
        </p:nvSpPr>
        <p:spPr>
          <a:xfrm>
            <a:off x="216305" y="3582662"/>
            <a:ext cx="2734725" cy="1141575"/>
          </a:xfrm>
          <a:prstGeom prst="ellipse">
            <a:avLst/>
          </a:prstGeom>
          <a:noFill/>
          <a:ln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 стрелкой 41"/>
          <p:cNvCxnSpPr/>
          <p:nvPr/>
        </p:nvCxnSpPr>
        <p:spPr>
          <a:xfrm flipH="1">
            <a:off x="2771800" y="3691785"/>
            <a:ext cx="514882" cy="169263"/>
          </a:xfrm>
          <a:prstGeom prst="straightConnector1">
            <a:avLst/>
          </a:prstGeom>
          <a:ln w="222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761780" y="1740234"/>
            <a:ext cx="22674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Занимают любую </a:t>
            </a:r>
            <a:r>
              <a:rPr lang="ru-RU" sz="1600" dirty="0" smtClean="0"/>
              <a:t>позицию по отношению к главному</a:t>
            </a:r>
            <a:endParaRPr lang="ru-RU" sz="1600" dirty="0"/>
          </a:p>
        </p:txBody>
      </p:sp>
      <p:sp>
        <p:nvSpPr>
          <p:cNvPr id="47" name="Овал 46"/>
          <p:cNvSpPr/>
          <p:nvPr/>
        </p:nvSpPr>
        <p:spPr>
          <a:xfrm>
            <a:off x="562689" y="1584946"/>
            <a:ext cx="2734725" cy="1141575"/>
          </a:xfrm>
          <a:prstGeom prst="ellipse">
            <a:avLst/>
          </a:prstGeom>
          <a:noFill/>
          <a:ln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8" name="Прямая со стрелкой 47"/>
          <p:cNvCxnSpPr>
            <a:stCxn id="4" idx="1"/>
          </p:cNvCxnSpPr>
          <p:nvPr/>
        </p:nvCxnSpPr>
        <p:spPr>
          <a:xfrm flipH="1" flipV="1">
            <a:off x="2896924" y="2537434"/>
            <a:ext cx="768106" cy="641621"/>
          </a:xfrm>
          <a:prstGeom prst="straightConnector1">
            <a:avLst/>
          </a:prstGeom>
          <a:ln w="222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064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28990" y="620354"/>
            <a:ext cx="5711161" cy="576097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383113" y="620354"/>
            <a:ext cx="5544616" cy="58329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47938" y="2691711"/>
            <a:ext cx="208823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Состоят из главного и придаточного, соединяются союзом </a:t>
            </a:r>
            <a:r>
              <a:rPr lang="ru-RU" sz="2000" dirty="0" smtClean="0"/>
              <a:t>чтобы.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72956" y="2691711"/>
            <a:ext cx="25740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Отвечает на вопросы для чего? с какой целью</a:t>
            </a:r>
            <a:r>
              <a:rPr lang="ru-RU" dirty="0" smtClean="0"/>
              <a:t>?</a:t>
            </a:r>
          </a:p>
          <a:p>
            <a:endParaRPr lang="ru-RU" dirty="0" smtClean="0"/>
          </a:p>
          <a:p>
            <a:r>
              <a:rPr lang="ru-RU" dirty="0" smtClean="0"/>
              <a:t>Придаточное относится ко всему главному предложению.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92470" y="2725346"/>
            <a:ext cx="231197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Отвечает на падежный вопрос чему</a:t>
            </a:r>
            <a:r>
              <a:rPr lang="ru-RU" dirty="0" smtClean="0"/>
              <a:t>? В главной части имеется указательное слово тому.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24039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27</TotalTime>
  <Words>145</Words>
  <Application>Microsoft Office PowerPoint</Application>
  <PresentationFormat>Экран 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Волна</vt:lpstr>
      <vt:lpstr>Тема урока:   Сложноподчиненные предложения с придаточными обстоятельственными цели.</vt:lpstr>
      <vt:lpstr>Алгоритм рассуждения при определении вида придаточного предложения.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  Сложноподчиненные предложения с придаточными обстоятельственными цели.</dc:title>
  <cp:lastModifiedBy>ADMIN</cp:lastModifiedBy>
  <cp:revision>6</cp:revision>
  <dcterms:modified xsi:type="dcterms:W3CDTF">2013-01-21T17:37:25Z</dcterms:modified>
</cp:coreProperties>
</file>