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529" r:id="rId1"/>
  </p:sldMasterIdLst>
  <p:notesMasterIdLst>
    <p:notesMasterId r:id="rId34"/>
  </p:notesMasterIdLst>
  <p:sldIdLst>
    <p:sldId id="618" r:id="rId2"/>
    <p:sldId id="393" r:id="rId3"/>
    <p:sldId id="602" r:id="rId4"/>
    <p:sldId id="386" r:id="rId5"/>
    <p:sldId id="390" r:id="rId6"/>
    <p:sldId id="369" r:id="rId7"/>
    <p:sldId id="606" r:id="rId8"/>
    <p:sldId id="612" r:id="rId9"/>
    <p:sldId id="611" r:id="rId10"/>
    <p:sldId id="613" r:id="rId11"/>
    <p:sldId id="614" r:id="rId12"/>
    <p:sldId id="615" r:id="rId13"/>
    <p:sldId id="616" r:id="rId14"/>
    <p:sldId id="402" r:id="rId15"/>
    <p:sldId id="403" r:id="rId16"/>
    <p:sldId id="619" r:id="rId17"/>
    <p:sldId id="605" r:id="rId18"/>
    <p:sldId id="370" r:id="rId19"/>
    <p:sldId id="404" r:id="rId20"/>
    <p:sldId id="405" r:id="rId21"/>
    <p:sldId id="408" r:id="rId22"/>
    <p:sldId id="413" r:id="rId23"/>
    <p:sldId id="621" r:id="rId24"/>
    <p:sldId id="610" r:id="rId25"/>
    <p:sldId id="622" r:id="rId26"/>
    <p:sldId id="381" r:id="rId27"/>
    <p:sldId id="617" r:id="rId28"/>
    <p:sldId id="624" r:id="rId29"/>
    <p:sldId id="625" r:id="rId30"/>
    <p:sldId id="620" r:id="rId31"/>
    <p:sldId id="365" r:id="rId32"/>
    <p:sldId id="401" r:id="rId3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Comic Sans MS" pitchFamily="66" charset="0"/>
        <a:ea typeface="+mn-ea"/>
        <a:cs typeface="+mn-cs"/>
      </a:defRPr>
    </a:lvl1pPr>
    <a:lvl2pPr marL="457200" algn="l" rtl="0" fontAlgn="base">
      <a:spcBef>
        <a:spcPct val="0"/>
      </a:spcBef>
      <a:spcAft>
        <a:spcPct val="0"/>
      </a:spcAft>
      <a:defRPr kern="1200">
        <a:solidFill>
          <a:schemeClr val="tx1"/>
        </a:solidFill>
        <a:latin typeface="Comic Sans MS" pitchFamily="66" charset="0"/>
        <a:ea typeface="+mn-ea"/>
        <a:cs typeface="+mn-cs"/>
      </a:defRPr>
    </a:lvl2pPr>
    <a:lvl3pPr marL="914400" algn="l" rtl="0" fontAlgn="base">
      <a:spcBef>
        <a:spcPct val="0"/>
      </a:spcBef>
      <a:spcAft>
        <a:spcPct val="0"/>
      </a:spcAft>
      <a:defRPr kern="1200">
        <a:solidFill>
          <a:schemeClr val="tx1"/>
        </a:solidFill>
        <a:latin typeface="Comic Sans MS" pitchFamily="66" charset="0"/>
        <a:ea typeface="+mn-ea"/>
        <a:cs typeface="+mn-cs"/>
      </a:defRPr>
    </a:lvl3pPr>
    <a:lvl4pPr marL="1371600" algn="l" rtl="0" fontAlgn="base">
      <a:spcBef>
        <a:spcPct val="0"/>
      </a:spcBef>
      <a:spcAft>
        <a:spcPct val="0"/>
      </a:spcAft>
      <a:defRPr kern="1200">
        <a:solidFill>
          <a:schemeClr val="tx1"/>
        </a:solidFill>
        <a:latin typeface="Comic Sans MS" pitchFamily="66" charset="0"/>
        <a:ea typeface="+mn-ea"/>
        <a:cs typeface="+mn-cs"/>
      </a:defRPr>
    </a:lvl4pPr>
    <a:lvl5pPr marL="1828800" algn="l" rtl="0" fontAlgn="base">
      <a:spcBef>
        <a:spcPct val="0"/>
      </a:spcBef>
      <a:spcAft>
        <a:spcPct val="0"/>
      </a:spcAft>
      <a:defRPr kern="1200">
        <a:solidFill>
          <a:schemeClr val="tx1"/>
        </a:solidFill>
        <a:latin typeface="Comic Sans MS" pitchFamily="66" charset="0"/>
        <a:ea typeface="+mn-ea"/>
        <a:cs typeface="+mn-cs"/>
      </a:defRPr>
    </a:lvl5pPr>
    <a:lvl6pPr marL="2286000" algn="l" defTabSz="914400" rtl="0" eaLnBrk="1" latinLnBrk="0" hangingPunct="1">
      <a:defRPr kern="1200">
        <a:solidFill>
          <a:schemeClr val="tx1"/>
        </a:solidFill>
        <a:latin typeface="Comic Sans MS" pitchFamily="66" charset="0"/>
        <a:ea typeface="+mn-ea"/>
        <a:cs typeface="+mn-cs"/>
      </a:defRPr>
    </a:lvl6pPr>
    <a:lvl7pPr marL="2743200" algn="l" defTabSz="914400" rtl="0" eaLnBrk="1" latinLnBrk="0" hangingPunct="1">
      <a:defRPr kern="1200">
        <a:solidFill>
          <a:schemeClr val="tx1"/>
        </a:solidFill>
        <a:latin typeface="Comic Sans MS" pitchFamily="66" charset="0"/>
        <a:ea typeface="+mn-ea"/>
        <a:cs typeface="+mn-cs"/>
      </a:defRPr>
    </a:lvl7pPr>
    <a:lvl8pPr marL="3200400" algn="l" defTabSz="914400" rtl="0" eaLnBrk="1" latinLnBrk="0" hangingPunct="1">
      <a:defRPr kern="1200">
        <a:solidFill>
          <a:schemeClr val="tx1"/>
        </a:solidFill>
        <a:latin typeface="Comic Sans MS" pitchFamily="66" charset="0"/>
        <a:ea typeface="+mn-ea"/>
        <a:cs typeface="+mn-cs"/>
      </a:defRPr>
    </a:lvl8pPr>
    <a:lvl9pPr marL="3657600" algn="l" defTabSz="914400" rtl="0" eaLnBrk="1" latinLnBrk="0" hangingPunct="1">
      <a:defRPr kern="1200">
        <a:solidFill>
          <a:schemeClr val="tx1"/>
        </a:solidFill>
        <a:latin typeface="Comic Sans MS"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00"/>
    <a:srgbClr val="FA1F1A"/>
    <a:srgbClr val="FF0000"/>
    <a:srgbClr val="65FF65"/>
    <a:srgbClr val="FFFFFF"/>
    <a:srgbClr val="3000B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081" autoAdjust="0"/>
  </p:normalViewPr>
  <p:slideViewPr>
    <p:cSldViewPr>
      <p:cViewPr>
        <p:scale>
          <a:sx n="80" d="100"/>
          <a:sy n="80" d="100"/>
        </p:scale>
        <p:origin x="-480" y="3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5A47E8-451C-4A92-BCF8-E1C9594ADDB5}" type="datetimeFigureOut">
              <a:rPr lang="ru-RU" smtClean="0"/>
              <a:pPr/>
              <a:t>14.02.2013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56DCC0-86F6-47DF-A1D7-962082A0473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456DCC0-86F6-47DF-A1D7-962082A0473B}" type="slidenum">
              <a:rPr lang="ru-RU" smtClean="0"/>
              <a:pPr/>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pPr>
              <a:defRPr/>
            </a:pPr>
            <a:endParaRPr lang="ru-RU"/>
          </a:p>
        </p:txBody>
      </p:sp>
      <p:sp>
        <p:nvSpPr>
          <p:cNvPr id="19" name="Нижний колонтитул 18"/>
          <p:cNvSpPr>
            <a:spLocks noGrp="1"/>
          </p:cNvSpPr>
          <p:nvPr>
            <p:ph type="ftr" sz="quarter" idx="11"/>
          </p:nvPr>
        </p:nvSpPr>
        <p:spPr/>
        <p:txBody>
          <a:bodyPr/>
          <a:lstStyle/>
          <a:p>
            <a:pPr>
              <a:defRPr/>
            </a:pPr>
            <a:endParaRPr lang="ru-RU"/>
          </a:p>
        </p:txBody>
      </p:sp>
      <p:sp>
        <p:nvSpPr>
          <p:cNvPr id="27" name="Номер слайда 26"/>
          <p:cNvSpPr>
            <a:spLocks noGrp="1"/>
          </p:cNvSpPr>
          <p:nvPr>
            <p:ph type="sldNum" sz="quarter" idx="12"/>
          </p:nvPr>
        </p:nvSpPr>
        <p:spPr/>
        <p:txBody>
          <a:bodyPr/>
          <a:lstStyle/>
          <a:p>
            <a:pPr>
              <a:defRPr/>
            </a:pPr>
            <a:fld id="{884CF33D-27C9-4615-A7AF-204F0A6FDDD7}"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22223296-A35C-4412-A09D-742B06379C48}"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EB317422-82CD-47A7-9968-1BBA9C030259}"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F5FAF036-2C6A-4CE9-B149-A354262AB48F}" type="slidenum">
              <a:rPr lang="ru-RU" smtClean="0"/>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CB50CE26-9100-475A-B80A-D0A5845BF345}"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CB700D61-5D15-448F-95C7-8EE542C6CB88}"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2FAB67EF-D372-468B-A005-0168A2CD0FFD}" type="slidenum">
              <a:rPr lang="ru-RU" smtClean="0"/>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207988F7-C816-4972-AFBE-700AD59B2E17}" type="slidenum">
              <a:rPr lang="ru-RU" smtClean="0"/>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A8373501-27F3-4DE7-BEDE-056EDCC8EC04}"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F2CBF834-9307-4D14-A709-14F1A0089D09}" type="slidenum">
              <a:rPr lang="ru-RU" smtClean="0"/>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a:xfrm>
            <a:off x="8077200" y="6356350"/>
            <a:ext cx="609600" cy="365125"/>
          </a:xfrm>
        </p:spPr>
        <p:txBody>
          <a:bodyPr/>
          <a:lstStyle/>
          <a:p>
            <a:pPr>
              <a:defRPr/>
            </a:pPr>
            <a:fld id="{B17AD6CB-CC4B-4C11-B7E3-1FC5F72A6E73}" type="slidenum">
              <a:rPr lang="ru-RU" smtClean="0"/>
              <a:pPr>
                <a:defRPr/>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9E46C85A-CB35-4296-B58F-87BBAEA9AD0D}" type="slidenum">
              <a:rPr lang="ru-RU" smtClean="0"/>
              <a:pPr>
                <a:defRPr/>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530" r:id="rId1"/>
    <p:sldLayoutId id="2147484531" r:id="rId2"/>
    <p:sldLayoutId id="2147484532" r:id="rId3"/>
    <p:sldLayoutId id="2147484533" r:id="rId4"/>
    <p:sldLayoutId id="2147484534" r:id="rId5"/>
    <p:sldLayoutId id="2147484535" r:id="rId6"/>
    <p:sldLayoutId id="2147484536" r:id="rId7"/>
    <p:sldLayoutId id="2147484537" r:id="rId8"/>
    <p:sldLayoutId id="2147484538" r:id="rId9"/>
    <p:sldLayoutId id="2147484539" r:id="rId10"/>
    <p:sldLayoutId id="2147484540"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0.jpeg"/><Relationship Id="rId7"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8.jpe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wmf"/><Relationship Id="rId4" Type="http://schemas.openxmlformats.org/officeDocument/2006/relationships/image" Target="../media/image18.gif"/><Relationship Id="rId9" Type="http://schemas.openxmlformats.org/officeDocument/2006/relationships/image" Target="../media/image2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95536" y="1052736"/>
            <a:ext cx="5400600" cy="4824536"/>
          </a:xfrm>
        </p:spPr>
        <p:txBody>
          <a:bodyPr>
            <a:normAutofit fontScale="25000" lnSpcReduction="20000"/>
          </a:bodyPr>
          <a:lstStyle/>
          <a:p>
            <a:pPr algn="l"/>
            <a:r>
              <a:rPr lang="kk-KZ" sz="9600" b="1" dirty="0" smtClean="0">
                <a:solidFill>
                  <a:srgbClr val="FFFF00"/>
                </a:solidFill>
                <a:latin typeface="Times New Roman" pitchFamily="18" charset="0"/>
                <a:cs typeface="Times New Roman" pitchFamily="18" charset="0"/>
              </a:rPr>
              <a:t>Мекеме атауы</a:t>
            </a:r>
            <a:r>
              <a:rPr lang="kk-KZ" sz="9600" b="1" i="1" dirty="0" smtClean="0">
                <a:solidFill>
                  <a:srgbClr val="FFFF00"/>
                </a:solidFill>
                <a:latin typeface="Times New Roman" pitchFamily="18" charset="0"/>
                <a:cs typeface="Times New Roman" pitchFamily="18" charset="0"/>
              </a:rPr>
              <a:t>:   </a:t>
            </a:r>
            <a:r>
              <a:rPr lang="ru-RU" sz="9600" b="1" i="1" dirty="0" smtClean="0">
                <a:solidFill>
                  <a:srgbClr val="FFFF00"/>
                </a:solidFill>
                <a:latin typeface="Times New Roman" pitchFamily="18" charset="0"/>
                <a:cs typeface="Times New Roman" pitchFamily="18" charset="0"/>
              </a:rPr>
              <a:t>№</a:t>
            </a:r>
            <a:r>
              <a:rPr lang="kk-KZ" sz="9600" b="1" i="1" dirty="0" smtClean="0">
                <a:solidFill>
                  <a:srgbClr val="FFFF00"/>
                </a:solidFill>
                <a:latin typeface="Times New Roman" pitchFamily="18" charset="0"/>
                <a:cs typeface="Times New Roman" pitchFamily="18" charset="0"/>
              </a:rPr>
              <a:t>21 жалпы орта  </a:t>
            </a:r>
          </a:p>
          <a:p>
            <a:pPr algn="l"/>
            <a:r>
              <a:rPr lang="kk-KZ" sz="9600" b="1" i="1" dirty="0" smtClean="0">
                <a:solidFill>
                  <a:srgbClr val="FFFF00"/>
                </a:solidFill>
                <a:latin typeface="Times New Roman" pitchFamily="18" charset="0"/>
                <a:cs typeface="Times New Roman" pitchFamily="18" charset="0"/>
              </a:rPr>
              <a:t>                               білім беру мектебі</a:t>
            </a:r>
          </a:p>
          <a:p>
            <a:pPr algn="l"/>
            <a:r>
              <a:rPr lang="kk-KZ" sz="9600" b="1" dirty="0" smtClean="0">
                <a:solidFill>
                  <a:srgbClr val="FFFF00"/>
                </a:solidFill>
                <a:latin typeface="Times New Roman" pitchFamily="18" charset="0"/>
                <a:cs typeface="Times New Roman" pitchFamily="18" charset="0"/>
              </a:rPr>
              <a:t>Аты-жөні:  </a:t>
            </a:r>
            <a:r>
              <a:rPr lang="kk-KZ" sz="9600" b="1" i="1" dirty="0" smtClean="0">
                <a:solidFill>
                  <a:srgbClr val="FFFF00"/>
                </a:solidFill>
                <a:latin typeface="Times New Roman" pitchFamily="18" charset="0"/>
                <a:cs typeface="Times New Roman" pitchFamily="18" charset="0"/>
              </a:rPr>
              <a:t>Сансызбаева Анара    </a:t>
            </a:r>
          </a:p>
          <a:p>
            <a:pPr algn="l"/>
            <a:r>
              <a:rPr lang="kk-KZ" sz="9600" b="1" i="1" dirty="0" smtClean="0">
                <a:solidFill>
                  <a:srgbClr val="FFFF00"/>
                </a:solidFill>
                <a:latin typeface="Times New Roman" pitchFamily="18" charset="0"/>
                <a:cs typeface="Times New Roman" pitchFamily="18" charset="0"/>
              </a:rPr>
              <a:t>                            Жұмашқызы</a:t>
            </a:r>
          </a:p>
          <a:p>
            <a:pPr algn="l"/>
            <a:r>
              <a:rPr lang="kk-KZ" sz="9600" b="1" dirty="0" smtClean="0">
                <a:solidFill>
                  <a:srgbClr val="FFFF00"/>
                </a:solidFill>
                <a:latin typeface="Times New Roman" pitchFamily="18" charset="0"/>
                <a:cs typeface="Times New Roman" pitchFamily="18" charset="0"/>
              </a:rPr>
              <a:t>Лауазымы</a:t>
            </a:r>
            <a:r>
              <a:rPr lang="kk-KZ" sz="9600" b="1" i="1" dirty="0" smtClean="0">
                <a:solidFill>
                  <a:srgbClr val="FFFF00"/>
                </a:solidFill>
                <a:latin typeface="Times New Roman" pitchFamily="18" charset="0"/>
                <a:cs typeface="Times New Roman" pitchFamily="18" charset="0"/>
              </a:rPr>
              <a:t>: ағылшын тілінің мұғалімі</a:t>
            </a:r>
          </a:p>
          <a:p>
            <a:pPr algn="l"/>
            <a:r>
              <a:rPr lang="kk-KZ" sz="9600" b="1" i="1" dirty="0" smtClean="0">
                <a:solidFill>
                  <a:srgbClr val="FFFF00"/>
                </a:solidFill>
                <a:latin typeface="Times New Roman" pitchFamily="18" charset="0"/>
                <a:cs typeface="Times New Roman" pitchFamily="18" charset="0"/>
              </a:rPr>
              <a:t>                    ағылшын тілінің магистрі</a:t>
            </a:r>
          </a:p>
          <a:p>
            <a:pPr algn="l"/>
            <a:r>
              <a:rPr lang="kk-KZ" sz="9600" b="1" dirty="0" smtClean="0">
                <a:solidFill>
                  <a:srgbClr val="FFFF00"/>
                </a:solidFill>
                <a:latin typeface="Times New Roman" pitchFamily="18" charset="0"/>
                <a:cs typeface="Times New Roman" pitchFamily="18" charset="0"/>
              </a:rPr>
              <a:t>Жұмыс өтілі</a:t>
            </a:r>
            <a:r>
              <a:rPr lang="kk-KZ" sz="9600" b="1" i="1" dirty="0" smtClean="0">
                <a:solidFill>
                  <a:srgbClr val="FFFF00"/>
                </a:solidFill>
                <a:latin typeface="Times New Roman" pitchFamily="18" charset="0"/>
                <a:cs typeface="Times New Roman" pitchFamily="18" charset="0"/>
              </a:rPr>
              <a:t>:   3 жыл</a:t>
            </a:r>
          </a:p>
          <a:p>
            <a:pPr algn="l"/>
            <a:r>
              <a:rPr lang="kk-KZ" sz="9600" b="1" dirty="0" smtClean="0">
                <a:solidFill>
                  <a:srgbClr val="FFFF00"/>
                </a:solidFill>
                <a:latin typeface="Times New Roman" pitchFamily="18" charset="0"/>
                <a:cs typeface="Times New Roman" pitchFamily="18" charset="0"/>
              </a:rPr>
              <a:t>Санаты:  </a:t>
            </a:r>
            <a:r>
              <a:rPr lang="kk-KZ" sz="9600" b="1" i="1" dirty="0" smtClean="0">
                <a:solidFill>
                  <a:srgbClr val="FFFF00"/>
                </a:solidFill>
                <a:latin typeface="Times New Roman" pitchFamily="18" charset="0"/>
                <a:cs typeface="Times New Roman" pitchFamily="18" charset="0"/>
              </a:rPr>
              <a:t>жоқ</a:t>
            </a:r>
          </a:p>
          <a:p>
            <a:pPr algn="l"/>
            <a:r>
              <a:rPr lang="kk-KZ" sz="9600" b="1" dirty="0" smtClean="0">
                <a:solidFill>
                  <a:srgbClr val="FFFF00"/>
                </a:solidFill>
                <a:latin typeface="Times New Roman" pitchFamily="18" charset="0"/>
                <a:cs typeface="Times New Roman" pitchFamily="18" charset="0"/>
              </a:rPr>
              <a:t>Пәні:        </a:t>
            </a:r>
            <a:r>
              <a:rPr lang="kk-KZ" sz="9600" b="1" i="1" dirty="0" smtClean="0">
                <a:solidFill>
                  <a:srgbClr val="FFFF00"/>
                </a:solidFill>
                <a:latin typeface="Times New Roman" pitchFamily="18" charset="0"/>
                <a:cs typeface="Times New Roman" pitchFamily="18" charset="0"/>
              </a:rPr>
              <a:t>ағылшын тілі</a:t>
            </a:r>
          </a:p>
          <a:p>
            <a:pPr algn="l"/>
            <a:r>
              <a:rPr lang="kk-KZ" sz="9600" b="1" dirty="0" smtClean="0">
                <a:solidFill>
                  <a:srgbClr val="FFFF00"/>
                </a:solidFill>
                <a:latin typeface="Times New Roman" pitchFamily="18" charset="0"/>
                <a:cs typeface="Times New Roman" pitchFamily="18" charset="0"/>
              </a:rPr>
              <a:t>Тақырыбы</a:t>
            </a:r>
            <a:r>
              <a:rPr lang="kk-KZ" sz="9600" b="1" i="1" dirty="0" smtClean="0">
                <a:solidFill>
                  <a:srgbClr val="FFFF00"/>
                </a:solidFill>
                <a:latin typeface="Times New Roman" pitchFamily="18" charset="0"/>
                <a:cs typeface="Times New Roman" pitchFamily="18" charset="0"/>
              </a:rPr>
              <a:t>:   </a:t>
            </a:r>
            <a:r>
              <a:rPr lang="en-US" sz="9600" b="1" i="1" dirty="0" smtClean="0">
                <a:solidFill>
                  <a:srgbClr val="FFFF00"/>
                </a:solidFill>
                <a:latin typeface="Times New Roman" pitchFamily="18" charset="0"/>
                <a:cs typeface="Times New Roman" pitchFamily="18" charset="0"/>
              </a:rPr>
              <a:t>Kazakhstan national food</a:t>
            </a:r>
          </a:p>
          <a:p>
            <a:pPr algn="l"/>
            <a:r>
              <a:rPr lang="kk-KZ" sz="9600" b="1" dirty="0" smtClean="0">
                <a:solidFill>
                  <a:srgbClr val="FFFF00"/>
                </a:solidFill>
                <a:latin typeface="Times New Roman" pitchFamily="18" charset="0"/>
                <a:cs typeface="Times New Roman" pitchFamily="18" charset="0"/>
              </a:rPr>
              <a:t>Сынып:  </a:t>
            </a:r>
            <a:r>
              <a:rPr lang="kk-KZ" sz="9600" b="1" i="1" dirty="0" smtClean="0">
                <a:solidFill>
                  <a:srgbClr val="FFFF00"/>
                </a:solidFill>
                <a:latin typeface="Times New Roman" pitchFamily="18" charset="0"/>
                <a:cs typeface="Times New Roman" pitchFamily="18" charset="0"/>
              </a:rPr>
              <a:t>5 </a:t>
            </a:r>
            <a:r>
              <a:rPr lang="ru-RU" sz="9600" b="1" i="1" dirty="0" smtClean="0">
                <a:solidFill>
                  <a:srgbClr val="FFFF00"/>
                </a:solidFill>
                <a:latin typeface="Times New Roman" pitchFamily="18" charset="0"/>
                <a:cs typeface="Times New Roman" pitchFamily="18" charset="0"/>
              </a:rPr>
              <a:t>«Б»</a:t>
            </a:r>
            <a:endParaRPr lang="kk-KZ" sz="9600" b="1" i="1" dirty="0" smtClean="0">
              <a:solidFill>
                <a:srgbClr val="FFFF00"/>
              </a:solidFill>
              <a:latin typeface="Times New Roman" pitchFamily="18" charset="0"/>
              <a:cs typeface="Times New Roman" pitchFamily="18" charset="0"/>
            </a:endParaRPr>
          </a:p>
          <a:p>
            <a:pPr algn="l"/>
            <a:endParaRPr lang="kk-KZ" dirty="0" smtClean="0"/>
          </a:p>
          <a:p>
            <a:pPr algn="l"/>
            <a:endParaRPr lang="kk-KZ" dirty="0" smtClean="0"/>
          </a:p>
          <a:p>
            <a:pPr algn="l"/>
            <a:endParaRPr lang="kk-KZ" dirty="0" smtClean="0"/>
          </a:p>
          <a:p>
            <a:pPr algn="l"/>
            <a:r>
              <a:rPr lang="kk-KZ" dirty="0" smtClean="0"/>
              <a:t>   </a:t>
            </a:r>
            <a:endParaRPr lang="ru-RU" dirty="0"/>
          </a:p>
        </p:txBody>
      </p:sp>
      <p:pic>
        <p:nvPicPr>
          <p:cNvPr id="5" name="Picture 2" descr="C:\Users\User\Pictures\IMG_0187.JPG"/>
          <p:cNvPicPr>
            <a:picLocks noChangeAspect="1" noChangeArrowheads="1"/>
          </p:cNvPicPr>
          <p:nvPr/>
        </p:nvPicPr>
        <p:blipFill>
          <a:blip r:embed="rId2" cstate="print"/>
          <a:srcRect/>
          <a:stretch>
            <a:fillRect/>
          </a:stretch>
        </p:blipFill>
        <p:spPr bwMode="auto">
          <a:xfrm>
            <a:off x="5724128" y="1412776"/>
            <a:ext cx="3061801" cy="38164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04664"/>
            <a:ext cx="8435280" cy="1008112"/>
          </a:xfrm>
        </p:spPr>
        <p:txBody>
          <a:bodyPr>
            <a:normAutofit/>
          </a:bodyPr>
          <a:lstStyle/>
          <a:p>
            <a:pPr algn="ctr"/>
            <a:r>
              <a:rPr lang="kk-KZ" sz="2000" b="1" dirty="0" smtClean="0">
                <a:solidFill>
                  <a:srgbClr val="0000FF"/>
                </a:solidFill>
                <a:latin typeface="Times New Roman" pitchFamily="18" charset="0"/>
                <a:cs typeface="Times New Roman" pitchFamily="18" charset="0"/>
              </a:rPr>
              <a:t>Балалар, суретке қараңдаршы. Қалай ойлайсыңдар </a:t>
            </a:r>
            <a:br>
              <a:rPr lang="kk-KZ" sz="2000" b="1" dirty="0" smtClean="0">
                <a:solidFill>
                  <a:srgbClr val="0000FF"/>
                </a:solidFill>
                <a:latin typeface="Times New Roman" pitchFamily="18" charset="0"/>
                <a:cs typeface="Times New Roman" pitchFamily="18" charset="0"/>
              </a:rPr>
            </a:br>
            <a:r>
              <a:rPr lang="kk-KZ" sz="2000" b="1" dirty="0" smtClean="0">
                <a:solidFill>
                  <a:srgbClr val="0000FF"/>
                </a:solidFill>
                <a:latin typeface="Times New Roman" pitchFamily="18" charset="0"/>
                <a:cs typeface="Times New Roman" pitchFamily="18" charset="0"/>
              </a:rPr>
              <a:t>біздің сабақ не туралы болады? Мақсатымыз қандай? </a:t>
            </a:r>
            <a:r>
              <a:rPr lang="en-US" sz="2000" b="1" dirty="0" smtClean="0">
                <a:solidFill>
                  <a:srgbClr val="0000FF"/>
                </a:solidFill>
                <a:latin typeface="Times New Roman" pitchFamily="18" charset="0"/>
                <a:cs typeface="Times New Roman" pitchFamily="18" charset="0"/>
              </a:rPr>
              <a:t>(3 min.) </a:t>
            </a:r>
            <a:r>
              <a:rPr lang="kk-KZ" sz="2000" dirty="0" smtClean="0"/>
              <a:t>1. 11</a:t>
            </a:r>
            <a:endParaRPr lang="ru-RU" sz="2000" dirty="0">
              <a:solidFill>
                <a:schemeClr val="tx1"/>
              </a:solidFill>
              <a:latin typeface="Times New Roman" pitchFamily="18" charset="0"/>
              <a:cs typeface="Times New Roman" pitchFamily="18" charset="0"/>
            </a:endParaRPr>
          </a:p>
        </p:txBody>
      </p:sp>
      <p:pic>
        <p:nvPicPr>
          <p:cNvPr id="4" name="Содержимое 3" descr="1332425228_supara-9.jpg"/>
          <p:cNvPicPr>
            <a:picLocks noGrp="1" noChangeAspect="1"/>
          </p:cNvPicPr>
          <p:nvPr>
            <p:ph idx="1"/>
          </p:nvPr>
        </p:nvPicPr>
        <p:blipFill>
          <a:blip r:embed="rId2" cstate="print"/>
          <a:stretch>
            <a:fillRect/>
          </a:stretch>
        </p:blipFill>
        <p:spPr>
          <a:xfrm>
            <a:off x="179512" y="1412776"/>
            <a:ext cx="4182142" cy="2785889"/>
          </a:xfrm>
        </p:spPr>
      </p:pic>
      <p:pic>
        <p:nvPicPr>
          <p:cNvPr id="6" name="Содержимое 3"/>
          <p:cNvPicPr>
            <a:picLocks/>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2" y="4214812"/>
            <a:ext cx="2428875" cy="264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Рисунок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71800" y="4214812"/>
            <a:ext cx="2857500" cy="264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Рисунок 7" descr="Kazakhstan food - Kuirdak"/>
          <p:cNvPicPr/>
          <p:nvPr/>
        </p:nvPicPr>
        <p:blipFill>
          <a:blip r:embed="rId5" cstate="print"/>
          <a:srcRect/>
          <a:stretch>
            <a:fillRect/>
          </a:stretch>
        </p:blipFill>
        <p:spPr bwMode="auto">
          <a:xfrm>
            <a:off x="4860032" y="1484784"/>
            <a:ext cx="3810000" cy="2657475"/>
          </a:xfrm>
          <a:prstGeom prst="rect">
            <a:avLst/>
          </a:prstGeom>
          <a:noFill/>
          <a:ln w="9525">
            <a:noFill/>
            <a:miter lim="800000"/>
            <a:headEnd/>
            <a:tailEnd/>
          </a:ln>
        </p:spPr>
      </p:pic>
      <p:pic>
        <p:nvPicPr>
          <p:cNvPr id="9" name="Рисунок 8" descr="Kazakhstan food - Kazi, Karta, Shuzhuk"/>
          <p:cNvPicPr/>
          <p:nvPr/>
        </p:nvPicPr>
        <p:blipFill>
          <a:blip r:embed="rId6" cstate="print"/>
          <a:srcRect/>
          <a:stretch>
            <a:fillRect/>
          </a:stretch>
        </p:blipFill>
        <p:spPr bwMode="auto">
          <a:xfrm>
            <a:off x="6012160" y="4365104"/>
            <a:ext cx="2592288" cy="227687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124744"/>
            <a:ext cx="8229600" cy="4389120"/>
          </a:xfrm>
        </p:spPr>
        <p:txBody>
          <a:bodyPr/>
          <a:lstStyle/>
          <a:p>
            <a:pPr>
              <a:buNone/>
            </a:pPr>
            <a:r>
              <a:rPr lang="en-US" sz="2800" b="1" dirty="0" smtClean="0">
                <a:latin typeface="Times New Roman" pitchFamily="18" charset="0"/>
                <a:cs typeface="Times New Roman" pitchFamily="18" charset="0"/>
              </a:rPr>
              <a:t>-What can you see on the picture?</a:t>
            </a:r>
            <a:endParaRPr lang="ru-RU" sz="2800" b="1" dirty="0" smtClean="0">
              <a:latin typeface="Times New Roman" pitchFamily="18" charset="0"/>
              <a:cs typeface="Times New Roman" pitchFamily="18" charset="0"/>
            </a:endParaRPr>
          </a:p>
          <a:p>
            <a:pPr>
              <a:buNone/>
            </a:pPr>
            <a:r>
              <a:rPr lang="en-US" sz="2800" b="1" dirty="0" smtClean="0">
                <a:latin typeface="Times New Roman" pitchFamily="18" charset="0"/>
                <a:cs typeface="Times New Roman" pitchFamily="18" charset="0"/>
              </a:rPr>
              <a:t>-What are there?</a:t>
            </a:r>
            <a:endParaRPr lang="ru-RU" sz="2800" b="1" dirty="0" smtClean="0">
              <a:latin typeface="Times New Roman" pitchFamily="18" charset="0"/>
              <a:cs typeface="Times New Roman" pitchFamily="18" charset="0"/>
            </a:endParaRPr>
          </a:p>
          <a:p>
            <a:pPr>
              <a:buNone/>
            </a:pPr>
            <a:r>
              <a:rPr lang="en-US" sz="2800" b="1" dirty="0" smtClean="0">
                <a:latin typeface="Times New Roman" pitchFamily="18" charset="0"/>
                <a:cs typeface="Times New Roman" pitchFamily="18" charset="0"/>
              </a:rPr>
              <a:t>-Do you like our national Kazakh kitchen?</a:t>
            </a:r>
            <a:endParaRPr lang="ru-RU" sz="2800" b="1" dirty="0" smtClean="0">
              <a:latin typeface="Times New Roman" pitchFamily="18" charset="0"/>
              <a:cs typeface="Times New Roman" pitchFamily="18" charset="0"/>
            </a:endParaRPr>
          </a:p>
          <a:p>
            <a:pPr>
              <a:buNone/>
            </a:pPr>
            <a:r>
              <a:rPr lang="en-US" sz="2800" b="1" dirty="0" smtClean="0">
                <a:latin typeface="Times New Roman" pitchFamily="18" charset="0"/>
                <a:cs typeface="Times New Roman" pitchFamily="18" charset="0"/>
              </a:rPr>
              <a:t>-Thank you very much!</a:t>
            </a:r>
            <a:endParaRPr lang="ru-RU" sz="2800" b="1" dirty="0" smtClean="0">
              <a:latin typeface="Times New Roman" pitchFamily="18" charset="0"/>
              <a:cs typeface="Times New Roman" pitchFamily="18" charset="0"/>
            </a:endParaRPr>
          </a:p>
          <a:p>
            <a:pPr>
              <a:buNone/>
            </a:pPr>
            <a:r>
              <a:rPr lang="en-US" sz="2800" b="1" dirty="0" smtClean="0">
                <a:latin typeface="Times New Roman" pitchFamily="18" charset="0"/>
                <a:cs typeface="Times New Roman" pitchFamily="18" charset="0"/>
              </a:rPr>
              <a:t>-</a:t>
            </a:r>
            <a:r>
              <a:rPr lang="kk-KZ" sz="2800" b="1" dirty="0" smtClean="0">
                <a:latin typeface="Times New Roman" pitchFamily="18" charset="0"/>
                <a:cs typeface="Times New Roman" pitchFamily="18" charset="0"/>
              </a:rPr>
              <a:t>Балалар,  осы мәліметтерді қайда қолдануға болады? Біздің мақсатымыз қандай?  - Дұрыс, қазақ халқының салт-дәстүрі, тағамдардың атауларын дұрыс атау, сөйлем құрастыра білу.</a:t>
            </a:r>
            <a:endParaRPr lang="ru-RU" sz="2800" b="1" dirty="0" smtClean="0">
              <a:latin typeface="Times New Roman" pitchFamily="18" charset="0"/>
              <a:cs typeface="Times New Roman" pitchFamily="18" charset="0"/>
            </a:endParaRPr>
          </a:p>
          <a:p>
            <a:pPr>
              <a:buNone/>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2" end="2"/>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2"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3" end="3"/>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7"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556792"/>
            <a:ext cx="8229600" cy="4389120"/>
          </a:xfrm>
        </p:spPr>
        <p:txBody>
          <a:bodyPr>
            <a:normAutofit/>
          </a:bodyPr>
          <a:lstStyle/>
          <a:p>
            <a:pPr>
              <a:buNone/>
            </a:pPr>
            <a:r>
              <a:rPr lang="en-US" sz="3200" b="1" dirty="0" smtClean="0">
                <a:latin typeface="Times New Roman" pitchFamily="18" charset="0"/>
                <a:cs typeface="Times New Roman" pitchFamily="18" charset="0"/>
              </a:rPr>
              <a:t>Checking up the h/t: </a:t>
            </a:r>
            <a:r>
              <a:rPr lang="kk-KZ" sz="3200" b="1" dirty="0" smtClean="0">
                <a:latin typeface="Times New Roman" pitchFamily="18" charset="0"/>
                <a:cs typeface="Times New Roman" pitchFamily="18" charset="0"/>
              </a:rPr>
              <a:t>Балалар, үй жұмысын тексерейік.</a:t>
            </a:r>
            <a:r>
              <a:rPr lang="en-US" sz="3200" b="1" dirty="0" smtClean="0">
                <a:latin typeface="Times New Roman" pitchFamily="18" charset="0"/>
                <a:cs typeface="Times New Roman" pitchFamily="18" charset="0"/>
              </a:rPr>
              <a:t> (2-3min.)</a:t>
            </a:r>
            <a:endParaRPr lang="ru-RU" sz="3200" b="1" dirty="0" smtClean="0">
              <a:latin typeface="Times New Roman" pitchFamily="18" charset="0"/>
              <a:cs typeface="Times New Roman" pitchFamily="18" charset="0"/>
            </a:endParaRPr>
          </a:p>
          <a:p>
            <a:pPr>
              <a:buNone/>
            </a:pPr>
            <a:r>
              <a:rPr lang="en-US" sz="3200" b="1" dirty="0" smtClean="0">
                <a:latin typeface="Times New Roman" pitchFamily="18" charset="0"/>
                <a:cs typeface="Times New Roman" pitchFamily="18" charset="0"/>
              </a:rPr>
              <a:t>p.137-ex.10</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1196752"/>
            <a:ext cx="8229600" cy="4389120"/>
          </a:xfrm>
        </p:spPr>
        <p:txBody>
          <a:bodyPr>
            <a:normAutofit fontScale="92500" lnSpcReduction="20000"/>
          </a:bodyPr>
          <a:lstStyle/>
          <a:p>
            <a:pPr>
              <a:buNone/>
            </a:pPr>
            <a:r>
              <a:rPr lang="en-US" sz="3200" b="1" dirty="0" smtClean="0">
                <a:latin typeface="Times New Roman" pitchFamily="18" charset="0"/>
                <a:cs typeface="Times New Roman" pitchFamily="18" charset="0"/>
              </a:rPr>
              <a:t>Presentation: </a:t>
            </a:r>
            <a:endParaRPr lang="ru-RU" sz="3200" b="1" dirty="0" smtClean="0">
              <a:latin typeface="Times New Roman" pitchFamily="18" charset="0"/>
              <a:cs typeface="Times New Roman" pitchFamily="18" charset="0"/>
            </a:endParaRPr>
          </a:p>
          <a:p>
            <a:pPr>
              <a:buNone/>
            </a:pPr>
            <a:r>
              <a:rPr lang="en-US" sz="3200" b="1" dirty="0" smtClean="0">
                <a:latin typeface="Times New Roman" pitchFamily="18" charset="0"/>
                <a:cs typeface="Times New Roman" pitchFamily="18" charset="0"/>
              </a:rPr>
              <a:t>Speaking: discuss the questions:</a:t>
            </a:r>
            <a:endParaRPr lang="ru-RU" sz="3200" b="1" dirty="0" smtClean="0">
              <a:latin typeface="Times New Roman" pitchFamily="18" charset="0"/>
              <a:cs typeface="Times New Roman" pitchFamily="18" charset="0"/>
            </a:endParaRPr>
          </a:p>
          <a:p>
            <a:pPr>
              <a:buNone/>
            </a:pPr>
            <a:r>
              <a:rPr lang="en-US" sz="3200" b="1" dirty="0" smtClean="0">
                <a:latin typeface="Times New Roman" pitchFamily="18" charset="0"/>
                <a:cs typeface="Times New Roman" pitchFamily="18" charset="0"/>
              </a:rPr>
              <a:t> </a:t>
            </a:r>
            <a:endParaRPr lang="ru-RU" sz="3200" b="1" dirty="0" smtClean="0">
              <a:latin typeface="Times New Roman" pitchFamily="18" charset="0"/>
              <a:cs typeface="Times New Roman" pitchFamily="18" charset="0"/>
            </a:endParaRPr>
          </a:p>
          <a:p>
            <a:pPr lvl="0">
              <a:buNone/>
            </a:pPr>
            <a:r>
              <a:rPr lang="en-US" sz="3200" b="1" dirty="0" smtClean="0">
                <a:latin typeface="Times New Roman" pitchFamily="18" charset="0"/>
                <a:cs typeface="Times New Roman" pitchFamily="18" charset="0"/>
              </a:rPr>
              <a:t>Reading the text (p.70)</a:t>
            </a:r>
            <a:endParaRPr lang="ru-RU" sz="3200" b="1" dirty="0" smtClean="0">
              <a:latin typeface="Times New Roman" pitchFamily="18" charset="0"/>
              <a:cs typeface="Times New Roman" pitchFamily="18" charset="0"/>
            </a:endParaRPr>
          </a:p>
          <a:p>
            <a:pPr lvl="0">
              <a:buNone/>
            </a:pPr>
            <a:r>
              <a:rPr lang="en-US" sz="3200" b="1" dirty="0" smtClean="0">
                <a:latin typeface="Times New Roman" pitchFamily="18" charset="0"/>
                <a:cs typeface="Times New Roman" pitchFamily="18" charset="0"/>
              </a:rPr>
              <a:t>find new words and  their definitions</a:t>
            </a:r>
            <a:endParaRPr lang="ru-RU" sz="3200" b="1" dirty="0" smtClean="0">
              <a:latin typeface="Times New Roman" pitchFamily="18" charset="0"/>
              <a:cs typeface="Times New Roman" pitchFamily="18" charset="0"/>
            </a:endParaRPr>
          </a:p>
          <a:p>
            <a:pPr lvl="0">
              <a:buNone/>
            </a:pPr>
            <a:r>
              <a:rPr lang="en-US" sz="3200" b="1" dirty="0" smtClean="0">
                <a:latin typeface="Times New Roman" pitchFamily="18" charset="0"/>
                <a:cs typeface="Times New Roman" pitchFamily="18" charset="0"/>
              </a:rPr>
              <a:t>write down new words</a:t>
            </a:r>
            <a:endParaRPr lang="ru-RU" sz="3200" b="1" dirty="0" smtClean="0">
              <a:latin typeface="Times New Roman" pitchFamily="18" charset="0"/>
              <a:cs typeface="Times New Roman" pitchFamily="18" charset="0"/>
            </a:endParaRPr>
          </a:p>
          <a:p>
            <a:pPr>
              <a:buNone/>
            </a:pPr>
            <a:r>
              <a:rPr lang="kk-KZ" sz="3200" b="1" dirty="0" smtClean="0">
                <a:latin typeface="Times New Roman" pitchFamily="18" charset="0"/>
                <a:cs typeface="Times New Roman" pitchFamily="18" charset="0"/>
              </a:rPr>
              <a:t>Балалар, осы тапсырманы орындаған кезде </a:t>
            </a:r>
            <a:endParaRPr lang="ru-RU" sz="3200" b="1" dirty="0" smtClean="0">
              <a:latin typeface="Times New Roman" pitchFamily="18" charset="0"/>
              <a:cs typeface="Times New Roman" pitchFamily="18" charset="0"/>
            </a:endParaRPr>
          </a:p>
          <a:p>
            <a:pPr>
              <a:buNone/>
            </a:pPr>
            <a:r>
              <a:rPr lang="kk-KZ" sz="3200" b="1" dirty="0" smtClean="0">
                <a:latin typeface="Times New Roman" pitchFamily="18" charset="0"/>
                <a:cs typeface="Times New Roman" pitchFamily="18" charset="0"/>
              </a:rPr>
              <a:t>«Өрмекші»  ақпаратты сызбасын қолданыңдар. </a:t>
            </a:r>
            <a:r>
              <a:rPr lang="en-US" sz="3200" b="1" dirty="0" smtClean="0">
                <a:latin typeface="Times New Roman" pitchFamily="18" charset="0"/>
                <a:cs typeface="Times New Roman" pitchFamily="18" charset="0"/>
              </a:rPr>
              <a:t>(6min)</a:t>
            </a:r>
            <a:r>
              <a:rPr lang="kk-KZ" sz="3200" b="1" dirty="0" smtClean="0">
                <a:latin typeface="Times New Roman" pitchFamily="18" charset="0"/>
                <a:cs typeface="Times New Roman" pitchFamily="18" charset="0"/>
              </a:rPr>
              <a:t> 1.21</a:t>
            </a:r>
            <a:endParaRPr lang="ru-RU" sz="3200" b="1"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2" end="2"/>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2"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3" end="3"/>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7"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4" end="4"/>
                                            </p:txEl>
                                          </p:spTgt>
                                        </p:tgtEl>
                                        <p:attrNameLst>
                                          <p:attrName>fill.type</p:attrName>
                                        </p:attrNameLst>
                                      </p:cBhvr>
                                      <p:to>
                                        <p:strVal val="solid"/>
                                      </p:to>
                                    </p:set>
                                  </p:childTnLst>
                                </p:cTn>
                              </p:par>
                              <p:par>
                                <p:cTn id="30" presetID="27" presetClass="entr" presetSubtype="0" fill="hold" nodeType="withEffect">
                                  <p:stCondLst>
                                    <p:cond delay="0"/>
                                  </p:stCondLst>
                                  <p:iterate type="lt">
                                    <p:tmPct val="50000"/>
                                  </p:iterate>
                                  <p:childTnLst>
                                    <p:set>
                                      <p:cBhvr>
                                        <p:cTn id="31"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32"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34" dur="80"/>
                                        <p:tgtEl>
                                          <p:spTgt spid="3">
                                            <p:txEl>
                                              <p:pRg st="5" end="5"/>
                                            </p:txEl>
                                          </p:spTgt>
                                        </p:tgtEl>
                                        <p:attrNameLst>
                                          <p:attrName>fill.type</p:attrName>
                                        </p:attrNameLst>
                                      </p:cBhvr>
                                      <p:to>
                                        <p:strVal val="solid"/>
                                      </p:to>
                                    </p:set>
                                  </p:childTnLst>
                                </p:cTn>
                              </p:par>
                              <p:par>
                                <p:cTn id="35" presetID="27" presetClass="entr" presetSubtype="0" fill="hold" nodeType="withEffect">
                                  <p:stCondLst>
                                    <p:cond delay="0"/>
                                  </p:stCondLst>
                                  <p:iterate type="lt">
                                    <p:tmPct val="50000"/>
                                  </p:iterate>
                                  <p:childTnLst>
                                    <p:set>
                                      <p:cBhvr>
                                        <p:cTn id="36"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37"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39" dur="80"/>
                                        <p:tgtEl>
                                          <p:spTgt spid="3">
                                            <p:txEl>
                                              <p:pRg st="6" end="6"/>
                                            </p:txEl>
                                          </p:spTgt>
                                        </p:tgtEl>
                                        <p:attrNameLst>
                                          <p:attrName>fill.type</p:attrName>
                                        </p:attrNameLst>
                                      </p:cBhvr>
                                      <p:to>
                                        <p:strVal val="solid"/>
                                      </p:to>
                                    </p:set>
                                  </p:childTnLst>
                                </p:cTn>
                              </p:par>
                              <p:par>
                                <p:cTn id="40" presetID="27" presetClass="entr" presetSubtype="0" fill="hold" nodeType="withEffect">
                                  <p:stCondLst>
                                    <p:cond delay="0"/>
                                  </p:stCondLst>
                                  <p:iterate type="lt">
                                    <p:tmPct val="50000"/>
                                  </p:iterate>
                                  <p:childTnLst>
                                    <p:set>
                                      <p:cBhvr>
                                        <p:cTn id="41"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42"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60648"/>
            <a:ext cx="9144000" cy="1656184"/>
          </a:xfrm>
        </p:spPr>
        <p:txBody>
          <a:bodyPr>
            <a:normAutofit fontScale="90000"/>
          </a:bodyPr>
          <a:lstStyle/>
          <a:p>
            <a:pPr algn="ctr"/>
            <a:r>
              <a:rPr lang="ru-RU" b="1" dirty="0" smtClean="0"/>
              <a:t/>
            </a:r>
            <a:br>
              <a:rPr lang="ru-RU" b="1" dirty="0" smtClean="0"/>
            </a:br>
            <a:r>
              <a:rPr lang="en-US" sz="2800" b="1" dirty="0" smtClean="0">
                <a:solidFill>
                  <a:schemeClr val="tx1">
                    <a:lumMod val="85000"/>
                    <a:lumOff val="15000"/>
                  </a:schemeClr>
                </a:solidFill>
              </a:rPr>
              <a:t>Kazakhstan food and national meals</a:t>
            </a:r>
            <a:r>
              <a:rPr lang="ru-RU" sz="2800" dirty="0" smtClean="0">
                <a:solidFill>
                  <a:schemeClr val="tx1">
                    <a:lumMod val="85000"/>
                    <a:lumOff val="15000"/>
                  </a:schemeClr>
                </a:solidFill>
              </a:rPr>
              <a:t/>
            </a:r>
            <a:br>
              <a:rPr lang="ru-RU" sz="2800" dirty="0" smtClean="0">
                <a:solidFill>
                  <a:schemeClr val="tx1">
                    <a:lumMod val="85000"/>
                    <a:lumOff val="15000"/>
                  </a:schemeClr>
                </a:solidFill>
              </a:rPr>
            </a:br>
            <a:r>
              <a:rPr lang="en-US" sz="2000" b="1" dirty="0" smtClean="0">
                <a:solidFill>
                  <a:schemeClr val="tx1">
                    <a:lumMod val="85000"/>
                    <a:lumOff val="15000"/>
                  </a:schemeClr>
                </a:solidFill>
                <a:latin typeface="Times New Roman" pitchFamily="18" charset="0"/>
                <a:cs typeface="Times New Roman" pitchFamily="18" charset="0"/>
              </a:rPr>
              <a:t> </a:t>
            </a:r>
            <a:r>
              <a:rPr lang="kk-KZ" sz="1800" b="1" dirty="0" smtClean="0">
                <a:latin typeface="Times New Roman" pitchFamily="18" charset="0"/>
                <a:cs typeface="Times New Roman" pitchFamily="18" charset="0"/>
              </a:rPr>
              <a:t>1.21</a:t>
            </a:r>
            <a:r>
              <a:rPr lang="en-US" sz="1800" b="1" dirty="0" smtClean="0">
                <a:latin typeface="Times New Roman" pitchFamily="18" charset="0"/>
                <a:cs typeface="Times New Roman" pitchFamily="18" charset="0"/>
              </a:rPr>
              <a:t> </a:t>
            </a:r>
            <a:r>
              <a:rPr lang="en-US" sz="2000" b="1" dirty="0" smtClean="0">
                <a:solidFill>
                  <a:schemeClr val="tx1">
                    <a:lumMod val="85000"/>
                    <a:lumOff val="15000"/>
                  </a:schemeClr>
                </a:solidFill>
                <a:latin typeface="Times New Roman" pitchFamily="18" charset="0"/>
                <a:cs typeface="Times New Roman" pitchFamily="18" charset="0"/>
              </a:rPr>
              <a:t>Read and make a list of new words</a:t>
            </a:r>
            <a:r>
              <a:rPr lang="kk-KZ" sz="2000" b="1" dirty="0" smtClean="0">
                <a:solidFill>
                  <a:schemeClr val="tx1">
                    <a:lumMod val="85000"/>
                    <a:lumOff val="15000"/>
                  </a:schemeClr>
                </a:solidFill>
                <a:latin typeface="Times New Roman" pitchFamily="18" charset="0"/>
                <a:cs typeface="Times New Roman" pitchFamily="18" charset="0"/>
              </a:rPr>
              <a:t>. </a:t>
            </a:r>
            <a:r>
              <a:rPr lang="kk-KZ" sz="2000" dirty="0" smtClean="0">
                <a:solidFill>
                  <a:schemeClr val="tx1">
                    <a:lumMod val="85000"/>
                    <a:lumOff val="15000"/>
                  </a:schemeClr>
                </a:solidFill>
                <a:latin typeface="Times New Roman" pitchFamily="18" charset="0"/>
                <a:cs typeface="Times New Roman" pitchFamily="18" charset="0"/>
              </a:rPr>
              <a:t/>
            </a:r>
            <a:br>
              <a:rPr lang="kk-KZ" sz="2000" dirty="0" smtClean="0">
                <a:solidFill>
                  <a:schemeClr val="tx1">
                    <a:lumMod val="85000"/>
                    <a:lumOff val="15000"/>
                  </a:schemeClr>
                </a:solidFill>
                <a:latin typeface="Times New Roman" pitchFamily="18" charset="0"/>
                <a:cs typeface="Times New Roman" pitchFamily="18" charset="0"/>
              </a:rPr>
            </a:br>
            <a:r>
              <a:rPr lang="kk-KZ" sz="2000" b="1" dirty="0" smtClean="0">
                <a:solidFill>
                  <a:srgbClr val="0000FF"/>
                </a:solidFill>
                <a:latin typeface="Times New Roman" pitchFamily="18" charset="0"/>
                <a:cs typeface="Times New Roman" pitchFamily="18" charset="0"/>
              </a:rPr>
              <a:t>Мәтінді түсініп оқындар, жаңа сөздерге анықтама беріңдер.</a:t>
            </a:r>
            <a:br>
              <a:rPr lang="kk-KZ" sz="2000" b="1" dirty="0" smtClean="0">
                <a:solidFill>
                  <a:srgbClr val="0000FF"/>
                </a:solidFill>
                <a:latin typeface="Times New Roman" pitchFamily="18" charset="0"/>
                <a:cs typeface="Times New Roman" pitchFamily="18" charset="0"/>
              </a:rPr>
            </a:br>
            <a:r>
              <a:rPr lang="ru-RU" sz="2000" b="1" dirty="0" smtClean="0">
                <a:solidFill>
                  <a:srgbClr val="0000FF"/>
                </a:solidFill>
                <a:latin typeface="Times New Roman" pitchFamily="18" charset="0"/>
                <a:cs typeface="Times New Roman" pitchFamily="18" charset="0"/>
              </a:rPr>
              <a:t> </a:t>
            </a:r>
            <a:r>
              <a:rPr lang="ru-RU" sz="2000" b="1" dirty="0" err="1" smtClean="0">
                <a:solidFill>
                  <a:srgbClr val="0000FF"/>
                </a:solidFill>
                <a:latin typeface="Times New Roman" pitchFamily="18" charset="0"/>
                <a:cs typeface="Times New Roman" pitchFamily="18" charset="0"/>
              </a:rPr>
              <a:t>Басты</a:t>
            </a:r>
            <a:r>
              <a:rPr lang="ru-RU" sz="2000" b="1" dirty="0" smtClean="0">
                <a:solidFill>
                  <a:srgbClr val="0000FF"/>
                </a:solidFill>
                <a:latin typeface="Times New Roman" pitchFamily="18" charset="0"/>
                <a:cs typeface="Times New Roman" pitchFamily="18" charset="0"/>
              </a:rPr>
              <a:t> </a:t>
            </a:r>
            <a:r>
              <a:rPr lang="ru-RU" sz="2000" b="1" dirty="0" err="1" smtClean="0">
                <a:solidFill>
                  <a:srgbClr val="0000FF"/>
                </a:solidFill>
                <a:latin typeface="Times New Roman" pitchFamily="18" charset="0"/>
                <a:cs typeface="Times New Roman" pitchFamily="18" charset="0"/>
              </a:rPr>
              <a:t>сөзді анықта, </a:t>
            </a:r>
            <a:r>
              <a:rPr lang="ru-RU" sz="2000" b="1" dirty="0" smtClean="0">
                <a:solidFill>
                  <a:srgbClr val="0000FF"/>
                </a:solidFill>
                <a:latin typeface="Times New Roman" pitchFamily="18" charset="0"/>
                <a:cs typeface="Times New Roman" pitchFamily="18" charset="0"/>
              </a:rPr>
              <a:t>осы </a:t>
            </a:r>
            <a:r>
              <a:rPr lang="ru-RU" sz="2000" b="1" dirty="0" err="1" smtClean="0">
                <a:solidFill>
                  <a:srgbClr val="0000FF"/>
                </a:solidFill>
                <a:latin typeface="Times New Roman" pitchFamily="18" charset="0"/>
                <a:cs typeface="Times New Roman" pitchFamily="18" charset="0"/>
              </a:rPr>
              <a:t>сөздің тобына</a:t>
            </a:r>
            <a:r>
              <a:rPr lang="ru-RU" sz="2000" b="1" dirty="0" smtClean="0">
                <a:solidFill>
                  <a:srgbClr val="0000FF"/>
                </a:solidFill>
                <a:latin typeface="Times New Roman" pitchFamily="18" charset="0"/>
                <a:cs typeface="Times New Roman" pitchFamily="18" charset="0"/>
              </a:rPr>
              <a:t> </a:t>
            </a:r>
            <a:r>
              <a:rPr lang="ru-RU" sz="2000" b="1" dirty="0" err="1" smtClean="0">
                <a:solidFill>
                  <a:srgbClr val="0000FF"/>
                </a:solidFill>
                <a:latin typeface="Times New Roman" pitchFamily="18" charset="0"/>
                <a:cs typeface="Times New Roman" pitchFamily="18" charset="0"/>
              </a:rPr>
              <a:t>кіретін</a:t>
            </a:r>
            <a:r>
              <a:rPr lang="ru-RU" sz="2000" b="1" dirty="0" smtClean="0">
                <a:solidFill>
                  <a:srgbClr val="0000FF"/>
                </a:solidFill>
                <a:latin typeface="Times New Roman" pitchFamily="18" charset="0"/>
                <a:cs typeface="Times New Roman" pitchFamily="18" charset="0"/>
              </a:rPr>
              <a:t> </a:t>
            </a:r>
            <a:r>
              <a:rPr lang="ru-RU" sz="2000" b="1" dirty="0" err="1" smtClean="0">
                <a:solidFill>
                  <a:srgbClr val="0000FF"/>
                </a:solidFill>
                <a:latin typeface="Times New Roman" pitchFamily="18" charset="0"/>
                <a:cs typeface="Times New Roman" pitchFamily="18" charset="0"/>
              </a:rPr>
              <a:t>сөздерді айырып</a:t>
            </a:r>
            <a:r>
              <a:rPr lang="ru-RU" sz="2000" b="1" dirty="0" smtClean="0">
                <a:solidFill>
                  <a:srgbClr val="0000FF"/>
                </a:solidFill>
                <a:latin typeface="Times New Roman" pitchFamily="18" charset="0"/>
                <a:cs typeface="Times New Roman" pitchFamily="18" charset="0"/>
              </a:rPr>
              <a:t> </a:t>
            </a:r>
            <a:r>
              <a:rPr lang="ru-RU" sz="2000" b="1" dirty="0" err="1" smtClean="0">
                <a:solidFill>
                  <a:srgbClr val="0000FF"/>
                </a:solidFill>
                <a:latin typeface="Times New Roman" pitchFamily="18" charset="0"/>
                <a:cs typeface="Times New Roman" pitchFamily="18" charset="0"/>
              </a:rPr>
              <a:t>алып</a:t>
            </a:r>
            <a:r>
              <a:rPr lang="ru-RU" sz="2000" b="1" dirty="0" smtClean="0">
                <a:solidFill>
                  <a:srgbClr val="0000FF"/>
                </a:solidFill>
                <a:latin typeface="Times New Roman" pitchFamily="18" charset="0"/>
                <a:cs typeface="Times New Roman" pitchFamily="18" charset="0"/>
              </a:rPr>
              <a:t/>
            </a:r>
            <a:br>
              <a:rPr lang="ru-RU" sz="2000" b="1" dirty="0" smtClean="0">
                <a:solidFill>
                  <a:srgbClr val="0000FF"/>
                </a:solidFill>
                <a:latin typeface="Times New Roman" pitchFamily="18" charset="0"/>
                <a:cs typeface="Times New Roman" pitchFamily="18" charset="0"/>
              </a:rPr>
            </a:br>
            <a:r>
              <a:rPr lang="ru-RU" sz="2000" b="1" dirty="0" smtClean="0">
                <a:solidFill>
                  <a:srgbClr val="0000FF"/>
                </a:solidFill>
                <a:latin typeface="Times New Roman" pitchFamily="18" charset="0"/>
                <a:cs typeface="Times New Roman" pitchFamily="18" charset="0"/>
              </a:rPr>
              <a:t>  «</a:t>
            </a:r>
            <a:r>
              <a:rPr lang="ru-RU" sz="2000" b="1" dirty="0" err="1" smtClean="0">
                <a:solidFill>
                  <a:srgbClr val="0000FF"/>
                </a:solidFill>
                <a:latin typeface="Times New Roman" pitchFamily="18" charset="0"/>
                <a:cs typeface="Times New Roman" pitchFamily="18" charset="0"/>
              </a:rPr>
              <a:t>Өрмекші</a:t>
            </a:r>
            <a:r>
              <a:rPr lang="ru-RU" sz="2000" b="1" dirty="0" smtClean="0">
                <a:solidFill>
                  <a:srgbClr val="0000FF"/>
                </a:solidFill>
                <a:latin typeface="Times New Roman" pitchFamily="18" charset="0"/>
                <a:cs typeface="Times New Roman" pitchFamily="18" charset="0"/>
              </a:rPr>
              <a:t>»  </a:t>
            </a:r>
            <a:r>
              <a:rPr lang="ru-RU" sz="2000" b="1" dirty="0" err="1" smtClean="0">
                <a:solidFill>
                  <a:srgbClr val="0000FF"/>
                </a:solidFill>
                <a:latin typeface="Times New Roman" pitchFamily="18" charset="0"/>
                <a:cs typeface="Times New Roman" pitchFamily="18" charset="0"/>
              </a:rPr>
              <a:t>ақпаратты сызбасын</a:t>
            </a:r>
            <a:r>
              <a:rPr lang="ru-RU" sz="2000" b="1" dirty="0" smtClean="0">
                <a:solidFill>
                  <a:srgbClr val="0000FF"/>
                </a:solidFill>
                <a:latin typeface="Times New Roman" pitchFamily="18" charset="0"/>
                <a:cs typeface="Times New Roman" pitchFamily="18" charset="0"/>
              </a:rPr>
              <a:t> </a:t>
            </a:r>
            <a:r>
              <a:rPr lang="ru-RU" sz="2000" b="1" dirty="0" err="1" smtClean="0">
                <a:solidFill>
                  <a:srgbClr val="0000FF"/>
                </a:solidFill>
                <a:latin typeface="Times New Roman" pitchFamily="18" charset="0"/>
                <a:cs typeface="Times New Roman" pitchFamily="18" charset="0"/>
              </a:rPr>
              <a:t>сызыңдар</a:t>
            </a:r>
            <a:endParaRPr lang="ru-RU" sz="2000" b="1" dirty="0">
              <a:solidFill>
                <a:srgbClr val="0000FF"/>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lgn="just">
              <a:buNone/>
            </a:pPr>
            <a:r>
              <a:rPr lang="en-US" sz="2400" dirty="0" smtClean="0"/>
              <a:t>First of all the guest of Kazakhstan family regaled with </a:t>
            </a:r>
            <a:r>
              <a:rPr lang="en-US" sz="2400" dirty="0" err="1" smtClean="0"/>
              <a:t>kumiss</a:t>
            </a:r>
            <a:r>
              <a:rPr lang="en-US" sz="2400" dirty="0" smtClean="0"/>
              <a:t> (the drink based on mare milk), </a:t>
            </a:r>
            <a:r>
              <a:rPr lang="en-US" sz="2400" dirty="0" err="1" smtClean="0"/>
              <a:t>shubat</a:t>
            </a:r>
            <a:r>
              <a:rPr lang="en-US" sz="2400" dirty="0" smtClean="0"/>
              <a:t> or </a:t>
            </a:r>
            <a:r>
              <a:rPr lang="en-US" sz="2400" dirty="0" err="1" smtClean="0"/>
              <a:t>airan</a:t>
            </a:r>
            <a:r>
              <a:rPr lang="en-US" sz="2400" dirty="0" smtClean="0"/>
              <a:t>, next meal was tea with milk or cream, </a:t>
            </a:r>
            <a:r>
              <a:rPr lang="en-US" sz="2400" dirty="0" err="1" smtClean="0"/>
              <a:t>baursaks</a:t>
            </a:r>
            <a:r>
              <a:rPr lang="en-US" sz="2400" dirty="0" smtClean="0"/>
              <a:t>, raisins, </a:t>
            </a:r>
            <a:r>
              <a:rPr lang="en-US" sz="2400" dirty="0" err="1" smtClean="0"/>
              <a:t>irimshik</a:t>
            </a:r>
            <a:r>
              <a:rPr lang="en-US" sz="2400" dirty="0" smtClean="0"/>
              <a:t>, </a:t>
            </a:r>
            <a:r>
              <a:rPr lang="en-US" sz="2400" dirty="0" err="1" smtClean="0"/>
              <a:t>kurt</a:t>
            </a:r>
            <a:r>
              <a:rPr lang="en-US" sz="2400" dirty="0" smtClean="0"/>
              <a:t>. Then the guest was tasting horse-flesh or mutton snacks - </a:t>
            </a:r>
            <a:r>
              <a:rPr lang="en-US" sz="2400" dirty="0" err="1" smtClean="0"/>
              <a:t>kazi</a:t>
            </a:r>
            <a:r>
              <a:rPr lang="en-US" sz="2400" dirty="0" smtClean="0"/>
              <a:t>, </a:t>
            </a:r>
            <a:r>
              <a:rPr lang="en-US" sz="2400" dirty="0" err="1" smtClean="0"/>
              <a:t>shuzhuk</a:t>
            </a:r>
            <a:r>
              <a:rPr lang="en-US" sz="2400" dirty="0" smtClean="0"/>
              <a:t>, </a:t>
            </a:r>
            <a:r>
              <a:rPr lang="en-US" sz="2400" dirty="0" err="1" smtClean="0"/>
              <a:t>zhal</a:t>
            </a:r>
            <a:r>
              <a:rPr lang="en-US" sz="2400" dirty="0" smtClean="0"/>
              <a:t>, </a:t>
            </a:r>
            <a:r>
              <a:rPr lang="en-US" sz="2400" dirty="0" err="1" smtClean="0"/>
              <a:t>zhaya</a:t>
            </a:r>
            <a:r>
              <a:rPr lang="en-US" sz="2400" dirty="0" smtClean="0"/>
              <a:t>, </a:t>
            </a:r>
            <a:r>
              <a:rPr lang="en-US" sz="2400" dirty="0" err="1" smtClean="0"/>
              <a:t>suret</a:t>
            </a:r>
            <a:r>
              <a:rPr lang="en-US" sz="2400" dirty="0" smtClean="0"/>
              <a:t>, </a:t>
            </a:r>
            <a:r>
              <a:rPr lang="en-US" sz="2400" dirty="0" err="1" smtClean="0"/>
              <a:t>karta</a:t>
            </a:r>
            <a:r>
              <a:rPr lang="en-US" sz="2400" dirty="0" smtClean="0"/>
              <a:t>, </a:t>
            </a:r>
            <a:r>
              <a:rPr lang="en-US" sz="2400" dirty="0" err="1" smtClean="0"/>
              <a:t>kabirga</a:t>
            </a:r>
            <a:r>
              <a:rPr lang="en-US" sz="2400" dirty="0" smtClean="0"/>
              <a:t>. </a:t>
            </a:r>
            <a:r>
              <a:rPr lang="ru-RU" sz="2400" dirty="0" err="1" smtClean="0"/>
              <a:t>Wheat</a:t>
            </a:r>
            <a:r>
              <a:rPr lang="ru-RU" sz="2400" dirty="0" smtClean="0"/>
              <a:t> </a:t>
            </a:r>
            <a:r>
              <a:rPr lang="ru-RU" sz="2400" dirty="0" err="1" smtClean="0"/>
              <a:t>flour</a:t>
            </a:r>
            <a:r>
              <a:rPr lang="ru-RU" sz="2400" dirty="0" smtClean="0"/>
              <a:t> </a:t>
            </a:r>
            <a:r>
              <a:rPr lang="ru-RU" sz="2400" dirty="0" err="1" smtClean="0"/>
              <a:t>cookies</a:t>
            </a:r>
            <a:r>
              <a:rPr lang="ru-RU" sz="2400" dirty="0" smtClean="0"/>
              <a:t> </a:t>
            </a:r>
            <a:r>
              <a:rPr lang="ru-RU" sz="2400" dirty="0" err="1" smtClean="0"/>
              <a:t>were</a:t>
            </a:r>
            <a:r>
              <a:rPr lang="ru-RU" sz="2400" dirty="0" smtClean="0"/>
              <a:t> </a:t>
            </a:r>
            <a:r>
              <a:rPr lang="ru-RU" sz="2400" dirty="0" err="1" smtClean="0"/>
              <a:t>very</a:t>
            </a:r>
            <a:r>
              <a:rPr lang="ru-RU" sz="2400" dirty="0" smtClean="0"/>
              <a:t> </a:t>
            </a:r>
            <a:r>
              <a:rPr lang="ru-RU" sz="2400" dirty="0" err="1" smtClean="0"/>
              <a:t>common</a:t>
            </a:r>
            <a:r>
              <a:rPr lang="ru-RU" sz="2400" dirty="0" smtClean="0"/>
              <a:t> </a:t>
            </a:r>
            <a:r>
              <a:rPr lang="ru-RU" sz="2400" dirty="0" err="1" smtClean="0"/>
              <a:t>too</a:t>
            </a:r>
            <a:r>
              <a:rPr lang="ru-RU" sz="2400" dirty="0" smtClean="0"/>
              <a:t>.</a:t>
            </a:r>
          </a:p>
          <a:p>
            <a:pPr>
              <a:buNone/>
            </a:pPr>
            <a:endParaRPr lang="ru-RU" dirty="0"/>
          </a:p>
        </p:txBody>
      </p:sp>
      <p:pic>
        <p:nvPicPr>
          <p:cNvPr id="4" name="Содержимое 3"/>
          <p:cNvPicPr>
            <a:picLocks/>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4214812"/>
            <a:ext cx="2428875" cy="264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Рисунок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71800" y="4214812"/>
            <a:ext cx="2857500" cy="264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Рисунок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24128" y="4286250"/>
            <a:ext cx="3214687"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amond(in)">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amond(in)">
                                      <p:cBhvr>
                                        <p:cTn id="2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992" y="188640"/>
            <a:ext cx="9073008" cy="1656184"/>
          </a:xfrm>
        </p:spPr>
        <p:txBody>
          <a:bodyPr>
            <a:normAutofit fontScale="90000"/>
          </a:bodyPr>
          <a:lstStyle/>
          <a:p>
            <a:pPr algn="ctr"/>
            <a:r>
              <a:rPr lang="en-US" sz="2800" b="1" dirty="0" smtClean="0">
                <a:solidFill>
                  <a:schemeClr val="tx1">
                    <a:lumMod val="85000"/>
                    <a:lumOff val="15000"/>
                  </a:schemeClr>
                </a:solidFill>
              </a:rPr>
              <a:t>Kazakhstan food and national meals</a:t>
            </a:r>
            <a:r>
              <a:rPr lang="kk-KZ" sz="2800" b="1" dirty="0" smtClean="0">
                <a:solidFill>
                  <a:schemeClr val="tx1">
                    <a:lumMod val="85000"/>
                    <a:lumOff val="15000"/>
                  </a:schemeClr>
                </a:solidFill>
              </a:rPr>
              <a:t> </a:t>
            </a:r>
            <a:r>
              <a:rPr lang="en-US" sz="2800" b="1" dirty="0" smtClean="0">
                <a:solidFill>
                  <a:schemeClr val="tx1">
                    <a:lumMod val="85000"/>
                    <a:lumOff val="15000"/>
                  </a:schemeClr>
                </a:solidFill>
              </a:rPr>
              <a:t>(</a:t>
            </a:r>
            <a:r>
              <a:rPr lang="kk-KZ" sz="2800" b="1" dirty="0" smtClean="0">
                <a:solidFill>
                  <a:schemeClr val="tx1">
                    <a:lumMod val="85000"/>
                    <a:lumOff val="15000"/>
                  </a:schemeClr>
                </a:solidFill>
              </a:rPr>
              <a:t>жалғасы</a:t>
            </a:r>
            <a:r>
              <a:rPr lang="en-US" sz="2800" b="1" dirty="0" smtClean="0">
                <a:solidFill>
                  <a:schemeClr val="tx1">
                    <a:lumMod val="85000"/>
                    <a:lumOff val="15000"/>
                  </a:schemeClr>
                </a:solidFill>
              </a:rPr>
              <a:t>)</a:t>
            </a:r>
            <a:r>
              <a:rPr lang="ru-RU" sz="2800" dirty="0" smtClean="0">
                <a:solidFill>
                  <a:schemeClr val="tx1">
                    <a:lumMod val="85000"/>
                    <a:lumOff val="15000"/>
                  </a:schemeClr>
                </a:solidFill>
              </a:rPr>
              <a:t/>
            </a:r>
            <a:br>
              <a:rPr lang="ru-RU" sz="2800" dirty="0" smtClean="0">
                <a:solidFill>
                  <a:schemeClr val="tx1">
                    <a:lumMod val="85000"/>
                    <a:lumOff val="15000"/>
                  </a:schemeClr>
                </a:solidFill>
              </a:rPr>
            </a:br>
            <a:r>
              <a:rPr lang="kk-KZ" sz="1600" b="1" dirty="0" smtClean="0"/>
              <a:t>1.21</a:t>
            </a:r>
            <a:r>
              <a:rPr lang="en-US" sz="1800" b="1" dirty="0" smtClean="0">
                <a:solidFill>
                  <a:schemeClr val="tx1">
                    <a:lumMod val="85000"/>
                    <a:lumOff val="15000"/>
                  </a:schemeClr>
                </a:solidFill>
                <a:latin typeface="Times New Roman" pitchFamily="18" charset="0"/>
                <a:cs typeface="Times New Roman" pitchFamily="18" charset="0"/>
              </a:rPr>
              <a:t> Read and make a list of new words</a:t>
            </a:r>
            <a:r>
              <a:rPr lang="ru-RU" sz="1800" b="1" dirty="0" smtClean="0">
                <a:solidFill>
                  <a:schemeClr val="tx1">
                    <a:lumMod val="85000"/>
                    <a:lumOff val="15000"/>
                  </a:schemeClr>
                </a:solidFill>
                <a:latin typeface="Times New Roman" pitchFamily="18" charset="0"/>
                <a:cs typeface="Times New Roman" pitchFamily="18" charset="0"/>
              </a:rPr>
              <a:t/>
            </a:r>
            <a:br>
              <a:rPr lang="ru-RU" sz="1800" b="1" dirty="0" smtClean="0">
                <a:solidFill>
                  <a:schemeClr val="tx1">
                    <a:lumMod val="85000"/>
                    <a:lumOff val="15000"/>
                  </a:schemeClr>
                </a:solidFill>
                <a:latin typeface="Times New Roman" pitchFamily="18" charset="0"/>
                <a:cs typeface="Times New Roman" pitchFamily="18" charset="0"/>
              </a:rPr>
            </a:br>
            <a:r>
              <a:rPr lang="kk-KZ" sz="2200" b="1" dirty="0" smtClean="0">
                <a:solidFill>
                  <a:schemeClr val="tx1">
                    <a:lumMod val="85000"/>
                    <a:lumOff val="15000"/>
                  </a:schemeClr>
                </a:solidFill>
                <a:latin typeface="Times New Roman" pitchFamily="18" charset="0"/>
                <a:cs typeface="Times New Roman" pitchFamily="18" charset="0"/>
              </a:rPr>
              <a:t> </a:t>
            </a:r>
            <a:r>
              <a:rPr lang="kk-KZ" sz="2200" b="1" dirty="0" smtClean="0">
                <a:solidFill>
                  <a:srgbClr val="0000FF"/>
                </a:solidFill>
                <a:latin typeface="Times New Roman" pitchFamily="18" charset="0"/>
                <a:cs typeface="Times New Roman" pitchFamily="18" charset="0"/>
              </a:rPr>
              <a:t>Мәтінді түсініп оқыңдар, жаңа сөздерге анықтама беріңдер.</a:t>
            </a:r>
            <a:br>
              <a:rPr lang="kk-KZ" sz="2200" b="1" dirty="0" smtClean="0">
                <a:solidFill>
                  <a:srgbClr val="0000FF"/>
                </a:solidFill>
                <a:latin typeface="Times New Roman" pitchFamily="18" charset="0"/>
                <a:cs typeface="Times New Roman" pitchFamily="18" charset="0"/>
              </a:rPr>
            </a:br>
            <a:r>
              <a:rPr lang="ru-RU" sz="2200" b="1" dirty="0" smtClean="0">
                <a:solidFill>
                  <a:srgbClr val="0000FF"/>
                </a:solidFill>
                <a:latin typeface="Times New Roman" pitchFamily="18" charset="0"/>
                <a:cs typeface="Times New Roman" pitchFamily="18" charset="0"/>
              </a:rPr>
              <a:t> </a:t>
            </a:r>
            <a:r>
              <a:rPr lang="ru-RU" sz="2200" b="1" dirty="0" err="1" smtClean="0">
                <a:solidFill>
                  <a:srgbClr val="0000FF"/>
                </a:solidFill>
                <a:latin typeface="Times New Roman" pitchFamily="18" charset="0"/>
                <a:cs typeface="Times New Roman" pitchFamily="18" charset="0"/>
              </a:rPr>
              <a:t>Басты</a:t>
            </a:r>
            <a:r>
              <a:rPr lang="ru-RU" sz="2200" b="1" dirty="0" smtClean="0">
                <a:solidFill>
                  <a:srgbClr val="0000FF"/>
                </a:solidFill>
                <a:latin typeface="Times New Roman" pitchFamily="18" charset="0"/>
                <a:cs typeface="Times New Roman" pitchFamily="18" charset="0"/>
              </a:rPr>
              <a:t> </a:t>
            </a:r>
            <a:r>
              <a:rPr lang="ru-RU" sz="2200" b="1" dirty="0" err="1" smtClean="0">
                <a:solidFill>
                  <a:srgbClr val="0000FF"/>
                </a:solidFill>
                <a:latin typeface="Times New Roman" pitchFamily="18" charset="0"/>
                <a:cs typeface="Times New Roman" pitchFamily="18" charset="0"/>
              </a:rPr>
              <a:t>сөзді анықта, </a:t>
            </a:r>
            <a:r>
              <a:rPr lang="ru-RU" sz="2200" b="1" dirty="0" smtClean="0">
                <a:solidFill>
                  <a:srgbClr val="0000FF"/>
                </a:solidFill>
                <a:latin typeface="Times New Roman" pitchFamily="18" charset="0"/>
                <a:cs typeface="Times New Roman" pitchFamily="18" charset="0"/>
              </a:rPr>
              <a:t>осы </a:t>
            </a:r>
            <a:r>
              <a:rPr lang="ru-RU" sz="2200" b="1" dirty="0" err="1" smtClean="0">
                <a:solidFill>
                  <a:srgbClr val="0000FF"/>
                </a:solidFill>
                <a:latin typeface="Times New Roman" pitchFamily="18" charset="0"/>
                <a:cs typeface="Times New Roman" pitchFamily="18" charset="0"/>
              </a:rPr>
              <a:t>сөздің тобына</a:t>
            </a:r>
            <a:r>
              <a:rPr lang="ru-RU" sz="2200" b="1" dirty="0" smtClean="0">
                <a:solidFill>
                  <a:srgbClr val="0000FF"/>
                </a:solidFill>
                <a:latin typeface="Times New Roman" pitchFamily="18" charset="0"/>
                <a:cs typeface="Times New Roman" pitchFamily="18" charset="0"/>
              </a:rPr>
              <a:t> </a:t>
            </a:r>
            <a:r>
              <a:rPr lang="ru-RU" sz="2200" b="1" dirty="0" err="1" smtClean="0">
                <a:solidFill>
                  <a:srgbClr val="0000FF"/>
                </a:solidFill>
                <a:latin typeface="Times New Roman" pitchFamily="18" charset="0"/>
                <a:cs typeface="Times New Roman" pitchFamily="18" charset="0"/>
              </a:rPr>
              <a:t>кіретін</a:t>
            </a:r>
            <a:r>
              <a:rPr lang="ru-RU" sz="2200" b="1" dirty="0" smtClean="0">
                <a:solidFill>
                  <a:srgbClr val="0000FF"/>
                </a:solidFill>
                <a:latin typeface="Times New Roman" pitchFamily="18" charset="0"/>
                <a:cs typeface="Times New Roman" pitchFamily="18" charset="0"/>
              </a:rPr>
              <a:t> </a:t>
            </a:r>
            <a:r>
              <a:rPr lang="ru-RU" sz="2200" b="1" dirty="0" err="1" smtClean="0">
                <a:solidFill>
                  <a:srgbClr val="0000FF"/>
                </a:solidFill>
                <a:latin typeface="Times New Roman" pitchFamily="18" charset="0"/>
                <a:cs typeface="Times New Roman" pitchFamily="18" charset="0"/>
              </a:rPr>
              <a:t>сөздерді айырып</a:t>
            </a:r>
            <a:r>
              <a:rPr lang="ru-RU" sz="2200" b="1" dirty="0" smtClean="0">
                <a:solidFill>
                  <a:srgbClr val="0000FF"/>
                </a:solidFill>
                <a:latin typeface="Times New Roman" pitchFamily="18" charset="0"/>
                <a:cs typeface="Times New Roman" pitchFamily="18" charset="0"/>
              </a:rPr>
              <a:t> </a:t>
            </a:r>
            <a:r>
              <a:rPr lang="ru-RU" sz="2200" b="1" dirty="0" err="1" smtClean="0">
                <a:solidFill>
                  <a:srgbClr val="0000FF"/>
                </a:solidFill>
                <a:latin typeface="Times New Roman" pitchFamily="18" charset="0"/>
                <a:cs typeface="Times New Roman" pitchFamily="18" charset="0"/>
              </a:rPr>
              <a:t>алып</a:t>
            </a:r>
            <a:r>
              <a:rPr lang="ru-RU" sz="2200" b="1" dirty="0" smtClean="0">
                <a:solidFill>
                  <a:srgbClr val="0000FF"/>
                </a:solidFill>
                <a:latin typeface="Times New Roman" pitchFamily="18" charset="0"/>
                <a:cs typeface="Times New Roman" pitchFamily="18" charset="0"/>
              </a:rPr>
              <a:t/>
            </a:r>
            <a:br>
              <a:rPr lang="ru-RU" sz="2200" b="1" dirty="0" smtClean="0">
                <a:solidFill>
                  <a:srgbClr val="0000FF"/>
                </a:solidFill>
                <a:latin typeface="Times New Roman" pitchFamily="18" charset="0"/>
                <a:cs typeface="Times New Roman" pitchFamily="18" charset="0"/>
              </a:rPr>
            </a:br>
            <a:r>
              <a:rPr lang="ru-RU" sz="2200" b="1" dirty="0" smtClean="0">
                <a:solidFill>
                  <a:srgbClr val="0000FF"/>
                </a:solidFill>
                <a:latin typeface="Times New Roman" pitchFamily="18" charset="0"/>
                <a:cs typeface="Times New Roman" pitchFamily="18" charset="0"/>
              </a:rPr>
              <a:t>  «</a:t>
            </a:r>
            <a:r>
              <a:rPr lang="ru-RU" sz="2200" b="1" dirty="0" err="1" smtClean="0">
                <a:solidFill>
                  <a:srgbClr val="0000FF"/>
                </a:solidFill>
                <a:latin typeface="Times New Roman" pitchFamily="18" charset="0"/>
                <a:cs typeface="Times New Roman" pitchFamily="18" charset="0"/>
              </a:rPr>
              <a:t>Өрмекші</a:t>
            </a:r>
            <a:r>
              <a:rPr lang="ru-RU" sz="2200" b="1" dirty="0" smtClean="0">
                <a:solidFill>
                  <a:srgbClr val="0000FF"/>
                </a:solidFill>
                <a:latin typeface="Times New Roman" pitchFamily="18" charset="0"/>
                <a:cs typeface="Times New Roman" pitchFamily="18" charset="0"/>
              </a:rPr>
              <a:t>»  </a:t>
            </a:r>
            <a:r>
              <a:rPr lang="ru-RU" sz="2200" b="1" dirty="0" err="1" smtClean="0">
                <a:solidFill>
                  <a:srgbClr val="0000FF"/>
                </a:solidFill>
                <a:latin typeface="Times New Roman" pitchFamily="18" charset="0"/>
                <a:cs typeface="Times New Roman" pitchFamily="18" charset="0"/>
              </a:rPr>
              <a:t>ақпаратты сызбасын</a:t>
            </a:r>
            <a:r>
              <a:rPr lang="ru-RU" sz="2200" b="1" dirty="0" smtClean="0">
                <a:solidFill>
                  <a:srgbClr val="0000FF"/>
                </a:solidFill>
                <a:latin typeface="Times New Roman" pitchFamily="18" charset="0"/>
                <a:cs typeface="Times New Roman" pitchFamily="18" charset="0"/>
              </a:rPr>
              <a:t> </a:t>
            </a:r>
            <a:r>
              <a:rPr lang="ru-RU" sz="2200" b="1" dirty="0" err="1" smtClean="0">
                <a:solidFill>
                  <a:srgbClr val="0000FF"/>
                </a:solidFill>
                <a:latin typeface="Times New Roman" pitchFamily="18" charset="0"/>
                <a:cs typeface="Times New Roman" pitchFamily="18" charset="0"/>
              </a:rPr>
              <a:t>сызыңдар</a:t>
            </a:r>
            <a:endParaRPr lang="ru-RU" sz="2200" b="1" dirty="0">
              <a:solidFill>
                <a:srgbClr val="0000FF"/>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buNone/>
            </a:pPr>
            <a:r>
              <a:rPr lang="en-US" dirty="0" smtClean="0"/>
              <a:t>The main meal of every </a:t>
            </a:r>
            <a:r>
              <a:rPr lang="en-US" dirty="0" err="1" smtClean="0"/>
              <a:t>dastarkhan</a:t>
            </a:r>
            <a:r>
              <a:rPr lang="en-US" dirty="0" smtClean="0"/>
              <a:t> and one of the most delicious for Kazakh people was Kazakh style cooked meat. Boiled meat was served in large uncut pieces. The host was cutting the meat himself and treat every guest: pelvic bones and shank for </a:t>
            </a:r>
            <a:r>
              <a:rPr lang="en-US" dirty="0" err="1" smtClean="0"/>
              <a:t>honourable</a:t>
            </a:r>
            <a:r>
              <a:rPr lang="en-US" dirty="0" smtClean="0"/>
              <a:t> old people, brisket for son-in-law or daughter-in-law, neck-bone for girls and so on.</a:t>
            </a:r>
            <a:endParaRPr lang="ru-RU" dirty="0" smtClean="0"/>
          </a:p>
          <a:p>
            <a:pPr>
              <a:buNone/>
            </a:pPr>
            <a:endParaRPr lang="ru-RU" dirty="0" smtClean="0"/>
          </a:p>
        </p:txBody>
      </p:sp>
      <p:pic>
        <p:nvPicPr>
          <p:cNvPr id="4" name="Рисунок 3" descr="Kazakhstan food - Kumiss"/>
          <p:cNvPicPr/>
          <p:nvPr/>
        </p:nvPicPr>
        <p:blipFill>
          <a:blip r:embed="rId2" cstate="print"/>
          <a:srcRect/>
          <a:stretch>
            <a:fillRect/>
          </a:stretch>
        </p:blipFill>
        <p:spPr bwMode="auto">
          <a:xfrm>
            <a:off x="179512" y="4797152"/>
            <a:ext cx="2160240" cy="1872208"/>
          </a:xfrm>
          <a:prstGeom prst="rect">
            <a:avLst/>
          </a:prstGeom>
          <a:noFill/>
          <a:ln w="9525">
            <a:noFill/>
            <a:miter lim="800000"/>
            <a:headEnd/>
            <a:tailEnd/>
          </a:ln>
        </p:spPr>
      </p:pic>
      <p:pic>
        <p:nvPicPr>
          <p:cNvPr id="5" name="Рисунок 4" descr="Kazakhstan food - Besbarmak"/>
          <p:cNvPicPr/>
          <p:nvPr/>
        </p:nvPicPr>
        <p:blipFill>
          <a:blip r:embed="rId3" cstate="print"/>
          <a:stretch>
            <a:fillRect/>
          </a:stretch>
        </p:blipFill>
        <p:spPr bwMode="auto">
          <a:xfrm>
            <a:off x="2680792" y="4770090"/>
            <a:ext cx="3134344" cy="2087910"/>
          </a:xfrm>
          <a:prstGeom prst="rect">
            <a:avLst/>
          </a:prstGeom>
          <a:noFill/>
          <a:ln w="9525">
            <a:noFill/>
            <a:miter lim="800000"/>
            <a:headEnd/>
            <a:tailEnd/>
          </a:ln>
        </p:spPr>
      </p:pic>
      <p:pic>
        <p:nvPicPr>
          <p:cNvPr id="6" name="Рисунок 5" descr="Kazakhstan food - Kazi, Karta, Shuzhuk"/>
          <p:cNvPicPr/>
          <p:nvPr/>
        </p:nvPicPr>
        <p:blipFill>
          <a:blip r:embed="rId4" cstate="print"/>
          <a:srcRect/>
          <a:stretch>
            <a:fillRect/>
          </a:stretch>
        </p:blipFill>
        <p:spPr bwMode="auto">
          <a:xfrm>
            <a:off x="6156176" y="4581128"/>
            <a:ext cx="2592288" cy="227687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amond(in)">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amond(in)">
                                      <p:cBhvr>
                                        <p:cTn id="2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24744"/>
            <a:ext cx="8229600" cy="3312368"/>
          </a:xfrm>
        </p:spPr>
        <p:txBody>
          <a:bodyPr>
            <a:normAutofit/>
          </a:bodyPr>
          <a:lstStyle/>
          <a:p>
            <a:r>
              <a:rPr lang="en-US" sz="2000" dirty="0" smtClean="0">
                <a:solidFill>
                  <a:schemeClr val="tx1"/>
                </a:solidFill>
              </a:rPr>
              <a:t> </a:t>
            </a:r>
            <a:r>
              <a:rPr lang="kk-KZ" sz="4000" dirty="0" smtClean="0"/>
              <a:t>2.10</a:t>
            </a:r>
            <a:r>
              <a:rPr lang="en-US" sz="4000" dirty="0" smtClean="0">
                <a:solidFill>
                  <a:schemeClr val="tx1"/>
                </a:solidFill>
              </a:rPr>
              <a:t>  </a:t>
            </a:r>
            <a:r>
              <a:rPr lang="kk-KZ" sz="4000" dirty="0" smtClean="0">
                <a:solidFill>
                  <a:schemeClr val="tx1"/>
                </a:solidFill>
                <a:latin typeface="Times New Roman" pitchFamily="18" charset="0"/>
                <a:cs typeface="Times New Roman" pitchFamily="18" charset="0"/>
              </a:rPr>
              <a:t>«Өрмекші»  ақпаратты сызбасын өз сөзімен білдіріңдер</a:t>
            </a:r>
            <a:r>
              <a:rPr lang="en-US" sz="4000" dirty="0" smtClean="0">
                <a:latin typeface="Times New Roman" pitchFamily="18" charset="0"/>
                <a:cs typeface="Times New Roman" pitchFamily="18" charset="0"/>
              </a:rPr>
              <a:t>.</a:t>
            </a:r>
            <a:br>
              <a:rPr lang="en-US" sz="4000" dirty="0" smtClean="0">
                <a:latin typeface="Times New Roman" pitchFamily="18" charset="0"/>
                <a:cs typeface="Times New Roman" pitchFamily="18" charset="0"/>
              </a:rPr>
            </a:br>
            <a:r>
              <a:rPr lang="ru-RU" sz="4000" dirty="0" smtClean="0">
                <a:latin typeface="Times New Roman" pitchFamily="18" charset="0"/>
                <a:cs typeface="Times New Roman" pitchFamily="18" charset="0"/>
              </a:rPr>
              <a:t>(3 </a:t>
            </a:r>
            <a:r>
              <a:rPr lang="en-US" sz="4000" dirty="0" smtClean="0">
                <a:latin typeface="Times New Roman" pitchFamily="18" charset="0"/>
                <a:cs typeface="Times New Roman" pitchFamily="18" charset="0"/>
              </a:rPr>
              <a:t>min)</a:t>
            </a:r>
            <a:r>
              <a:rPr lang="en-US" sz="4000" dirty="0" smtClean="0"/>
              <a:t/>
            </a:r>
            <a:br>
              <a:rPr lang="en-US" sz="4000" dirty="0" smtClean="0"/>
            </a:br>
            <a:r>
              <a:rPr lang="en-US" sz="1600" dirty="0" smtClean="0"/>
              <a:t>         </a:t>
            </a:r>
            <a:r>
              <a:rPr lang="en-US" sz="1400" dirty="0" smtClean="0"/>
              <a:t/>
            </a:r>
            <a:br>
              <a:rPr lang="en-US" sz="1400" dirty="0" smtClean="0"/>
            </a:br>
            <a:r>
              <a:rPr lang="en-US" sz="1600" dirty="0" smtClean="0"/>
              <a:t/>
            </a:r>
            <a:br>
              <a:rPr lang="en-US" sz="1600" dirty="0" smtClean="0"/>
            </a:b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229600" cy="648072"/>
          </a:xfrm>
        </p:spPr>
        <p:txBody>
          <a:bodyPr>
            <a:noAutofit/>
          </a:bodyPr>
          <a:lstStyle/>
          <a:p>
            <a:pPr algn="ctr"/>
            <a:r>
              <a:rPr lang="kk-KZ" sz="2000" b="1" dirty="0" smtClean="0">
                <a:solidFill>
                  <a:srgbClr val="0000FF"/>
                </a:solidFill>
                <a:latin typeface="Times New Roman" pitchFamily="18" charset="0"/>
                <a:cs typeface="Times New Roman" pitchFamily="18" charset="0"/>
              </a:rPr>
              <a:t>Балалар, енді менің сызбама қарап сендердің</a:t>
            </a:r>
            <a:br>
              <a:rPr lang="kk-KZ" sz="2000" b="1" dirty="0" smtClean="0">
                <a:solidFill>
                  <a:srgbClr val="0000FF"/>
                </a:solidFill>
                <a:latin typeface="Times New Roman" pitchFamily="18" charset="0"/>
                <a:cs typeface="Times New Roman" pitchFamily="18" charset="0"/>
              </a:rPr>
            </a:br>
            <a:r>
              <a:rPr lang="kk-KZ" sz="2000" b="1" dirty="0" smtClean="0">
                <a:solidFill>
                  <a:srgbClr val="0000FF"/>
                </a:solidFill>
                <a:latin typeface="Times New Roman" pitchFamily="18" charset="0"/>
                <a:cs typeface="Times New Roman" pitchFamily="18" charset="0"/>
              </a:rPr>
              <a:t> </a:t>
            </a:r>
            <a:r>
              <a:rPr lang="ru-RU" sz="2000" b="1" dirty="0" err="1" smtClean="0">
                <a:solidFill>
                  <a:srgbClr val="0000FF"/>
                </a:solidFill>
                <a:latin typeface="Times New Roman" pitchFamily="18" charset="0"/>
                <a:cs typeface="Times New Roman" pitchFamily="18" charset="0"/>
              </a:rPr>
              <a:t>«Өрмекші»  ақпаратты сызбасын</a:t>
            </a:r>
            <a:r>
              <a:rPr lang="ru-RU" sz="2000" b="1" dirty="0" smtClean="0">
                <a:solidFill>
                  <a:srgbClr val="0000FF"/>
                </a:solidFill>
                <a:latin typeface="Times New Roman" pitchFamily="18" charset="0"/>
                <a:cs typeface="Times New Roman" pitchFamily="18" charset="0"/>
              </a:rPr>
              <a:t> </a:t>
            </a:r>
            <a:r>
              <a:rPr lang="kk-KZ" sz="2000" b="1" dirty="0" smtClean="0">
                <a:solidFill>
                  <a:srgbClr val="0000FF"/>
                </a:solidFill>
                <a:latin typeface="Times New Roman" pitchFamily="18" charset="0"/>
                <a:cs typeface="Times New Roman" pitchFamily="18" charset="0"/>
              </a:rPr>
              <a:t>салыстырайық</a:t>
            </a:r>
            <a:endParaRPr lang="ru-RU" sz="2000" b="1" dirty="0">
              <a:solidFill>
                <a:srgbClr val="0000FF"/>
              </a:solidFill>
              <a:latin typeface="Times New Roman" pitchFamily="18" charset="0"/>
              <a:cs typeface="Times New Roman" pitchFamily="18" charset="0"/>
            </a:endParaRPr>
          </a:p>
        </p:txBody>
      </p:sp>
      <p:sp>
        <p:nvSpPr>
          <p:cNvPr id="4" name="Овал 3"/>
          <p:cNvSpPr/>
          <p:nvPr/>
        </p:nvSpPr>
        <p:spPr>
          <a:xfrm>
            <a:off x="3563888" y="1844824"/>
            <a:ext cx="1656184" cy="151216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National food</a:t>
            </a:r>
            <a:endParaRPr lang="ru-RU" dirty="0">
              <a:solidFill>
                <a:schemeClr val="tx1"/>
              </a:solidFill>
            </a:endParaRPr>
          </a:p>
        </p:txBody>
      </p:sp>
      <p:cxnSp>
        <p:nvCxnSpPr>
          <p:cNvPr id="6" name="Прямая со стрелкой 5"/>
          <p:cNvCxnSpPr/>
          <p:nvPr/>
        </p:nvCxnSpPr>
        <p:spPr>
          <a:xfrm flipV="1">
            <a:off x="5220072" y="1988840"/>
            <a:ext cx="1224136"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flipH="1">
            <a:off x="2267744" y="2276872"/>
            <a:ext cx="129614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flipH="1">
            <a:off x="2627784" y="3284984"/>
            <a:ext cx="1296144" cy="648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flipV="1">
            <a:off x="3059832" y="1196752"/>
            <a:ext cx="936104"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a:off x="5004048" y="3212976"/>
            <a:ext cx="1008112"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p:cNvCxnSpPr/>
          <p:nvPr/>
        </p:nvCxnSpPr>
        <p:spPr>
          <a:xfrm flipV="1">
            <a:off x="4788024" y="1124744"/>
            <a:ext cx="1008112"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Прямоугольник 26"/>
          <p:cNvSpPr/>
          <p:nvPr/>
        </p:nvSpPr>
        <p:spPr>
          <a:xfrm>
            <a:off x="2470578" y="1064697"/>
            <a:ext cx="1612044" cy="369332"/>
          </a:xfrm>
          <a:prstGeom prst="rect">
            <a:avLst/>
          </a:prstGeom>
        </p:spPr>
        <p:txBody>
          <a:bodyPr wrap="none">
            <a:spAutoFit/>
          </a:bodyPr>
          <a:lstStyle/>
          <a:p>
            <a:pPr lvl="0" algn="ctr"/>
            <a:r>
              <a:rPr lang="en-US" dirty="0" err="1" smtClean="0">
                <a:solidFill>
                  <a:prstClr val="white"/>
                </a:solidFill>
                <a:latin typeface="Constantia"/>
              </a:rPr>
              <a:t>Nati</a:t>
            </a:r>
            <a:r>
              <a:rPr lang="en-US" dirty="0" smtClean="0">
                <a:latin typeface="Times New Roman" pitchFamily="18" charset="0"/>
                <a:cs typeface="Times New Roman" pitchFamily="18" charset="0"/>
              </a:rPr>
              <a:t> </a:t>
            </a:r>
            <a:r>
              <a:rPr lang="en-US" dirty="0" err="1" smtClean="0">
                <a:solidFill>
                  <a:prstClr val="white"/>
                </a:solidFill>
                <a:latin typeface="Constantia"/>
              </a:rPr>
              <a:t>onal</a:t>
            </a:r>
            <a:r>
              <a:rPr lang="en-US" dirty="0" smtClean="0">
                <a:solidFill>
                  <a:prstClr val="white"/>
                </a:solidFill>
                <a:latin typeface="Constantia"/>
              </a:rPr>
              <a:t> food</a:t>
            </a:r>
            <a:endParaRPr lang="ru-RU" dirty="0">
              <a:solidFill>
                <a:prstClr val="white"/>
              </a:solidFill>
              <a:latin typeface="Constantia"/>
            </a:endParaRPr>
          </a:p>
        </p:txBody>
      </p:sp>
      <p:sp>
        <p:nvSpPr>
          <p:cNvPr id="29" name="Прямоугольник 28"/>
          <p:cNvSpPr/>
          <p:nvPr/>
        </p:nvSpPr>
        <p:spPr>
          <a:xfrm>
            <a:off x="2286000" y="3861047"/>
            <a:ext cx="4572000" cy="400110"/>
          </a:xfrm>
          <a:prstGeom prst="rect">
            <a:avLst/>
          </a:prstGeom>
        </p:spPr>
        <p:txBody>
          <a:bodyPr wrap="square">
            <a:spAutoFit/>
          </a:bodyPr>
          <a:lstStyle/>
          <a:p>
            <a:r>
              <a:rPr lang="en-US"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cxnSp>
        <p:nvCxnSpPr>
          <p:cNvPr id="33" name="Прямая со стрелкой 32"/>
          <p:cNvCxnSpPr/>
          <p:nvPr/>
        </p:nvCxnSpPr>
        <p:spPr>
          <a:xfrm flipH="1">
            <a:off x="4499992" y="3429000"/>
            <a:ext cx="72008"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p:nvPr/>
        </p:nvCxnSpPr>
        <p:spPr>
          <a:xfrm>
            <a:off x="5292080" y="2708920"/>
            <a:ext cx="1224136"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Прямая со стрелкой 42"/>
          <p:cNvCxnSpPr/>
          <p:nvPr/>
        </p:nvCxnSpPr>
        <p:spPr>
          <a:xfrm flipH="1">
            <a:off x="2339752" y="2708920"/>
            <a:ext cx="1152128"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Овал 43"/>
          <p:cNvSpPr/>
          <p:nvPr/>
        </p:nvSpPr>
        <p:spPr>
          <a:xfrm>
            <a:off x="1187624" y="836712"/>
            <a:ext cx="2448272" cy="792088"/>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latin typeface="Times New Roman" pitchFamily="18" charset="0"/>
                <a:cs typeface="Times New Roman" pitchFamily="18" charset="0"/>
              </a:rPr>
              <a:t>shuzhuk</a:t>
            </a:r>
            <a:endParaRPr lang="ru-RU" dirty="0">
              <a:solidFill>
                <a:schemeClr val="tx1"/>
              </a:solidFill>
            </a:endParaRPr>
          </a:p>
        </p:txBody>
      </p:sp>
      <p:sp>
        <p:nvSpPr>
          <p:cNvPr id="45" name="Овал 44"/>
          <p:cNvSpPr/>
          <p:nvPr/>
        </p:nvSpPr>
        <p:spPr>
          <a:xfrm>
            <a:off x="251520" y="1844824"/>
            <a:ext cx="2592288" cy="1368152"/>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US" u="sng" dirty="0" smtClean="0">
                <a:solidFill>
                  <a:schemeClr val="tx1"/>
                </a:solidFill>
                <a:latin typeface="Times New Roman" pitchFamily="18" charset="0"/>
                <a:cs typeface="Times New Roman" pitchFamily="18" charset="0"/>
              </a:rPr>
              <a:t>mutton snacks - </a:t>
            </a:r>
            <a:r>
              <a:rPr lang="en-US" u="sng" dirty="0" err="1" smtClean="0">
                <a:solidFill>
                  <a:schemeClr val="tx1"/>
                </a:solidFill>
                <a:latin typeface="Times New Roman" pitchFamily="18" charset="0"/>
                <a:cs typeface="Times New Roman" pitchFamily="18" charset="0"/>
              </a:rPr>
              <a:t>kazi</a:t>
            </a:r>
            <a:endParaRPr lang="ru-RU" u="sng" dirty="0">
              <a:solidFill>
                <a:schemeClr val="tx1"/>
              </a:solidFill>
              <a:latin typeface="Times New Roman" pitchFamily="18" charset="0"/>
              <a:cs typeface="Times New Roman" pitchFamily="18" charset="0"/>
            </a:endParaRPr>
          </a:p>
        </p:txBody>
      </p:sp>
      <p:sp>
        <p:nvSpPr>
          <p:cNvPr id="46" name="Овал 45"/>
          <p:cNvSpPr/>
          <p:nvPr/>
        </p:nvSpPr>
        <p:spPr>
          <a:xfrm>
            <a:off x="0" y="3284984"/>
            <a:ext cx="2448272" cy="1008112"/>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u="sng" dirty="0" smtClean="0">
                <a:solidFill>
                  <a:schemeClr val="tx1"/>
                </a:solidFill>
                <a:latin typeface="Times New Roman" pitchFamily="18" charset="0"/>
                <a:cs typeface="Times New Roman" pitchFamily="18" charset="0"/>
              </a:rPr>
              <a:t>boiled meat </a:t>
            </a:r>
            <a:endParaRPr lang="ru-RU" u="sng" dirty="0">
              <a:solidFill>
                <a:schemeClr val="tx1"/>
              </a:solidFill>
              <a:latin typeface="Times New Roman" pitchFamily="18" charset="0"/>
              <a:cs typeface="Times New Roman" pitchFamily="18" charset="0"/>
            </a:endParaRPr>
          </a:p>
        </p:txBody>
      </p:sp>
      <p:sp>
        <p:nvSpPr>
          <p:cNvPr id="47" name="Овал 46"/>
          <p:cNvSpPr/>
          <p:nvPr/>
        </p:nvSpPr>
        <p:spPr>
          <a:xfrm>
            <a:off x="5364088" y="3789040"/>
            <a:ext cx="2088232" cy="108012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Times New Roman" pitchFamily="18" charset="0"/>
                <a:cs typeface="Times New Roman" pitchFamily="18" charset="0"/>
              </a:rPr>
              <a:t>horse-flesh</a:t>
            </a:r>
            <a:endParaRPr lang="ru-RU" dirty="0">
              <a:solidFill>
                <a:schemeClr val="tx1"/>
              </a:solidFill>
              <a:latin typeface="Times New Roman" pitchFamily="18" charset="0"/>
              <a:cs typeface="Times New Roman" pitchFamily="18" charset="0"/>
            </a:endParaRPr>
          </a:p>
        </p:txBody>
      </p:sp>
      <p:sp>
        <p:nvSpPr>
          <p:cNvPr id="49" name="Овал 48"/>
          <p:cNvSpPr/>
          <p:nvPr/>
        </p:nvSpPr>
        <p:spPr>
          <a:xfrm>
            <a:off x="3779912" y="4725144"/>
            <a:ext cx="2088232" cy="108012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smtClean="0">
                <a:solidFill>
                  <a:schemeClr val="tx1"/>
                </a:solidFill>
                <a:latin typeface="Times New Roman" pitchFamily="18" charset="0"/>
                <a:cs typeface="Times New Roman" pitchFamily="18" charset="0"/>
              </a:rPr>
              <a:t>suret</a:t>
            </a:r>
            <a:endParaRPr lang="ru-RU" dirty="0">
              <a:solidFill>
                <a:schemeClr val="tx1"/>
              </a:solidFill>
            </a:endParaRPr>
          </a:p>
        </p:txBody>
      </p:sp>
      <p:sp>
        <p:nvSpPr>
          <p:cNvPr id="50" name="Овал 49"/>
          <p:cNvSpPr/>
          <p:nvPr/>
        </p:nvSpPr>
        <p:spPr>
          <a:xfrm>
            <a:off x="5868144" y="764704"/>
            <a:ext cx="1800200" cy="1008112"/>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smtClean="0">
                <a:solidFill>
                  <a:schemeClr val="tx1"/>
                </a:solidFill>
                <a:latin typeface="Times New Roman" pitchFamily="18" charset="0"/>
                <a:cs typeface="Times New Roman" pitchFamily="18" charset="0"/>
              </a:rPr>
              <a:t>zhal</a:t>
            </a:r>
            <a:endParaRPr lang="ru-RU" dirty="0">
              <a:solidFill>
                <a:schemeClr val="tx1"/>
              </a:solidFill>
            </a:endParaRPr>
          </a:p>
        </p:txBody>
      </p:sp>
      <p:sp>
        <p:nvSpPr>
          <p:cNvPr id="51" name="Овал 50"/>
          <p:cNvSpPr/>
          <p:nvPr/>
        </p:nvSpPr>
        <p:spPr>
          <a:xfrm>
            <a:off x="1979712" y="4077072"/>
            <a:ext cx="2088232" cy="108012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smtClean="0">
                <a:solidFill>
                  <a:schemeClr val="tx1"/>
                </a:solidFill>
                <a:latin typeface="Times New Roman" pitchFamily="18" charset="0"/>
                <a:cs typeface="Times New Roman" pitchFamily="18" charset="0"/>
              </a:rPr>
              <a:t>kabirga</a:t>
            </a:r>
            <a:endParaRPr lang="ru-RU" dirty="0">
              <a:solidFill>
                <a:schemeClr val="tx1"/>
              </a:solidFill>
              <a:latin typeface="Times New Roman" pitchFamily="18" charset="0"/>
              <a:cs typeface="Times New Roman" pitchFamily="18" charset="0"/>
            </a:endParaRPr>
          </a:p>
        </p:txBody>
      </p:sp>
      <p:sp>
        <p:nvSpPr>
          <p:cNvPr id="52" name="Овал 51"/>
          <p:cNvSpPr/>
          <p:nvPr/>
        </p:nvSpPr>
        <p:spPr>
          <a:xfrm>
            <a:off x="7055768" y="1700808"/>
            <a:ext cx="2088232" cy="108012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smtClean="0">
                <a:solidFill>
                  <a:schemeClr val="tx1"/>
                </a:solidFill>
                <a:latin typeface="Times New Roman" pitchFamily="18" charset="0"/>
                <a:cs typeface="Times New Roman" pitchFamily="18" charset="0"/>
              </a:rPr>
              <a:t>zhaya</a:t>
            </a:r>
            <a:endParaRPr lang="ru-RU" dirty="0">
              <a:solidFill>
                <a:schemeClr val="tx1"/>
              </a:solidFill>
            </a:endParaRPr>
          </a:p>
        </p:txBody>
      </p:sp>
      <p:sp>
        <p:nvSpPr>
          <p:cNvPr id="53" name="Овал 52"/>
          <p:cNvSpPr/>
          <p:nvPr/>
        </p:nvSpPr>
        <p:spPr>
          <a:xfrm>
            <a:off x="6012160" y="2708920"/>
            <a:ext cx="2088232" cy="108012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smtClean="0">
                <a:solidFill>
                  <a:schemeClr val="tx1"/>
                </a:solidFill>
                <a:latin typeface="Times New Roman" pitchFamily="18" charset="0"/>
                <a:cs typeface="Times New Roman" pitchFamily="18" charset="0"/>
              </a:rPr>
              <a:t>karta</a:t>
            </a:r>
            <a:endParaRPr lang="ru-RU" dirty="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332656"/>
            <a:ext cx="8296473" cy="1412776"/>
          </a:xfrm>
        </p:spPr>
        <p:txBody>
          <a:bodyPr>
            <a:normAutofit fontScale="90000"/>
          </a:bodyPr>
          <a:lstStyle/>
          <a:p>
            <a:pPr algn="ctr">
              <a:defRPr/>
            </a:pPr>
            <a:r>
              <a:rPr lang="en-US" sz="3200" b="1" i="1" dirty="0" smtClean="0">
                <a:solidFill>
                  <a:schemeClr val="tx1">
                    <a:lumMod val="85000"/>
                    <a:lumOff val="15000"/>
                  </a:schemeClr>
                </a:solidFill>
                <a:latin typeface="Times New Roman" pitchFamily="18" charset="0"/>
                <a:cs typeface="Times New Roman" pitchFamily="18" charset="0"/>
              </a:rPr>
              <a:t/>
            </a:r>
            <a:br>
              <a:rPr lang="en-US" sz="3200" b="1" i="1" dirty="0" smtClean="0">
                <a:solidFill>
                  <a:schemeClr val="tx1">
                    <a:lumMod val="85000"/>
                    <a:lumOff val="15000"/>
                  </a:schemeClr>
                </a:solidFill>
                <a:latin typeface="Times New Roman" pitchFamily="18" charset="0"/>
                <a:cs typeface="Times New Roman" pitchFamily="18" charset="0"/>
              </a:rPr>
            </a:br>
            <a:r>
              <a:rPr lang="kk-KZ" sz="2800" dirty="0" smtClean="0">
                <a:latin typeface="Times New Roman" pitchFamily="18" charset="0"/>
                <a:cs typeface="Times New Roman" pitchFamily="18" charset="0"/>
              </a:rPr>
              <a:t> 2.20</a:t>
            </a:r>
            <a:r>
              <a:rPr lang="en-US" sz="2800" dirty="0" smtClean="0">
                <a:latin typeface="Times New Roman" pitchFamily="18" charset="0"/>
                <a:cs typeface="Times New Roman" pitchFamily="18" charset="0"/>
              </a:rPr>
              <a:t>. </a:t>
            </a:r>
            <a:r>
              <a:rPr lang="kk-KZ" sz="3200" dirty="0" smtClean="0">
                <a:latin typeface="Times New Roman" pitchFamily="18" charset="0"/>
                <a:cs typeface="Times New Roman" pitchFamily="18" charset="0"/>
              </a:rPr>
              <a:t>Сілтемелерді қосындар</a:t>
            </a:r>
            <a:r>
              <a:rPr lang="en-US" sz="3200" dirty="0" smtClean="0">
                <a:latin typeface="Times New Roman" pitchFamily="18" charset="0"/>
                <a:cs typeface="Times New Roman" pitchFamily="18" charset="0"/>
              </a:rPr>
              <a:t>  (3min) </a:t>
            </a:r>
            <a:br>
              <a:rPr lang="en-US" sz="3200" dirty="0" smtClean="0">
                <a:latin typeface="Times New Roman" pitchFamily="18" charset="0"/>
                <a:cs typeface="Times New Roman" pitchFamily="18" charset="0"/>
              </a:rPr>
            </a:br>
            <a:r>
              <a:rPr lang="en-US" sz="3200" b="1" i="1" dirty="0" smtClean="0">
                <a:solidFill>
                  <a:schemeClr val="tx1">
                    <a:lumMod val="85000"/>
                    <a:lumOff val="15000"/>
                  </a:schemeClr>
                </a:solidFill>
                <a:latin typeface="Times New Roman" pitchFamily="18" charset="0"/>
                <a:cs typeface="Times New Roman" pitchFamily="18" charset="0"/>
              </a:rPr>
              <a:t>I can see…               I think it is…</a:t>
            </a:r>
            <a:br>
              <a:rPr lang="en-US" sz="3200" b="1" i="1" dirty="0" smtClean="0">
                <a:solidFill>
                  <a:schemeClr val="tx1">
                    <a:lumMod val="85000"/>
                    <a:lumOff val="15000"/>
                  </a:schemeClr>
                </a:solidFill>
                <a:latin typeface="Times New Roman" pitchFamily="18" charset="0"/>
                <a:cs typeface="Times New Roman" pitchFamily="18" charset="0"/>
              </a:rPr>
            </a:br>
            <a:r>
              <a:rPr lang="en-US" sz="3200" b="1" i="1" dirty="0" smtClean="0">
                <a:solidFill>
                  <a:schemeClr val="tx1">
                    <a:lumMod val="85000"/>
                    <a:lumOff val="15000"/>
                  </a:schemeClr>
                </a:solidFill>
                <a:latin typeface="Times New Roman" pitchFamily="18" charset="0"/>
                <a:cs typeface="Times New Roman" pitchFamily="18" charset="0"/>
              </a:rPr>
              <a:t>Name the names of the dishes</a:t>
            </a:r>
            <a:br>
              <a:rPr lang="en-US" sz="3200" b="1" i="1" dirty="0" smtClean="0">
                <a:solidFill>
                  <a:schemeClr val="tx1">
                    <a:lumMod val="85000"/>
                    <a:lumOff val="15000"/>
                  </a:schemeClr>
                </a:solidFill>
                <a:latin typeface="Times New Roman" pitchFamily="18" charset="0"/>
                <a:cs typeface="Times New Roman" pitchFamily="18" charset="0"/>
              </a:rPr>
            </a:br>
            <a:endParaRPr lang="ru-RU" sz="3200" b="1" i="1" dirty="0">
              <a:solidFill>
                <a:schemeClr val="tx1">
                  <a:lumMod val="85000"/>
                  <a:lumOff val="15000"/>
                </a:schemeClr>
              </a:solidFill>
              <a:latin typeface="Times New Roman" pitchFamily="18" charset="0"/>
              <a:cs typeface="Times New Roman" pitchFamily="18" charset="0"/>
            </a:endParaRPr>
          </a:p>
        </p:txBody>
      </p:sp>
      <p:pic>
        <p:nvPicPr>
          <p:cNvPr id="7" name="Рисунок 6" descr="Kazakhstan food - Kumiss"/>
          <p:cNvPicPr/>
          <p:nvPr/>
        </p:nvPicPr>
        <p:blipFill>
          <a:blip r:embed="rId3" cstate="print"/>
          <a:srcRect/>
          <a:stretch>
            <a:fillRect/>
          </a:stretch>
        </p:blipFill>
        <p:spPr bwMode="auto">
          <a:xfrm>
            <a:off x="251520" y="1412776"/>
            <a:ext cx="2304256" cy="1800200"/>
          </a:xfrm>
          <a:prstGeom prst="rect">
            <a:avLst/>
          </a:prstGeom>
          <a:noFill/>
          <a:ln w="9525">
            <a:noFill/>
            <a:miter lim="800000"/>
            <a:headEnd/>
            <a:tailEnd/>
          </a:ln>
        </p:spPr>
      </p:pic>
      <p:pic>
        <p:nvPicPr>
          <p:cNvPr id="8" name="Рисунок 7" descr="Kazakhstan food - Besbarmak"/>
          <p:cNvPicPr/>
          <p:nvPr/>
        </p:nvPicPr>
        <p:blipFill>
          <a:blip r:embed="rId4" cstate="print"/>
          <a:stretch>
            <a:fillRect/>
          </a:stretch>
        </p:blipFill>
        <p:spPr bwMode="auto">
          <a:xfrm>
            <a:off x="2788819" y="1484784"/>
            <a:ext cx="2486242" cy="1800200"/>
          </a:xfrm>
          <a:prstGeom prst="rect">
            <a:avLst/>
          </a:prstGeom>
          <a:noFill/>
          <a:ln w="9525">
            <a:noFill/>
            <a:miter lim="800000"/>
            <a:headEnd/>
            <a:tailEnd/>
          </a:ln>
        </p:spPr>
      </p:pic>
      <p:pic>
        <p:nvPicPr>
          <p:cNvPr id="9" name="Рисунок 8" descr="Kazakhstan food - Kazi, Karta, Shuzhuk"/>
          <p:cNvPicPr/>
          <p:nvPr/>
        </p:nvPicPr>
        <p:blipFill>
          <a:blip r:embed="rId5" cstate="print"/>
          <a:srcRect/>
          <a:stretch>
            <a:fillRect/>
          </a:stretch>
        </p:blipFill>
        <p:spPr bwMode="auto">
          <a:xfrm>
            <a:off x="5508104" y="1484784"/>
            <a:ext cx="3456384" cy="1728192"/>
          </a:xfrm>
          <a:prstGeom prst="rect">
            <a:avLst/>
          </a:prstGeom>
          <a:noFill/>
          <a:ln w="9525">
            <a:noFill/>
            <a:miter lim="800000"/>
            <a:headEnd/>
            <a:tailEnd/>
          </a:ln>
        </p:spPr>
      </p:pic>
      <p:pic>
        <p:nvPicPr>
          <p:cNvPr id="10" name="Рисунок 9" descr="Kazakhstan food - Kuirdak"/>
          <p:cNvPicPr/>
          <p:nvPr/>
        </p:nvPicPr>
        <p:blipFill>
          <a:blip r:embed="rId6" cstate="print"/>
          <a:srcRect/>
          <a:stretch>
            <a:fillRect/>
          </a:stretch>
        </p:blipFill>
        <p:spPr bwMode="auto">
          <a:xfrm>
            <a:off x="251520" y="3356992"/>
            <a:ext cx="2376264" cy="2657475"/>
          </a:xfrm>
          <a:prstGeom prst="rect">
            <a:avLst/>
          </a:prstGeom>
          <a:noFill/>
          <a:ln w="9525">
            <a:noFill/>
            <a:miter lim="800000"/>
            <a:headEnd/>
            <a:tailEnd/>
          </a:ln>
        </p:spPr>
      </p:pic>
      <p:pic>
        <p:nvPicPr>
          <p:cNvPr id="11" name="Рисунок 10" descr="Kazakhstan food - Baursaki"/>
          <p:cNvPicPr/>
          <p:nvPr/>
        </p:nvPicPr>
        <p:blipFill>
          <a:blip r:embed="rId7" cstate="print"/>
          <a:srcRect/>
          <a:stretch>
            <a:fillRect/>
          </a:stretch>
        </p:blipFill>
        <p:spPr bwMode="auto">
          <a:xfrm>
            <a:off x="2699792" y="3429000"/>
            <a:ext cx="3312368" cy="2566417"/>
          </a:xfrm>
          <a:prstGeom prst="rect">
            <a:avLst/>
          </a:prstGeom>
          <a:noFill/>
          <a:ln w="9525">
            <a:noFill/>
            <a:miter lim="800000"/>
            <a:headEnd/>
            <a:tailEnd/>
          </a:ln>
        </p:spPr>
      </p:pic>
      <p:pic>
        <p:nvPicPr>
          <p:cNvPr id="12" name="Рисунок 11" descr="Kazakhstan food - Sorpa and Baursaki"/>
          <p:cNvPicPr/>
          <p:nvPr/>
        </p:nvPicPr>
        <p:blipFill>
          <a:blip r:embed="rId8" cstate="print"/>
          <a:srcRect/>
          <a:stretch>
            <a:fillRect/>
          </a:stretch>
        </p:blipFill>
        <p:spPr bwMode="auto">
          <a:xfrm>
            <a:off x="6156176" y="3356992"/>
            <a:ext cx="2736304" cy="272529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2000"/>
                                        <p:tgtEl>
                                          <p:spTgt spid="7"/>
                                        </p:tgtEl>
                                        <p:attrNameLst>
                                          <p:attrName>ppt_x</p:attrName>
                                        </p:attrNameLst>
                                      </p:cBhvr>
                                      <p:tavLst>
                                        <p:tav tm="0">
                                          <p:val>
                                            <p:strVal val="ppt_x"/>
                                          </p:val>
                                        </p:tav>
                                        <p:tav tm="100000">
                                          <p:val>
                                            <p:strVal val="0-ppt_w/2"/>
                                          </p:val>
                                        </p:tav>
                                      </p:tavLst>
                                    </p:anim>
                                    <p:anim calcmode="lin" valueType="num">
                                      <p:cBhvr additive="base">
                                        <p:cTn id="7" dur="2000"/>
                                        <p:tgtEl>
                                          <p:spTgt spid="7"/>
                                        </p:tgtEl>
                                        <p:attrNameLst>
                                          <p:attrName>ppt_y</p:attrName>
                                        </p:attrNameLst>
                                      </p:cBhvr>
                                      <p:tavLst>
                                        <p:tav tm="0">
                                          <p:val>
                                            <p:strVal val="ppt_y"/>
                                          </p:val>
                                        </p:tav>
                                        <p:tav tm="100000">
                                          <p:val>
                                            <p:strVal val="ppt_y"/>
                                          </p:val>
                                        </p:tav>
                                      </p:tavLst>
                                    </p:anim>
                                    <p:set>
                                      <p:cBhvr>
                                        <p:cTn id="8"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xit" presetSubtype="8" fill="hold" nodeType="clickEffect">
                                  <p:stCondLst>
                                    <p:cond delay="0"/>
                                  </p:stCondLst>
                                  <p:childTnLst>
                                    <p:anim calcmode="lin" valueType="num">
                                      <p:cBhvr additive="base">
                                        <p:cTn id="12" dur="2000"/>
                                        <p:tgtEl>
                                          <p:spTgt spid="8"/>
                                        </p:tgtEl>
                                        <p:attrNameLst>
                                          <p:attrName>ppt_x</p:attrName>
                                        </p:attrNameLst>
                                      </p:cBhvr>
                                      <p:tavLst>
                                        <p:tav tm="0">
                                          <p:val>
                                            <p:strVal val="ppt_x"/>
                                          </p:val>
                                        </p:tav>
                                        <p:tav tm="100000">
                                          <p:val>
                                            <p:strVal val="0-ppt_w/2"/>
                                          </p:val>
                                        </p:tav>
                                      </p:tavLst>
                                    </p:anim>
                                    <p:anim calcmode="lin" valueType="num">
                                      <p:cBhvr additive="base">
                                        <p:cTn id="13" dur="2000"/>
                                        <p:tgtEl>
                                          <p:spTgt spid="8"/>
                                        </p:tgtEl>
                                        <p:attrNameLst>
                                          <p:attrName>ppt_y</p:attrName>
                                        </p:attrNameLst>
                                      </p:cBhvr>
                                      <p:tavLst>
                                        <p:tav tm="0">
                                          <p:val>
                                            <p:strVal val="ppt_y"/>
                                          </p:val>
                                        </p:tav>
                                        <p:tav tm="100000">
                                          <p:val>
                                            <p:strVal val="ppt_y"/>
                                          </p:val>
                                        </p:tav>
                                      </p:tavLst>
                                    </p:anim>
                                    <p:set>
                                      <p:cBhvr>
                                        <p:cTn id="14"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2000"/>
                                        <p:tgtEl>
                                          <p:spTgt spid="9"/>
                                        </p:tgtEl>
                                        <p:attrNameLst>
                                          <p:attrName>ppt_x</p:attrName>
                                        </p:attrNameLst>
                                      </p:cBhvr>
                                      <p:tavLst>
                                        <p:tav tm="0">
                                          <p:val>
                                            <p:strVal val="ppt_x"/>
                                          </p:val>
                                        </p:tav>
                                        <p:tav tm="100000">
                                          <p:val>
                                            <p:strVal val="1+ppt_w/2"/>
                                          </p:val>
                                        </p:tav>
                                      </p:tavLst>
                                    </p:anim>
                                    <p:anim calcmode="lin" valueType="num">
                                      <p:cBhvr additive="base">
                                        <p:cTn id="19" dur="2000"/>
                                        <p:tgtEl>
                                          <p:spTgt spid="9"/>
                                        </p:tgtEl>
                                        <p:attrNameLst>
                                          <p:attrName>ppt_y</p:attrName>
                                        </p:attrNameLst>
                                      </p:cBhvr>
                                      <p:tavLst>
                                        <p:tav tm="0">
                                          <p:val>
                                            <p:strVal val="ppt_y"/>
                                          </p:val>
                                        </p:tav>
                                        <p:tav tm="100000">
                                          <p:val>
                                            <p:strVal val="ppt_y"/>
                                          </p:val>
                                        </p:tav>
                                      </p:tavLst>
                                    </p:anim>
                                    <p:set>
                                      <p:cBhvr>
                                        <p:cTn id="20" dur="1" fill="hold">
                                          <p:stCondLst>
                                            <p:cond delay="1999"/>
                                          </p:stCondLst>
                                        </p:cTn>
                                        <p:tgtEl>
                                          <p:spTgt spid="9"/>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xit" presetSubtype="12" fill="hold" nodeType="clickEffect">
                                  <p:stCondLst>
                                    <p:cond delay="0"/>
                                  </p:stCondLst>
                                  <p:childTnLst>
                                    <p:anim calcmode="lin" valueType="num">
                                      <p:cBhvr additive="base">
                                        <p:cTn id="24" dur="2000"/>
                                        <p:tgtEl>
                                          <p:spTgt spid="10"/>
                                        </p:tgtEl>
                                        <p:attrNameLst>
                                          <p:attrName>ppt_x</p:attrName>
                                        </p:attrNameLst>
                                      </p:cBhvr>
                                      <p:tavLst>
                                        <p:tav tm="0">
                                          <p:val>
                                            <p:strVal val="ppt_x"/>
                                          </p:val>
                                        </p:tav>
                                        <p:tav tm="100000">
                                          <p:val>
                                            <p:strVal val="0-ppt_w/2"/>
                                          </p:val>
                                        </p:tav>
                                      </p:tavLst>
                                    </p:anim>
                                    <p:anim calcmode="lin" valueType="num">
                                      <p:cBhvr additive="base">
                                        <p:cTn id="25" dur="2000"/>
                                        <p:tgtEl>
                                          <p:spTgt spid="10"/>
                                        </p:tgtEl>
                                        <p:attrNameLst>
                                          <p:attrName>ppt_y</p:attrName>
                                        </p:attrNameLst>
                                      </p:cBhvr>
                                      <p:tavLst>
                                        <p:tav tm="0">
                                          <p:val>
                                            <p:strVal val="ppt_y"/>
                                          </p:val>
                                        </p:tav>
                                        <p:tav tm="100000">
                                          <p:val>
                                            <p:strVal val="1+ppt_h/2"/>
                                          </p:val>
                                        </p:tav>
                                      </p:tavLst>
                                    </p:anim>
                                    <p:set>
                                      <p:cBhvr>
                                        <p:cTn id="26"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xit" presetSubtype="6" fill="hold" nodeType="clickEffect">
                                  <p:stCondLst>
                                    <p:cond delay="0"/>
                                  </p:stCondLst>
                                  <p:childTnLst>
                                    <p:anim calcmode="lin" valueType="num">
                                      <p:cBhvr additive="base">
                                        <p:cTn id="30" dur="2000"/>
                                        <p:tgtEl>
                                          <p:spTgt spid="11"/>
                                        </p:tgtEl>
                                        <p:attrNameLst>
                                          <p:attrName>ppt_x</p:attrName>
                                        </p:attrNameLst>
                                      </p:cBhvr>
                                      <p:tavLst>
                                        <p:tav tm="0">
                                          <p:val>
                                            <p:strVal val="ppt_x"/>
                                          </p:val>
                                        </p:tav>
                                        <p:tav tm="100000">
                                          <p:val>
                                            <p:strVal val="1+ppt_w/2"/>
                                          </p:val>
                                        </p:tav>
                                      </p:tavLst>
                                    </p:anim>
                                    <p:anim calcmode="lin" valueType="num">
                                      <p:cBhvr additive="base">
                                        <p:cTn id="31" dur="2000"/>
                                        <p:tgtEl>
                                          <p:spTgt spid="11"/>
                                        </p:tgtEl>
                                        <p:attrNameLst>
                                          <p:attrName>ppt_y</p:attrName>
                                        </p:attrNameLst>
                                      </p:cBhvr>
                                      <p:tavLst>
                                        <p:tav tm="0">
                                          <p:val>
                                            <p:strVal val="ppt_y"/>
                                          </p:val>
                                        </p:tav>
                                        <p:tav tm="100000">
                                          <p:val>
                                            <p:strVal val="1+ppt_h/2"/>
                                          </p:val>
                                        </p:tav>
                                      </p:tavLst>
                                    </p:anim>
                                    <p:set>
                                      <p:cBhvr>
                                        <p:cTn id="32"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xit" presetSubtype="3" fill="hold" nodeType="clickEffect">
                                  <p:stCondLst>
                                    <p:cond delay="0"/>
                                  </p:stCondLst>
                                  <p:childTnLst>
                                    <p:anim calcmode="lin" valueType="num">
                                      <p:cBhvr additive="base">
                                        <p:cTn id="36" dur="2000"/>
                                        <p:tgtEl>
                                          <p:spTgt spid="12"/>
                                        </p:tgtEl>
                                        <p:attrNameLst>
                                          <p:attrName>ppt_x</p:attrName>
                                        </p:attrNameLst>
                                      </p:cBhvr>
                                      <p:tavLst>
                                        <p:tav tm="0">
                                          <p:val>
                                            <p:strVal val="ppt_x"/>
                                          </p:val>
                                        </p:tav>
                                        <p:tav tm="100000">
                                          <p:val>
                                            <p:strVal val="1+ppt_w/2"/>
                                          </p:val>
                                        </p:tav>
                                      </p:tavLst>
                                    </p:anim>
                                    <p:anim calcmode="lin" valueType="num">
                                      <p:cBhvr additive="base">
                                        <p:cTn id="37" dur="2000"/>
                                        <p:tgtEl>
                                          <p:spTgt spid="12"/>
                                        </p:tgtEl>
                                        <p:attrNameLst>
                                          <p:attrName>ppt_y</p:attrName>
                                        </p:attrNameLst>
                                      </p:cBhvr>
                                      <p:tavLst>
                                        <p:tav tm="0">
                                          <p:val>
                                            <p:strVal val="ppt_y"/>
                                          </p:val>
                                        </p:tav>
                                        <p:tav tm="100000">
                                          <p:val>
                                            <p:strVal val="0-ppt_h/2"/>
                                          </p:val>
                                        </p:tav>
                                      </p:tavLst>
                                    </p:anim>
                                    <p:set>
                                      <p:cBhvr>
                                        <p:cTn id="38" dur="1" fill="hold">
                                          <p:stCondLst>
                                            <p:cond delay="1999"/>
                                          </p:stCondLst>
                                        </p:cTn>
                                        <p:tgtEl>
                                          <p:spTgt spid="12"/>
                                        </p:tgtEl>
                                        <p:attrNameLst>
                                          <p:attrName>style.visibility</p:attrName>
                                        </p:attrNameLst>
                                      </p:cBhvr>
                                      <p:to>
                                        <p:strVal val="hidden"/>
                                      </p:to>
                                    </p:se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340768"/>
          </a:xfrm>
        </p:spPr>
        <p:txBody>
          <a:bodyPr>
            <a:normAutofit/>
          </a:bodyPr>
          <a:lstStyle/>
          <a:p>
            <a:pPr algn="ctr"/>
            <a:r>
              <a:rPr lang="kk-KZ" sz="4000" dirty="0" smtClean="0">
                <a:solidFill>
                  <a:srgbClr val="0000FF"/>
                </a:solidFill>
                <a:latin typeface="Times New Roman" pitchFamily="18" charset="0"/>
                <a:cs typeface="Times New Roman" pitchFamily="18" charset="0"/>
              </a:rPr>
              <a:t>2.20</a:t>
            </a:r>
            <a:r>
              <a:rPr lang="en-US" sz="4000" dirty="0" smtClean="0">
                <a:solidFill>
                  <a:srgbClr val="0000FF"/>
                </a:solidFill>
                <a:latin typeface="Times New Roman" pitchFamily="18" charset="0"/>
                <a:cs typeface="Times New Roman" pitchFamily="18" charset="0"/>
              </a:rPr>
              <a:t>. </a:t>
            </a:r>
            <a:r>
              <a:rPr lang="kk-KZ" sz="4000" dirty="0" smtClean="0">
                <a:solidFill>
                  <a:srgbClr val="0000FF"/>
                </a:solidFill>
                <a:latin typeface="Times New Roman" pitchFamily="18" charset="0"/>
                <a:cs typeface="Times New Roman" pitchFamily="18" charset="0"/>
              </a:rPr>
              <a:t>Сілтемелерді қосындар</a:t>
            </a:r>
            <a:r>
              <a:rPr lang="en-US" sz="4000" dirty="0" smtClean="0">
                <a:solidFill>
                  <a:srgbClr val="0000FF"/>
                </a:solidFill>
                <a:latin typeface="Times New Roman" pitchFamily="18" charset="0"/>
                <a:cs typeface="Times New Roman" pitchFamily="18" charset="0"/>
              </a:rPr>
              <a:t>  (3min) Find the dish </a:t>
            </a:r>
            <a:r>
              <a:rPr lang="ru-RU" sz="4000" dirty="0" smtClean="0">
                <a:solidFill>
                  <a:srgbClr val="0000FF"/>
                </a:solidFill>
                <a:latin typeface="Times New Roman" pitchFamily="18" charset="0"/>
                <a:cs typeface="Times New Roman" pitchFamily="18" charset="0"/>
              </a:rPr>
              <a:t>«</a:t>
            </a:r>
            <a:r>
              <a:rPr lang="ru-RU" sz="4000" b="1" dirty="0" err="1" smtClean="0">
                <a:solidFill>
                  <a:srgbClr val="0000FF"/>
                </a:solidFill>
                <a:latin typeface="Times New Roman" pitchFamily="18" charset="0"/>
                <a:cs typeface="Times New Roman" pitchFamily="18" charset="0"/>
              </a:rPr>
              <a:t>Kuirdak</a:t>
            </a:r>
            <a:r>
              <a:rPr lang="ru-RU" sz="4000" b="1" dirty="0" smtClean="0">
                <a:solidFill>
                  <a:srgbClr val="0000FF"/>
                </a:solidFill>
                <a:latin typeface="Times New Roman" pitchFamily="18" charset="0"/>
                <a:cs typeface="Times New Roman" pitchFamily="18" charset="0"/>
              </a:rPr>
              <a:t>»</a:t>
            </a:r>
            <a:endParaRPr lang="ru-RU" sz="4000" b="1" dirty="0">
              <a:solidFill>
                <a:srgbClr val="0000FF"/>
              </a:solidFill>
              <a:latin typeface="Times New Roman" pitchFamily="18" charset="0"/>
              <a:cs typeface="Times New Roman" pitchFamily="18" charset="0"/>
            </a:endParaRPr>
          </a:p>
        </p:txBody>
      </p:sp>
      <p:pic>
        <p:nvPicPr>
          <p:cNvPr id="4" name="Содержимое 3" descr="Kazakhstan food - Kuirdak"/>
          <p:cNvPicPr>
            <a:picLocks noGrp="1"/>
          </p:cNvPicPr>
          <p:nvPr>
            <p:ph idx="1"/>
          </p:nvPr>
        </p:nvPicPr>
        <p:blipFill>
          <a:blip r:embed="rId3" cstate="print"/>
          <a:stretch>
            <a:fillRect/>
          </a:stretch>
        </p:blipFill>
        <p:spPr bwMode="auto">
          <a:xfrm>
            <a:off x="4427984" y="1412776"/>
            <a:ext cx="3810000" cy="2657475"/>
          </a:xfrm>
          <a:prstGeom prst="rect">
            <a:avLst/>
          </a:prstGeom>
          <a:noFill/>
          <a:ln w="9525">
            <a:noFill/>
            <a:miter lim="800000"/>
            <a:headEnd/>
            <a:tailEnd/>
          </a:ln>
        </p:spPr>
      </p:pic>
      <p:pic>
        <p:nvPicPr>
          <p:cNvPr id="5" name="Рисунок 4" descr="Kazakhstan food - Kazi, Karta, Shuzhuk"/>
          <p:cNvPicPr/>
          <p:nvPr/>
        </p:nvPicPr>
        <p:blipFill>
          <a:blip r:embed="rId4" cstate="print"/>
          <a:srcRect/>
          <a:stretch>
            <a:fillRect/>
          </a:stretch>
        </p:blipFill>
        <p:spPr bwMode="auto">
          <a:xfrm>
            <a:off x="179512" y="1412776"/>
            <a:ext cx="3810000" cy="2880320"/>
          </a:xfrm>
          <a:prstGeom prst="rect">
            <a:avLst/>
          </a:prstGeom>
          <a:noFill/>
          <a:ln w="9525">
            <a:noFill/>
            <a:miter lim="800000"/>
            <a:headEnd/>
            <a:tailEnd/>
          </a:ln>
        </p:spPr>
      </p:pic>
      <p:pic>
        <p:nvPicPr>
          <p:cNvPr id="6" name="Рисунок 5" descr="Kazakhstan food - Besbarmak"/>
          <p:cNvPicPr/>
          <p:nvPr/>
        </p:nvPicPr>
        <p:blipFill>
          <a:blip r:embed="rId5" cstate="print"/>
          <a:stretch>
            <a:fillRect/>
          </a:stretch>
        </p:blipFill>
        <p:spPr bwMode="auto">
          <a:xfrm>
            <a:off x="2680792" y="4365104"/>
            <a:ext cx="3134344" cy="208791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8" fill="hold" nodeType="clickEffect">
                                  <p:stCondLst>
                                    <p:cond delay="0"/>
                                  </p:stCondLst>
                                  <p:childTnLst>
                                    <p:anim calcmode="lin" valueType="num">
                                      <p:cBhvr additive="base">
                                        <p:cTn id="11" dur="2000"/>
                                        <p:tgtEl>
                                          <p:spTgt spid="5"/>
                                        </p:tgtEl>
                                        <p:attrNameLst>
                                          <p:attrName>ppt_x</p:attrName>
                                        </p:attrNameLst>
                                      </p:cBhvr>
                                      <p:tavLst>
                                        <p:tav tm="0">
                                          <p:val>
                                            <p:strVal val="ppt_x"/>
                                          </p:val>
                                        </p:tav>
                                        <p:tav tm="100000">
                                          <p:val>
                                            <p:strVal val="0-ppt_w/2"/>
                                          </p:val>
                                        </p:tav>
                                      </p:tavLst>
                                    </p:anim>
                                    <p:anim calcmode="lin" valueType="num">
                                      <p:cBhvr additive="base">
                                        <p:cTn id="12" dur="2000"/>
                                        <p:tgtEl>
                                          <p:spTgt spid="5"/>
                                        </p:tgtEl>
                                        <p:attrNameLst>
                                          <p:attrName>ppt_y</p:attrName>
                                        </p:attrNameLst>
                                      </p:cBhvr>
                                      <p:tavLst>
                                        <p:tav tm="0">
                                          <p:val>
                                            <p:strVal val="ppt_y"/>
                                          </p:val>
                                        </p:tav>
                                        <p:tav tm="100000">
                                          <p:val>
                                            <p:strVal val="ppt_y"/>
                                          </p:val>
                                        </p:tav>
                                      </p:tavLst>
                                    </p:anim>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2000"/>
                                        <p:tgtEl>
                                          <p:spTgt spid="6"/>
                                        </p:tgtEl>
                                      </p:cBhvr>
                                    </p:animEffect>
                                    <p:set>
                                      <p:cBhvr>
                                        <p:cTn id="18" dur="1" fill="hold">
                                          <p:stCondLst>
                                            <p:cond delay="1999"/>
                                          </p:stCondLst>
                                        </p:cTn>
                                        <p:tgtEl>
                                          <p:spTgt spid="6"/>
                                        </p:tgtEl>
                                        <p:attrNameLst>
                                          <p:attrName>style.visibility</p:attrName>
                                        </p:attrNameLst>
                                      </p:cBhvr>
                                      <p:to>
                                        <p:strVal val="hidden"/>
                                      </p:to>
                                    </p:set>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childTnLst>
                    </p:cTn>
                  </p:par>
                  <p:par>
                    <p:cTn id="19" fill="hold">
                      <p:stCondLst>
                        <p:cond delay="indefinite"/>
                      </p:stCondLst>
                      <p:childTnLst>
                        <p:par>
                          <p:cTn id="20" fill="hold">
                            <p:stCondLst>
                              <p:cond delay="0"/>
                            </p:stCondLst>
                            <p:childTnLst>
                              <p:par>
                                <p:cTn id="21" presetID="6" presetClass="emph" presetSubtype="0" fill="hold" nodeType="clickEffect">
                                  <p:stCondLst>
                                    <p:cond delay="0"/>
                                  </p:stCondLst>
                                  <p:childTnLst>
                                    <p:animScale>
                                      <p:cBhvr>
                                        <p:cTn id="22" dur="2000" fill="hold"/>
                                        <p:tgtEl>
                                          <p:spTgt spid="4"/>
                                        </p:tgtEl>
                                      </p:cBhvr>
                                      <p:by x="100000" y="150000"/>
                                    </p:animScale>
                                  </p:childTnLst>
                                  <p:subTnLst>
                                    <p:audio>
                                      <p:cMediaNode>
                                        <p:cTn display="0" masterRel="sameClick">
                                          <p:stCondLst>
                                            <p:cond evt="begin" delay="0">
                                              <p:tn val="2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8836025" cy="1296144"/>
          </a:xfrm>
        </p:spPr>
        <p:txBody>
          <a:bodyPr>
            <a:normAutofit fontScale="90000"/>
          </a:bodyPr>
          <a:lstStyle/>
          <a:p>
            <a:pPr algn="ctr"/>
            <a:r>
              <a:rPr lang="ru-RU" b="1" i="1" dirty="0" smtClean="0">
                <a:solidFill>
                  <a:schemeClr val="tx1"/>
                </a:solidFill>
                <a:latin typeface="Times New Roman" pitchFamily="18" charset="0"/>
                <a:cs typeface="Times New Roman" pitchFamily="18" charset="0"/>
              </a:rPr>
              <a:t/>
            </a:r>
            <a:br>
              <a:rPr lang="ru-RU" b="1" i="1" dirty="0" smtClean="0">
                <a:solidFill>
                  <a:schemeClr val="tx1"/>
                </a:solidFill>
                <a:latin typeface="Times New Roman" pitchFamily="18" charset="0"/>
                <a:cs typeface="Times New Roman" pitchFamily="18" charset="0"/>
              </a:rPr>
            </a:br>
            <a:r>
              <a:rPr lang="ru-RU" b="1" i="1" dirty="0" smtClean="0">
                <a:solidFill>
                  <a:schemeClr val="tx1"/>
                </a:solidFill>
                <a:latin typeface="Times New Roman" pitchFamily="18" charset="0"/>
                <a:cs typeface="Times New Roman" pitchFamily="18" charset="0"/>
              </a:rPr>
              <a:t/>
            </a:r>
            <a:br>
              <a:rPr lang="ru-RU" b="1" i="1" dirty="0" smtClean="0">
                <a:solidFill>
                  <a:schemeClr val="tx1"/>
                </a:solidFill>
                <a:latin typeface="Times New Roman" pitchFamily="18" charset="0"/>
                <a:cs typeface="Times New Roman" pitchFamily="18" charset="0"/>
              </a:rPr>
            </a:br>
            <a:r>
              <a:rPr lang="ru-RU" b="1" i="1" dirty="0" smtClean="0">
                <a:solidFill>
                  <a:srgbClr val="0000FF"/>
                </a:solidFill>
                <a:latin typeface="Times New Roman" pitchFamily="18" charset="0"/>
                <a:cs typeface="Times New Roman" pitchFamily="18" charset="0"/>
              </a:rPr>
              <a:t>«</a:t>
            </a:r>
            <a:r>
              <a:rPr lang="ru-RU" b="1" i="1" dirty="0" err="1" smtClean="0">
                <a:solidFill>
                  <a:srgbClr val="0000FF"/>
                </a:solidFill>
                <a:latin typeface="Times New Roman" pitchFamily="18" charset="0"/>
                <a:cs typeface="Times New Roman" pitchFamily="18" charset="0"/>
              </a:rPr>
              <a:t>Заманауи</a:t>
            </a:r>
            <a:r>
              <a:rPr lang="ru-RU" b="1" i="1" dirty="0" smtClean="0">
                <a:solidFill>
                  <a:srgbClr val="0000FF"/>
                </a:solidFill>
                <a:latin typeface="Times New Roman" pitchFamily="18" charset="0"/>
                <a:cs typeface="Times New Roman" pitchFamily="18" charset="0"/>
              </a:rPr>
              <a:t> </a:t>
            </a:r>
            <a:r>
              <a:rPr lang="ru-RU" b="1" i="1" dirty="0" err="1" smtClean="0">
                <a:solidFill>
                  <a:srgbClr val="0000FF"/>
                </a:solidFill>
                <a:latin typeface="Times New Roman" pitchFamily="18" charset="0"/>
                <a:cs typeface="Times New Roman" pitchFamily="18" charset="0"/>
              </a:rPr>
              <a:t>саба</a:t>
            </a:r>
            <a:r>
              <a:rPr lang="kk-KZ" b="1" i="1" dirty="0" smtClean="0">
                <a:solidFill>
                  <a:srgbClr val="0000FF"/>
                </a:solidFill>
                <a:latin typeface="Times New Roman" pitchFamily="18" charset="0"/>
                <a:cs typeface="Times New Roman" pitchFamily="18" charset="0"/>
              </a:rPr>
              <a:t>қ</a:t>
            </a:r>
            <a:r>
              <a:rPr lang="ru-RU" b="1" i="1" dirty="0" smtClean="0">
                <a:solidFill>
                  <a:srgbClr val="0000FF"/>
                </a:solidFill>
                <a:latin typeface="Times New Roman" pitchFamily="18" charset="0"/>
                <a:cs typeface="Times New Roman" pitchFamily="18" charset="0"/>
              </a:rPr>
              <a:t>-2013»</a:t>
            </a:r>
            <a:r>
              <a:rPr lang="kk-KZ" b="1" i="1" dirty="0" smtClean="0">
                <a:solidFill>
                  <a:srgbClr val="0000FF"/>
                </a:solidFill>
                <a:latin typeface="Times New Roman" pitchFamily="18" charset="0"/>
                <a:cs typeface="Times New Roman" pitchFamily="18" charset="0"/>
              </a:rPr>
              <a:t> </a:t>
            </a:r>
            <a:br>
              <a:rPr lang="kk-KZ" b="1" i="1" dirty="0" smtClean="0">
                <a:solidFill>
                  <a:srgbClr val="0000FF"/>
                </a:solidFill>
                <a:latin typeface="Times New Roman" pitchFamily="18" charset="0"/>
                <a:cs typeface="Times New Roman" pitchFamily="18" charset="0"/>
              </a:rPr>
            </a:br>
            <a:r>
              <a:rPr lang="ru-RU" b="1" i="1" dirty="0" err="1" smtClean="0">
                <a:solidFill>
                  <a:srgbClr val="0000FF"/>
                </a:solidFill>
                <a:latin typeface="Times New Roman" pitchFamily="18" charset="0"/>
                <a:cs typeface="Times New Roman" pitchFamily="18" charset="0"/>
              </a:rPr>
              <a:t>интернет-фестивал</a:t>
            </a:r>
            <a:r>
              <a:rPr lang="kk-KZ" b="1" i="1" dirty="0" smtClean="0">
                <a:solidFill>
                  <a:srgbClr val="0000FF"/>
                </a:solidFill>
                <a:latin typeface="Times New Roman" pitchFamily="18" charset="0"/>
                <a:cs typeface="Times New Roman" pitchFamily="18" charset="0"/>
              </a:rPr>
              <a:t>і</a:t>
            </a:r>
            <a:endParaRPr lang="ru-RU" i="1" dirty="0">
              <a:solidFill>
                <a:srgbClr val="0000FF"/>
              </a:solidFill>
              <a:latin typeface="Times New Roman" pitchFamily="18" charset="0"/>
              <a:cs typeface="Times New Roman" pitchFamily="18" charset="0"/>
            </a:endParaRPr>
          </a:p>
        </p:txBody>
      </p:sp>
      <p:sp>
        <p:nvSpPr>
          <p:cNvPr id="3" name="Содержимое 2"/>
          <p:cNvSpPr>
            <a:spLocks noGrp="1"/>
          </p:cNvSpPr>
          <p:nvPr>
            <p:ph idx="1"/>
          </p:nvPr>
        </p:nvSpPr>
        <p:spPr>
          <a:xfrm>
            <a:off x="251520" y="2204864"/>
            <a:ext cx="5338936" cy="4389120"/>
          </a:xfrm>
        </p:spPr>
        <p:txBody>
          <a:bodyPr/>
          <a:lstStyle/>
          <a:p>
            <a:pPr>
              <a:buNone/>
            </a:pPr>
            <a:r>
              <a:rPr lang="kk-KZ" sz="2800" b="1" i="1" dirty="0" smtClean="0">
                <a:latin typeface="Times New Roman" pitchFamily="18" charset="0"/>
                <a:cs typeface="Times New Roman" pitchFamily="18" charset="0"/>
              </a:rPr>
              <a:t>	</a:t>
            </a:r>
          </a:p>
          <a:p>
            <a:pPr>
              <a:spcBef>
                <a:spcPts val="0"/>
              </a:spcBef>
              <a:buNone/>
            </a:pPr>
            <a:r>
              <a:rPr lang="kk-KZ" sz="2800" b="1" i="1" dirty="0" smtClean="0">
                <a:latin typeface="Times New Roman" pitchFamily="18" charset="0"/>
                <a:cs typeface="Times New Roman" pitchFamily="18" charset="0"/>
              </a:rPr>
              <a:t>   	Мұғалім -өзінің білімін үздіксіз көтеріп отырғанда ғана мұғалім,  ал оқуды,  ізденуді тоқтатқанда   оның  мұғалімдігі де жойылады. </a:t>
            </a:r>
          </a:p>
          <a:p>
            <a:pPr>
              <a:buNone/>
            </a:pPr>
            <a:r>
              <a:rPr lang="kk-KZ" sz="2800" b="1" i="1" dirty="0" smtClean="0">
                <a:latin typeface="Times New Roman" pitchFamily="18" charset="0"/>
                <a:cs typeface="Times New Roman" pitchFamily="18" charset="0"/>
              </a:rPr>
              <a:t>                            К.Д. Ушинский.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kk-KZ" sz="3200" dirty="0" smtClean="0"/>
              <a:t> 2.30 </a:t>
            </a:r>
            <a:r>
              <a:rPr lang="kk-KZ" sz="3600" dirty="0" smtClean="0"/>
              <a:t>Сөйлемдегі тиісті сөзді тауып </a:t>
            </a:r>
            <a:r>
              <a:rPr lang="kk-KZ" sz="3600" b="1" dirty="0" smtClean="0"/>
              <a:t>толтыр </a:t>
            </a:r>
            <a:r>
              <a:rPr lang="en-US" sz="3600" b="1" dirty="0" smtClean="0"/>
              <a:t/>
            </a:r>
            <a:br>
              <a:rPr lang="en-US" sz="3600" b="1" dirty="0" smtClean="0"/>
            </a:br>
            <a:r>
              <a:rPr lang="en-US" sz="3600" dirty="0" smtClean="0">
                <a:solidFill>
                  <a:schemeClr val="tx1">
                    <a:lumMod val="85000"/>
                    <a:lumOff val="15000"/>
                  </a:schemeClr>
                </a:solidFill>
              </a:rPr>
              <a:t>Find the dish </a:t>
            </a:r>
            <a:r>
              <a:rPr lang="ru-RU" b="1" dirty="0" smtClean="0">
                <a:solidFill>
                  <a:schemeClr val="tx1">
                    <a:lumMod val="85000"/>
                    <a:lumOff val="15000"/>
                  </a:schemeClr>
                </a:solidFill>
              </a:rPr>
              <a:t>«</a:t>
            </a:r>
            <a:r>
              <a:rPr lang="ru-RU" b="1" dirty="0" err="1" smtClean="0">
                <a:solidFill>
                  <a:schemeClr val="tx1">
                    <a:lumMod val="85000"/>
                    <a:lumOff val="15000"/>
                  </a:schemeClr>
                </a:solidFill>
              </a:rPr>
              <a:t>Besbarmak</a:t>
            </a:r>
            <a:r>
              <a:rPr lang="ru-RU" b="1" dirty="0" smtClean="0">
                <a:solidFill>
                  <a:schemeClr val="tx1">
                    <a:lumMod val="85000"/>
                    <a:lumOff val="15000"/>
                  </a:schemeClr>
                </a:solidFill>
              </a:rPr>
              <a:t>»</a:t>
            </a:r>
            <a:r>
              <a:rPr lang="en-US" sz="3100" b="1" dirty="0" smtClean="0">
                <a:solidFill>
                  <a:schemeClr val="tx1">
                    <a:lumMod val="85000"/>
                    <a:lumOff val="15000"/>
                  </a:schemeClr>
                </a:solidFill>
              </a:rPr>
              <a:t>(3 min)</a:t>
            </a:r>
            <a:endParaRPr lang="ru-RU" sz="3100" b="1" dirty="0">
              <a:solidFill>
                <a:schemeClr val="tx1">
                  <a:lumMod val="85000"/>
                  <a:lumOff val="15000"/>
                </a:schemeClr>
              </a:solidFill>
            </a:endParaRPr>
          </a:p>
        </p:txBody>
      </p:sp>
      <p:pic>
        <p:nvPicPr>
          <p:cNvPr id="4" name="Содержимое 3" descr="Kazakhstan food - Besbarmak"/>
          <p:cNvPicPr>
            <a:picLocks noGrp="1"/>
          </p:cNvPicPr>
          <p:nvPr>
            <p:ph idx="1"/>
          </p:nvPr>
        </p:nvPicPr>
        <p:blipFill>
          <a:blip r:embed="rId3" cstate="print"/>
          <a:stretch>
            <a:fillRect/>
          </a:stretch>
        </p:blipFill>
        <p:spPr bwMode="auto">
          <a:xfrm>
            <a:off x="899592" y="1449748"/>
            <a:ext cx="3672408" cy="2446335"/>
          </a:xfrm>
          <a:prstGeom prst="rect">
            <a:avLst/>
          </a:prstGeom>
          <a:noFill/>
          <a:ln w="9525">
            <a:noFill/>
            <a:miter lim="800000"/>
            <a:headEnd/>
            <a:tailEnd/>
          </a:ln>
        </p:spPr>
      </p:pic>
      <p:pic>
        <p:nvPicPr>
          <p:cNvPr id="6" name="Рисунок 5" descr="Kazakhstan food - Kuirdak"/>
          <p:cNvPicPr/>
          <p:nvPr/>
        </p:nvPicPr>
        <p:blipFill>
          <a:blip r:embed="rId4" cstate="print"/>
          <a:srcRect/>
          <a:stretch>
            <a:fillRect/>
          </a:stretch>
        </p:blipFill>
        <p:spPr bwMode="auto">
          <a:xfrm>
            <a:off x="4860032" y="1268760"/>
            <a:ext cx="3810000" cy="2657475"/>
          </a:xfrm>
          <a:prstGeom prst="rect">
            <a:avLst/>
          </a:prstGeom>
          <a:noFill/>
          <a:ln w="9525">
            <a:noFill/>
            <a:miter lim="800000"/>
            <a:headEnd/>
            <a:tailEnd/>
          </a:ln>
        </p:spPr>
      </p:pic>
      <p:pic>
        <p:nvPicPr>
          <p:cNvPr id="7" name="Рисунок 6" descr="Kazakhstan food - Palau"/>
          <p:cNvPicPr/>
          <p:nvPr/>
        </p:nvPicPr>
        <p:blipFill>
          <a:blip r:embed="rId5" cstate="print"/>
          <a:srcRect/>
          <a:stretch>
            <a:fillRect/>
          </a:stretch>
        </p:blipFill>
        <p:spPr bwMode="auto">
          <a:xfrm>
            <a:off x="2555776" y="4238625"/>
            <a:ext cx="4824536" cy="2619375"/>
          </a:xfrm>
          <a:prstGeom prst="rect">
            <a:avLst/>
          </a:prstGeom>
          <a:noFill/>
          <a:ln w="9525">
            <a:noFill/>
            <a:miter lim="800000"/>
            <a:headEnd/>
            <a:tailEnd/>
          </a:ln>
        </p:spPr>
      </p:pic>
      <p:pic>
        <p:nvPicPr>
          <p:cNvPr id="8" name="Picture 3" descr="owlbook"/>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51520" y="4077072"/>
            <a:ext cx="2195513" cy="2092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2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vertical)">
                                      <p:cBhvr>
                                        <p:cTn id="17" dur="20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nodeType="clickEffect">
                                  <p:stCondLst>
                                    <p:cond delay="0"/>
                                  </p:stCondLst>
                                  <p:childTnLst>
                                    <p:anim calcmode="lin" valueType="num">
                                      <p:cBhvr additive="base">
                                        <p:cTn id="26" dur="2000"/>
                                        <p:tgtEl>
                                          <p:spTgt spid="6"/>
                                        </p:tgtEl>
                                        <p:attrNameLst>
                                          <p:attrName>ppt_x</p:attrName>
                                        </p:attrNameLst>
                                      </p:cBhvr>
                                      <p:tavLst>
                                        <p:tav tm="0">
                                          <p:val>
                                            <p:strVal val="ppt_x"/>
                                          </p:val>
                                        </p:tav>
                                        <p:tav tm="100000">
                                          <p:val>
                                            <p:strVal val="ppt_x"/>
                                          </p:val>
                                        </p:tav>
                                      </p:tavLst>
                                    </p:anim>
                                    <p:anim calcmode="lin" valueType="num">
                                      <p:cBhvr additive="base">
                                        <p:cTn id="27" dur="2000"/>
                                        <p:tgtEl>
                                          <p:spTgt spid="6"/>
                                        </p:tgtEl>
                                        <p:attrNameLst>
                                          <p:attrName>ppt_y</p:attrName>
                                        </p:attrNameLst>
                                      </p:cBhvr>
                                      <p:tavLst>
                                        <p:tav tm="0">
                                          <p:val>
                                            <p:strVal val="ppt_y"/>
                                          </p:val>
                                        </p:tav>
                                        <p:tav tm="100000">
                                          <p:val>
                                            <p:strVal val="1+ppt_h/2"/>
                                          </p:val>
                                        </p:tav>
                                      </p:tavLst>
                                    </p:anim>
                                    <p:set>
                                      <p:cBhvr>
                                        <p:cTn id="28" dur="1" fill="hold">
                                          <p:stCondLst>
                                            <p:cond delay="1999"/>
                                          </p:stCondLst>
                                        </p:cTn>
                                        <p:tgtEl>
                                          <p:spTgt spid="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nodeType="clickEffect">
                                  <p:stCondLst>
                                    <p:cond delay="0"/>
                                  </p:stCondLst>
                                  <p:childTnLst>
                                    <p:anim calcmode="lin" valueType="num">
                                      <p:cBhvr additive="base">
                                        <p:cTn id="32" dur="500"/>
                                        <p:tgtEl>
                                          <p:spTgt spid="7"/>
                                        </p:tgtEl>
                                        <p:attrNameLst>
                                          <p:attrName>ppt_x</p:attrName>
                                        </p:attrNameLst>
                                      </p:cBhvr>
                                      <p:tavLst>
                                        <p:tav tm="0">
                                          <p:val>
                                            <p:strVal val="ppt_x"/>
                                          </p:val>
                                        </p:tav>
                                        <p:tav tm="100000">
                                          <p:val>
                                            <p:strVal val="ppt_x"/>
                                          </p:val>
                                        </p:tav>
                                      </p:tavLst>
                                    </p:anim>
                                    <p:anim calcmode="lin" valueType="num">
                                      <p:cBhvr additive="base">
                                        <p:cTn id="33" dur="500"/>
                                        <p:tgtEl>
                                          <p:spTgt spid="7"/>
                                        </p:tgtEl>
                                        <p:attrNameLst>
                                          <p:attrName>ppt_y</p:attrName>
                                        </p:attrNameLst>
                                      </p:cBhvr>
                                      <p:tavLst>
                                        <p:tav tm="0">
                                          <p:val>
                                            <p:strVal val="ppt_y"/>
                                          </p:val>
                                        </p:tav>
                                        <p:tav tm="100000">
                                          <p:val>
                                            <p:strVal val="1+ppt_h/2"/>
                                          </p:val>
                                        </p:tav>
                                      </p:tavLst>
                                    </p:anim>
                                    <p:set>
                                      <p:cBhvr>
                                        <p:cTn id="34" dur="1" fill="hold">
                                          <p:stCondLst>
                                            <p:cond delay="499"/>
                                          </p:stCondLst>
                                        </p:cTn>
                                        <p:tgtEl>
                                          <p:spTgt spid="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6" presetClass="emph" presetSubtype="0" fill="hold" nodeType="clickEffect">
                                  <p:stCondLst>
                                    <p:cond delay="0"/>
                                  </p:stCondLst>
                                  <p:childTnLst>
                                    <p:animScale>
                                      <p:cBhvr>
                                        <p:cTn id="38"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492664"/>
          </a:xfrm>
        </p:spPr>
        <p:txBody>
          <a:bodyPr>
            <a:normAutofit fontScale="90000"/>
          </a:bodyPr>
          <a:lstStyle/>
          <a:p>
            <a:pPr algn="ctr">
              <a:defRPr/>
            </a:pPr>
            <a:r>
              <a:rPr lang="en-US" dirty="0" smtClean="0">
                <a:solidFill>
                  <a:schemeClr val="tx1">
                    <a:lumMod val="85000"/>
                    <a:lumOff val="15000"/>
                  </a:schemeClr>
                </a:solidFill>
              </a:rPr>
              <a:t>Are you </a:t>
            </a:r>
            <a:r>
              <a:rPr lang="en-US" b="1" dirty="0" smtClean="0">
                <a:solidFill>
                  <a:schemeClr val="tx1">
                    <a:lumMod val="85000"/>
                    <a:lumOff val="15000"/>
                  </a:schemeClr>
                </a:solidFill>
              </a:rPr>
              <a:t>a healthy child?</a:t>
            </a:r>
            <a:endParaRPr lang="ru-RU" b="1" dirty="0">
              <a:solidFill>
                <a:schemeClr val="tx1">
                  <a:lumMod val="85000"/>
                  <a:lumOff val="15000"/>
                </a:schemeClr>
              </a:solidFill>
            </a:endParaRPr>
          </a:p>
        </p:txBody>
      </p:sp>
      <p:sp>
        <p:nvSpPr>
          <p:cNvPr id="26627" name="Объект 2"/>
          <p:cNvSpPr>
            <a:spLocks noGrp="1"/>
          </p:cNvSpPr>
          <p:nvPr>
            <p:ph idx="1"/>
          </p:nvPr>
        </p:nvSpPr>
        <p:spPr/>
        <p:txBody>
          <a:bodyPr/>
          <a:lstStyle/>
          <a:p>
            <a:pPr marL="0" indent="0" algn="ctr">
              <a:buFont typeface="Wingdings 2" pitchFamily="18" charset="2"/>
              <a:buNone/>
            </a:pPr>
            <a:endParaRPr lang="ru-RU" sz="4800" i="1" dirty="0" smtClean="0">
              <a:latin typeface="Times New Roman" pitchFamily="18" charset="0"/>
              <a:cs typeface="Times New Roman" pitchFamily="18" charset="0"/>
            </a:endParaRPr>
          </a:p>
        </p:txBody>
      </p:sp>
      <p:pic>
        <p:nvPicPr>
          <p:cNvPr id="5" name="Picture 4" descr="3e76aa10e9f0"/>
          <p:cNvPicPr>
            <a:picLocks noChangeAspect="1" noChangeArrowheads="1"/>
          </p:cNvPicPr>
          <p:nvPr/>
        </p:nvPicPr>
        <p:blipFill>
          <a:blip r:embed="rId2" cstate="email"/>
          <a:srcRect/>
          <a:stretch>
            <a:fillRect/>
          </a:stretch>
        </p:blipFill>
        <p:spPr bwMode="auto">
          <a:xfrm>
            <a:off x="0" y="1340768"/>
            <a:ext cx="9144000" cy="6165304"/>
          </a:xfrm>
          <a:prstGeom prst="rect">
            <a:avLst/>
          </a:prstGeom>
          <a:noFill/>
          <a:ln w="9525">
            <a:noFill/>
            <a:miter lim="800000"/>
            <a:headEnd/>
            <a:tailEnd/>
          </a:ln>
        </p:spPr>
      </p:pic>
      <p:pic>
        <p:nvPicPr>
          <p:cNvPr id="6" name="Picture" descr="A description..."/>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39752" y="2132856"/>
            <a:ext cx="2663825" cy="3313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04664"/>
            <a:ext cx="8517632" cy="1584176"/>
          </a:xfrm>
        </p:spPr>
        <p:txBody>
          <a:bodyPr>
            <a:normAutofit fontScale="90000"/>
          </a:bodyPr>
          <a:lstStyle/>
          <a:p>
            <a:pPr algn="ctr"/>
            <a:r>
              <a:rPr lang="kk-KZ" sz="2400" b="1" dirty="0" smtClean="0">
                <a:solidFill>
                  <a:srgbClr val="0000FF"/>
                </a:solidFill>
                <a:latin typeface="Times New Roman" pitchFamily="18" charset="0"/>
                <a:cs typeface="Times New Roman" pitchFamily="18" charset="0"/>
              </a:rPr>
              <a:t>Қорытынды </a:t>
            </a:r>
            <a:br>
              <a:rPr lang="kk-KZ" sz="2400" b="1" dirty="0" smtClean="0">
                <a:solidFill>
                  <a:srgbClr val="0000FF"/>
                </a:solidFill>
                <a:latin typeface="Times New Roman" pitchFamily="18" charset="0"/>
                <a:cs typeface="Times New Roman" pitchFamily="18" charset="0"/>
              </a:rPr>
            </a:br>
            <a:r>
              <a:rPr lang="kk-KZ" sz="2000" b="1" dirty="0" smtClean="0">
                <a:solidFill>
                  <a:srgbClr val="0000FF"/>
                </a:solidFill>
                <a:latin typeface="Times New Roman" pitchFamily="18" charset="0"/>
                <a:cs typeface="Times New Roman" pitchFamily="18" charset="0"/>
              </a:rPr>
              <a:t> </a:t>
            </a:r>
            <a:r>
              <a:rPr lang="kk-KZ" sz="2400" b="1" dirty="0" smtClean="0">
                <a:solidFill>
                  <a:srgbClr val="0000FF"/>
                </a:solidFill>
                <a:latin typeface="Times New Roman" pitchFamily="18" charset="0"/>
                <a:cs typeface="Times New Roman" pitchFamily="18" charset="0"/>
              </a:rPr>
              <a:t>3</a:t>
            </a:r>
            <a:r>
              <a:rPr lang="en-US" sz="2400" b="1" dirty="0" smtClean="0">
                <a:solidFill>
                  <a:srgbClr val="0000FF"/>
                </a:solidFill>
                <a:latin typeface="Times New Roman" pitchFamily="18" charset="0"/>
                <a:cs typeface="Times New Roman" pitchFamily="18" charset="0"/>
              </a:rPr>
              <a:t>.</a:t>
            </a:r>
            <a:r>
              <a:rPr lang="kk-KZ" sz="2400" b="1" dirty="0" smtClean="0">
                <a:solidFill>
                  <a:srgbClr val="0000FF"/>
                </a:solidFill>
                <a:latin typeface="Times New Roman" pitchFamily="18" charset="0"/>
                <a:cs typeface="Times New Roman" pitchFamily="18" charset="0"/>
              </a:rPr>
              <a:t> </a:t>
            </a:r>
            <a:r>
              <a:rPr lang="kk-KZ" sz="2700" b="1" dirty="0" smtClean="0">
                <a:solidFill>
                  <a:srgbClr val="0000FF"/>
                </a:solidFill>
                <a:latin typeface="Times New Roman" pitchFamily="18" charset="0"/>
                <a:cs typeface="Times New Roman" pitchFamily="18" charset="0"/>
              </a:rPr>
              <a:t>Концептуалды кестені толтыр, мағыналардың </a:t>
            </a:r>
            <a:r>
              <a:rPr lang="en-US" sz="2700" b="1" dirty="0" smtClean="0">
                <a:solidFill>
                  <a:srgbClr val="0000FF"/>
                </a:solidFill>
                <a:latin typeface="Times New Roman" pitchFamily="18" charset="0"/>
                <a:cs typeface="Times New Roman" pitchFamily="18" charset="0"/>
              </a:rPr>
              <a:t/>
            </a:r>
            <a:br>
              <a:rPr lang="en-US" sz="2700" b="1" dirty="0" smtClean="0">
                <a:solidFill>
                  <a:srgbClr val="0000FF"/>
                </a:solidFill>
                <a:latin typeface="Times New Roman" pitchFamily="18" charset="0"/>
                <a:cs typeface="Times New Roman" pitchFamily="18" charset="0"/>
              </a:rPr>
            </a:br>
            <a:r>
              <a:rPr lang="kk-KZ" sz="2700" b="1" dirty="0" smtClean="0">
                <a:solidFill>
                  <a:srgbClr val="0000FF"/>
                </a:solidFill>
                <a:latin typeface="Times New Roman" pitchFamily="18" charset="0"/>
                <a:cs typeface="Times New Roman" pitchFamily="18" charset="0"/>
              </a:rPr>
              <a:t>байланысын орнатындар. </a:t>
            </a:r>
            <a:r>
              <a:rPr lang="kk-KZ" sz="2400" b="1" dirty="0" smtClean="0">
                <a:solidFill>
                  <a:srgbClr val="0000FF"/>
                </a:solidFill>
                <a:latin typeface="Times New Roman" pitchFamily="18" charset="0"/>
                <a:cs typeface="Times New Roman" pitchFamily="18" charset="0"/>
              </a:rPr>
              <a:t/>
            </a:r>
            <a:br>
              <a:rPr lang="kk-KZ" sz="2400" b="1" dirty="0" smtClean="0">
                <a:solidFill>
                  <a:srgbClr val="0000FF"/>
                </a:solidFill>
                <a:latin typeface="Times New Roman" pitchFamily="18" charset="0"/>
                <a:cs typeface="Times New Roman" pitchFamily="18" charset="0"/>
              </a:rPr>
            </a:br>
            <a:r>
              <a:rPr lang="kk-KZ" sz="2000" b="1" dirty="0" smtClean="0">
                <a:solidFill>
                  <a:srgbClr val="0000FF"/>
                </a:solidFill>
                <a:latin typeface="Times New Roman" pitchFamily="18" charset="0"/>
                <a:cs typeface="Times New Roman" pitchFamily="18" charset="0"/>
              </a:rPr>
              <a:t> </a:t>
            </a:r>
            <a:r>
              <a:rPr lang="kk-KZ" sz="2200" b="1" dirty="0" smtClean="0">
                <a:solidFill>
                  <a:srgbClr val="0000FF"/>
                </a:solidFill>
                <a:latin typeface="Times New Roman" pitchFamily="18" charset="0"/>
                <a:cs typeface="Times New Roman" pitchFamily="18" charset="0"/>
              </a:rPr>
              <a:t>Балалар, біз бүгін не үйрендік? Кестені толтырып, жазыңдар</a:t>
            </a:r>
            <a:r>
              <a:rPr lang="en-US" sz="2200" b="1" dirty="0" smtClean="0">
                <a:solidFill>
                  <a:srgbClr val="0000FF"/>
                </a:solidFill>
                <a:latin typeface="Times New Roman" pitchFamily="18" charset="0"/>
                <a:cs typeface="Times New Roman" pitchFamily="18" charset="0"/>
              </a:rPr>
              <a:t> (5min)</a:t>
            </a:r>
            <a:r>
              <a:rPr lang="kk-KZ" sz="2200" b="1" dirty="0" smtClean="0">
                <a:solidFill>
                  <a:srgbClr val="0000FF"/>
                </a:solidFill>
                <a:latin typeface="Times New Roman" pitchFamily="18" charset="0"/>
                <a:cs typeface="Times New Roman" pitchFamily="18" charset="0"/>
              </a:rPr>
              <a:t> </a:t>
            </a:r>
            <a:endParaRPr lang="ru-RU" sz="2400" b="1" dirty="0">
              <a:solidFill>
                <a:srgbClr val="0000FF"/>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buNone/>
            </a:pPr>
            <a:r>
              <a:rPr lang="kk-KZ" dirty="0" smtClean="0"/>
              <a:t>.</a:t>
            </a:r>
          </a:p>
          <a:p>
            <a:pPr>
              <a:buNone/>
            </a:pPr>
            <a:endParaRPr lang="ru-RU" dirty="0"/>
          </a:p>
        </p:txBody>
      </p:sp>
      <p:graphicFrame>
        <p:nvGraphicFramePr>
          <p:cNvPr id="4" name="Таблица 3"/>
          <p:cNvGraphicFramePr>
            <a:graphicFrameLocks noGrp="1"/>
          </p:cNvGraphicFramePr>
          <p:nvPr/>
        </p:nvGraphicFramePr>
        <p:xfrm>
          <a:off x="755576" y="2348880"/>
          <a:ext cx="7776864" cy="4075176"/>
        </p:xfrm>
        <a:graphic>
          <a:graphicData uri="http://schemas.openxmlformats.org/drawingml/2006/table">
            <a:tbl>
              <a:tblPr firstRow="1" bandRow="1">
                <a:tableStyleId>{5C22544A-7EE6-4342-B048-85BDC9FD1C3A}</a:tableStyleId>
              </a:tblPr>
              <a:tblGrid>
                <a:gridCol w="2592288"/>
                <a:gridCol w="2592288"/>
                <a:gridCol w="2592288"/>
              </a:tblGrid>
              <a:tr h="283056">
                <a:tc>
                  <a:txBody>
                    <a:bodyPr/>
                    <a:lstStyle/>
                    <a:p>
                      <a:r>
                        <a:rPr kumimoji="0" lang="en-US" sz="1800" b="1" kern="1200" dirty="0" smtClean="0">
                          <a:solidFill>
                            <a:schemeClr val="lt1"/>
                          </a:solidFill>
                          <a:latin typeface="+mn-lt"/>
                          <a:ea typeface="+mn-ea"/>
                          <a:cs typeface="+mn-cs"/>
                        </a:rPr>
                        <a:t>Dishes</a:t>
                      </a:r>
                      <a:endParaRPr lang="ru-RU" dirty="0"/>
                    </a:p>
                  </a:txBody>
                  <a:tcPr/>
                </a:tc>
                <a:tc>
                  <a:txBody>
                    <a:bodyPr/>
                    <a:lstStyle/>
                    <a:p>
                      <a:r>
                        <a:rPr kumimoji="0" lang="kk-KZ" sz="1800" b="1" kern="1200" dirty="0" smtClean="0">
                          <a:solidFill>
                            <a:schemeClr val="lt1"/>
                          </a:solidFill>
                          <a:latin typeface="+mn-lt"/>
                          <a:ea typeface="+mn-ea"/>
                          <a:cs typeface="+mn-cs"/>
                        </a:rPr>
                        <a:t>Құрамына не  кіреді</a:t>
                      </a:r>
                      <a:endParaRPr lang="ru-RU" dirty="0"/>
                    </a:p>
                  </a:txBody>
                  <a:tcPr/>
                </a:tc>
                <a:tc>
                  <a:txBody>
                    <a:bodyPr/>
                    <a:lstStyle/>
                    <a:p>
                      <a:r>
                        <a:rPr kumimoji="0" lang="kk-KZ" sz="1800" b="1" kern="1200" dirty="0" smtClean="0">
                          <a:solidFill>
                            <a:schemeClr val="lt1"/>
                          </a:solidFill>
                          <a:latin typeface="+mn-lt"/>
                          <a:ea typeface="+mn-ea"/>
                          <a:cs typeface="+mn-cs"/>
                        </a:rPr>
                        <a:t>Қай кезде, оны жасайды</a:t>
                      </a:r>
                      <a:endParaRPr lang="ru-RU" dirty="0"/>
                    </a:p>
                  </a:txBody>
                  <a:tcPr/>
                </a:tc>
              </a:tr>
              <a:tr h="370840">
                <a:tc>
                  <a:txBody>
                    <a:bodyPr/>
                    <a:lstStyle/>
                    <a:p>
                      <a:pPr>
                        <a:lnSpc>
                          <a:spcPct val="115000"/>
                        </a:lnSpc>
                        <a:spcAft>
                          <a:spcPts val="0"/>
                        </a:spcAft>
                      </a:pPr>
                      <a:r>
                        <a:rPr lang="en-US" sz="2800" dirty="0" err="1">
                          <a:latin typeface="Times New Roman" pitchFamily="18" charset="0"/>
                          <a:ea typeface="Calibri"/>
                          <a:cs typeface="Times New Roman" pitchFamily="18" charset="0"/>
                        </a:rPr>
                        <a:t>kumiss</a:t>
                      </a:r>
                      <a:endParaRPr lang="ru-RU" sz="2800" dirty="0">
                        <a:latin typeface="Times New Roman" pitchFamily="18" charset="0"/>
                        <a:ea typeface="Calibri"/>
                        <a:cs typeface="Times New Roman" pitchFamily="18" charset="0"/>
                      </a:endParaRPr>
                    </a:p>
                  </a:txBody>
                  <a:tcPr marL="68580" marR="68580" marT="0" marB="0"/>
                </a:tc>
                <a:tc>
                  <a:txBody>
                    <a:bodyPr/>
                    <a:lstStyle/>
                    <a:p>
                      <a:endParaRPr lang="ru-RU" dirty="0"/>
                    </a:p>
                  </a:txBody>
                  <a:tcPr/>
                </a:tc>
                <a:tc>
                  <a:txBody>
                    <a:bodyPr/>
                    <a:lstStyle/>
                    <a:p>
                      <a:endParaRPr lang="ru-RU"/>
                    </a:p>
                  </a:txBody>
                  <a:tcPr/>
                </a:tc>
              </a:tr>
              <a:tr h="370840">
                <a:tc>
                  <a:txBody>
                    <a:bodyPr/>
                    <a:lstStyle/>
                    <a:p>
                      <a:pPr>
                        <a:lnSpc>
                          <a:spcPct val="115000"/>
                        </a:lnSpc>
                        <a:spcAft>
                          <a:spcPts val="0"/>
                        </a:spcAft>
                      </a:pPr>
                      <a:r>
                        <a:rPr lang="en-US" sz="2800">
                          <a:latin typeface="Times New Roman" pitchFamily="18" charset="0"/>
                          <a:ea typeface="Calibri"/>
                          <a:cs typeface="Times New Roman" pitchFamily="18" charset="0"/>
                        </a:rPr>
                        <a:t>shubat</a:t>
                      </a:r>
                      <a:endParaRPr lang="ru-RU" sz="2800">
                        <a:latin typeface="Times New Roman" pitchFamily="18" charset="0"/>
                        <a:ea typeface="Calibri"/>
                        <a:cs typeface="Times New Roman" pitchFamily="18" charset="0"/>
                      </a:endParaRPr>
                    </a:p>
                  </a:txBody>
                  <a:tcPr marL="68580" marR="68580" marT="0" marB="0"/>
                </a:tc>
                <a:tc>
                  <a:txBody>
                    <a:bodyPr/>
                    <a:lstStyle/>
                    <a:p>
                      <a:endParaRPr lang="ru-RU" dirty="0"/>
                    </a:p>
                  </a:txBody>
                  <a:tcPr/>
                </a:tc>
                <a:tc>
                  <a:txBody>
                    <a:bodyPr/>
                    <a:lstStyle/>
                    <a:p>
                      <a:endParaRPr lang="ru-RU"/>
                    </a:p>
                  </a:txBody>
                  <a:tcPr/>
                </a:tc>
              </a:tr>
              <a:tr h="343416">
                <a:tc>
                  <a:txBody>
                    <a:bodyPr/>
                    <a:lstStyle/>
                    <a:p>
                      <a:pPr>
                        <a:lnSpc>
                          <a:spcPct val="115000"/>
                        </a:lnSpc>
                        <a:spcAft>
                          <a:spcPts val="0"/>
                        </a:spcAft>
                      </a:pPr>
                      <a:r>
                        <a:rPr lang="en-US" sz="2800">
                          <a:latin typeface="Times New Roman" pitchFamily="18" charset="0"/>
                          <a:ea typeface="Calibri"/>
                          <a:cs typeface="Times New Roman" pitchFamily="18" charset="0"/>
                        </a:rPr>
                        <a:t>airan</a:t>
                      </a:r>
                      <a:endParaRPr lang="ru-RU" sz="2800">
                        <a:latin typeface="Times New Roman" pitchFamily="18" charset="0"/>
                        <a:ea typeface="Calibri"/>
                        <a:cs typeface="Times New Roman" pitchFamily="18" charset="0"/>
                      </a:endParaRPr>
                    </a:p>
                  </a:txBody>
                  <a:tcPr marL="68580" marR="68580" marT="0" marB="0"/>
                </a:tc>
                <a:tc>
                  <a:txBody>
                    <a:bodyPr/>
                    <a:lstStyle/>
                    <a:p>
                      <a:endParaRPr lang="ru-RU" dirty="0"/>
                    </a:p>
                  </a:txBody>
                  <a:tcPr/>
                </a:tc>
                <a:tc>
                  <a:txBody>
                    <a:bodyPr/>
                    <a:lstStyle/>
                    <a:p>
                      <a:endParaRPr lang="ru-RU"/>
                    </a:p>
                  </a:txBody>
                  <a:tcPr/>
                </a:tc>
              </a:tr>
              <a:tr h="370840">
                <a:tc>
                  <a:txBody>
                    <a:bodyPr/>
                    <a:lstStyle/>
                    <a:p>
                      <a:pPr>
                        <a:lnSpc>
                          <a:spcPct val="115000"/>
                        </a:lnSpc>
                        <a:spcAft>
                          <a:spcPts val="0"/>
                        </a:spcAft>
                      </a:pPr>
                      <a:r>
                        <a:rPr lang="en-US" sz="2800">
                          <a:latin typeface="Times New Roman" pitchFamily="18" charset="0"/>
                          <a:ea typeface="Calibri"/>
                          <a:cs typeface="Times New Roman" pitchFamily="18" charset="0"/>
                        </a:rPr>
                        <a:t>baursaks</a:t>
                      </a:r>
                      <a:endParaRPr lang="ru-RU" sz="2800">
                        <a:latin typeface="Times New Roman" pitchFamily="18" charset="0"/>
                        <a:ea typeface="Calibri"/>
                        <a:cs typeface="Times New Roman" pitchFamily="18" charset="0"/>
                      </a:endParaRPr>
                    </a:p>
                  </a:txBody>
                  <a:tcPr marL="68580" marR="68580" marT="0" marB="0"/>
                </a:tc>
                <a:tc>
                  <a:txBody>
                    <a:bodyPr/>
                    <a:lstStyle/>
                    <a:p>
                      <a:endParaRPr lang="ru-RU" dirty="0"/>
                    </a:p>
                  </a:txBody>
                  <a:tcPr/>
                </a:tc>
                <a:tc>
                  <a:txBody>
                    <a:bodyPr/>
                    <a:lstStyle/>
                    <a:p>
                      <a:endParaRPr lang="ru-RU"/>
                    </a:p>
                  </a:txBody>
                  <a:tcPr/>
                </a:tc>
              </a:tr>
              <a:tr h="370840">
                <a:tc>
                  <a:txBody>
                    <a:bodyPr/>
                    <a:lstStyle/>
                    <a:p>
                      <a:pPr>
                        <a:lnSpc>
                          <a:spcPct val="115000"/>
                        </a:lnSpc>
                        <a:spcAft>
                          <a:spcPts val="0"/>
                        </a:spcAft>
                      </a:pPr>
                      <a:r>
                        <a:rPr lang="en-US" sz="2800">
                          <a:latin typeface="Times New Roman" pitchFamily="18" charset="0"/>
                          <a:ea typeface="Calibri"/>
                          <a:cs typeface="Times New Roman" pitchFamily="18" charset="0"/>
                        </a:rPr>
                        <a:t>raisins</a:t>
                      </a:r>
                      <a:endParaRPr lang="ru-RU" sz="2800">
                        <a:latin typeface="Times New Roman" pitchFamily="18" charset="0"/>
                        <a:ea typeface="Calibri"/>
                        <a:cs typeface="Times New Roman" pitchFamily="18" charset="0"/>
                      </a:endParaRPr>
                    </a:p>
                  </a:txBody>
                  <a:tcPr marL="68580" marR="68580" marT="0" marB="0"/>
                </a:tc>
                <a:tc>
                  <a:txBody>
                    <a:bodyPr/>
                    <a:lstStyle/>
                    <a:p>
                      <a:endParaRPr lang="ru-RU" dirty="0"/>
                    </a:p>
                  </a:txBody>
                  <a:tcPr/>
                </a:tc>
                <a:tc>
                  <a:txBody>
                    <a:bodyPr/>
                    <a:lstStyle/>
                    <a:p>
                      <a:endParaRPr lang="ru-RU"/>
                    </a:p>
                  </a:txBody>
                  <a:tcPr/>
                </a:tc>
              </a:tr>
              <a:tr h="370840">
                <a:tc>
                  <a:txBody>
                    <a:bodyPr/>
                    <a:lstStyle/>
                    <a:p>
                      <a:pPr>
                        <a:lnSpc>
                          <a:spcPct val="115000"/>
                        </a:lnSpc>
                        <a:spcAft>
                          <a:spcPts val="0"/>
                        </a:spcAft>
                      </a:pPr>
                      <a:r>
                        <a:rPr lang="en-US" sz="2800">
                          <a:latin typeface="Times New Roman" pitchFamily="18" charset="0"/>
                          <a:ea typeface="Calibri"/>
                          <a:cs typeface="Times New Roman" pitchFamily="18" charset="0"/>
                        </a:rPr>
                        <a:t>irimshik</a:t>
                      </a:r>
                      <a:endParaRPr lang="ru-RU" sz="2800">
                        <a:latin typeface="Times New Roman" pitchFamily="18" charset="0"/>
                        <a:ea typeface="Calibri"/>
                        <a:cs typeface="Times New Roman" pitchFamily="18" charset="0"/>
                      </a:endParaRPr>
                    </a:p>
                  </a:txBody>
                  <a:tcPr marL="68580" marR="68580" marT="0" marB="0"/>
                </a:tc>
                <a:tc>
                  <a:txBody>
                    <a:bodyPr/>
                    <a:lstStyle/>
                    <a:p>
                      <a:endParaRPr lang="ru-RU" dirty="0"/>
                    </a:p>
                  </a:txBody>
                  <a:tcPr/>
                </a:tc>
                <a:tc>
                  <a:txBody>
                    <a:bodyPr/>
                    <a:lstStyle/>
                    <a:p>
                      <a:endParaRPr lang="ru-RU" dirty="0"/>
                    </a:p>
                  </a:txBody>
                  <a:tcPr/>
                </a:tc>
              </a:tr>
              <a:tr h="370840">
                <a:tc>
                  <a:txBody>
                    <a:bodyPr/>
                    <a:lstStyle/>
                    <a:p>
                      <a:pPr>
                        <a:lnSpc>
                          <a:spcPct val="115000"/>
                        </a:lnSpc>
                        <a:spcAft>
                          <a:spcPts val="0"/>
                        </a:spcAft>
                      </a:pPr>
                      <a:r>
                        <a:rPr lang="en-US" sz="2800" dirty="0" err="1">
                          <a:latin typeface="Times New Roman" pitchFamily="18" charset="0"/>
                          <a:ea typeface="Calibri"/>
                          <a:cs typeface="Times New Roman" pitchFamily="18" charset="0"/>
                        </a:rPr>
                        <a:t>kurt</a:t>
                      </a:r>
                      <a:endParaRPr lang="ru-RU" sz="2800" dirty="0">
                        <a:latin typeface="Times New Roman" pitchFamily="18" charset="0"/>
                        <a:ea typeface="Calibri"/>
                        <a:cs typeface="Times New Roman" pitchFamily="18" charset="0"/>
                      </a:endParaRPr>
                    </a:p>
                  </a:txBody>
                  <a:tcPr marL="68580" marR="68580" marT="0" marB="0"/>
                </a:tc>
                <a:tc>
                  <a:txBody>
                    <a:bodyPr/>
                    <a:lstStyle/>
                    <a:p>
                      <a:endParaRPr lang="ru-RU" dirty="0"/>
                    </a:p>
                  </a:txBody>
                  <a:tcPr/>
                </a:tc>
                <a:tc>
                  <a:txBody>
                    <a:bodyPr/>
                    <a:lstStyle/>
                    <a:p>
                      <a:endParaRPr lang="ru-RU" dirty="0"/>
                    </a:p>
                  </a:txBody>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1008112"/>
          </a:xfrm>
        </p:spPr>
        <p:txBody>
          <a:bodyPr>
            <a:normAutofit fontScale="90000"/>
          </a:bodyPr>
          <a:lstStyle/>
          <a:p>
            <a:pPr algn="ctr"/>
            <a:r>
              <a:rPr lang="kk-KZ" sz="3200" dirty="0" smtClean="0">
                <a:latin typeface="Times New Roman" pitchFamily="18" charset="0"/>
                <a:cs typeface="Times New Roman" pitchFamily="18" charset="0"/>
              </a:rPr>
              <a:t>4.10 </a:t>
            </a:r>
            <a:r>
              <a:rPr lang="en-US" sz="3200" dirty="0" smtClean="0">
                <a:latin typeface="Times New Roman" pitchFamily="18" charset="0"/>
                <a:cs typeface="Times New Roman" pitchFamily="18" charset="0"/>
              </a:rPr>
              <a:t>.</a:t>
            </a:r>
            <a:r>
              <a:rPr lang="kk-KZ" sz="3600" dirty="0" smtClean="0">
                <a:latin typeface="Times New Roman" pitchFamily="18" charset="0"/>
                <a:cs typeface="Times New Roman" pitchFamily="18" charset="0"/>
              </a:rPr>
              <a:t>Дұрыс жауабын шығар</a:t>
            </a:r>
            <a:br>
              <a:rPr lang="kk-KZ" sz="3600" dirty="0" smtClean="0">
                <a:latin typeface="Times New Roman" pitchFamily="18" charset="0"/>
                <a:cs typeface="Times New Roman" pitchFamily="18" charset="0"/>
              </a:rPr>
            </a:br>
            <a:r>
              <a:rPr lang="kk-KZ" sz="3600" dirty="0" smtClean="0">
                <a:latin typeface="Times New Roman" pitchFamily="18" charset="0"/>
                <a:cs typeface="Times New Roman" pitchFamily="18" charset="0"/>
              </a:rPr>
              <a:t> </a:t>
            </a:r>
            <a:r>
              <a:rPr lang="en-US" sz="3600" dirty="0" smtClean="0">
                <a:solidFill>
                  <a:schemeClr val="tx1">
                    <a:lumMod val="85000"/>
                    <a:lumOff val="15000"/>
                  </a:schemeClr>
                </a:solidFill>
                <a:latin typeface="Times New Roman" pitchFamily="18" charset="0"/>
                <a:cs typeface="Times New Roman" pitchFamily="18" charset="0"/>
              </a:rPr>
              <a:t>Find a healthy food (4min)</a:t>
            </a:r>
            <a:r>
              <a:rPr lang="kk-KZ" sz="3600" dirty="0" smtClean="0">
                <a:solidFill>
                  <a:schemeClr val="tx1">
                    <a:lumMod val="85000"/>
                    <a:lumOff val="15000"/>
                  </a:schemeClr>
                </a:solidFill>
                <a:latin typeface="Times New Roman" pitchFamily="18" charset="0"/>
                <a:cs typeface="Times New Roman" pitchFamily="18" charset="0"/>
              </a:rPr>
              <a:t>ң</a:t>
            </a:r>
            <a:endParaRPr lang="ru-RU" sz="3600" dirty="0">
              <a:solidFill>
                <a:schemeClr val="tx1">
                  <a:lumMod val="85000"/>
                  <a:lumOff val="15000"/>
                </a:schemeClr>
              </a:solidFill>
              <a:latin typeface="Times New Roman" pitchFamily="18" charset="0"/>
              <a:cs typeface="Times New Roman" pitchFamily="18" charset="0"/>
            </a:endParaRPr>
          </a:p>
        </p:txBody>
      </p:sp>
      <p:pic>
        <p:nvPicPr>
          <p:cNvPr id="48130" name="Picture 2" descr="D:\еда\15_02_02_13_15.jpg"/>
          <p:cNvPicPr>
            <a:picLocks noGrp="1" noChangeAspect="1" noChangeArrowheads="1"/>
          </p:cNvPicPr>
          <p:nvPr>
            <p:ph idx="1"/>
          </p:nvPr>
        </p:nvPicPr>
        <p:blipFill>
          <a:blip r:embed="rId3" cstate="print"/>
          <a:srcRect/>
          <a:stretch>
            <a:fillRect/>
          </a:stretch>
        </p:blipFill>
        <p:spPr bwMode="auto">
          <a:xfrm>
            <a:off x="899592" y="1628800"/>
            <a:ext cx="2687281" cy="2019300"/>
          </a:xfrm>
          <a:prstGeom prst="rect">
            <a:avLst/>
          </a:prstGeom>
          <a:noFill/>
        </p:spPr>
      </p:pic>
      <p:pic>
        <p:nvPicPr>
          <p:cNvPr id="4" name="Picture 24" descr="112"/>
          <p:cNvPicPr>
            <a:picLocks noChangeAspect="1" noChangeArrowheads="1" noCrop="1"/>
          </p:cNvPicPr>
          <p:nvPr/>
        </p:nvPicPr>
        <p:blipFill>
          <a:blip r:embed="rId4" cstate="email"/>
          <a:srcRect/>
          <a:stretch>
            <a:fillRect/>
          </a:stretch>
        </p:blipFill>
        <p:spPr bwMode="auto">
          <a:xfrm flipH="1">
            <a:off x="7775575" y="620688"/>
            <a:ext cx="1368425" cy="1047750"/>
          </a:xfrm>
          <a:prstGeom prst="rect">
            <a:avLst/>
          </a:prstGeom>
          <a:noFill/>
          <a:ln w="9525">
            <a:noFill/>
            <a:miter lim="800000"/>
            <a:headEnd/>
            <a:tailEnd/>
          </a:ln>
          <a:effectLst/>
        </p:spPr>
      </p:pic>
      <p:pic>
        <p:nvPicPr>
          <p:cNvPr id="9" name="Picture 16" descr="SO00483_"/>
          <p:cNvPicPr>
            <a:picLocks noChangeAspect="1" noChangeArrowheads="1"/>
          </p:cNvPicPr>
          <p:nvPr/>
        </p:nvPicPr>
        <p:blipFill>
          <a:blip r:embed="rId5" cstate="email"/>
          <a:srcRect/>
          <a:stretch>
            <a:fillRect/>
          </a:stretch>
        </p:blipFill>
        <p:spPr bwMode="auto">
          <a:xfrm>
            <a:off x="0" y="3789040"/>
            <a:ext cx="1203325" cy="1368425"/>
          </a:xfrm>
          <a:prstGeom prst="rect">
            <a:avLst/>
          </a:prstGeom>
          <a:noFill/>
          <a:ln w="9525">
            <a:noFill/>
            <a:miter lim="800000"/>
            <a:headEnd/>
            <a:tailEnd/>
          </a:ln>
        </p:spPr>
      </p:pic>
      <p:pic>
        <p:nvPicPr>
          <p:cNvPr id="10" name="Picture 16" descr="SO00483_"/>
          <p:cNvPicPr>
            <a:picLocks noChangeAspect="1" noChangeArrowheads="1"/>
          </p:cNvPicPr>
          <p:nvPr/>
        </p:nvPicPr>
        <p:blipFill>
          <a:blip r:embed="rId5" cstate="email"/>
          <a:srcRect/>
          <a:stretch>
            <a:fillRect/>
          </a:stretch>
        </p:blipFill>
        <p:spPr bwMode="auto">
          <a:xfrm>
            <a:off x="251520" y="4725144"/>
            <a:ext cx="1203325" cy="1368425"/>
          </a:xfrm>
          <a:prstGeom prst="rect">
            <a:avLst/>
          </a:prstGeom>
          <a:noFill/>
          <a:ln w="9525">
            <a:noFill/>
            <a:miter lim="800000"/>
            <a:headEnd/>
            <a:tailEnd/>
          </a:ln>
        </p:spPr>
      </p:pic>
      <p:pic>
        <p:nvPicPr>
          <p:cNvPr id="13" name="Picture 4"/>
          <p:cNvPicPr>
            <a:picLocks noChangeAspect="1" noChangeArrowheads="1"/>
          </p:cNvPicPr>
          <p:nvPr/>
        </p:nvPicPr>
        <p:blipFill>
          <a:blip r:embed="rId6" cstate="email"/>
          <a:srcRect/>
          <a:stretch>
            <a:fillRect/>
          </a:stretch>
        </p:blipFill>
        <p:spPr bwMode="auto">
          <a:xfrm>
            <a:off x="467544" y="1484784"/>
            <a:ext cx="3743325" cy="2160240"/>
          </a:xfrm>
          <a:prstGeom prst="rect">
            <a:avLst/>
          </a:prstGeom>
          <a:noFill/>
          <a:ln w="9525">
            <a:noFill/>
            <a:miter lim="800000"/>
            <a:headEnd/>
            <a:tailEnd/>
          </a:ln>
          <a:effectLst/>
        </p:spPr>
      </p:pic>
      <p:pic>
        <p:nvPicPr>
          <p:cNvPr id="48131" name="Picture 3" descr="D:\еда\15_03_02_13_12.jpg"/>
          <p:cNvPicPr>
            <a:picLocks noChangeAspect="1" noChangeArrowheads="1"/>
          </p:cNvPicPr>
          <p:nvPr/>
        </p:nvPicPr>
        <p:blipFill>
          <a:blip r:embed="rId7" cstate="print"/>
          <a:srcRect/>
          <a:stretch>
            <a:fillRect/>
          </a:stretch>
        </p:blipFill>
        <p:spPr bwMode="auto">
          <a:xfrm>
            <a:off x="4716016" y="1412776"/>
            <a:ext cx="3333750" cy="2438400"/>
          </a:xfrm>
          <a:prstGeom prst="rect">
            <a:avLst/>
          </a:prstGeom>
          <a:noFill/>
        </p:spPr>
      </p:pic>
      <p:pic>
        <p:nvPicPr>
          <p:cNvPr id="15" name="Picture 4"/>
          <p:cNvPicPr>
            <a:picLocks noChangeAspect="1" noChangeArrowheads="1"/>
          </p:cNvPicPr>
          <p:nvPr/>
        </p:nvPicPr>
        <p:blipFill>
          <a:blip r:embed="rId6" cstate="email"/>
          <a:srcRect/>
          <a:stretch>
            <a:fillRect/>
          </a:stretch>
        </p:blipFill>
        <p:spPr bwMode="auto">
          <a:xfrm>
            <a:off x="4499992" y="1412776"/>
            <a:ext cx="3743325" cy="2448272"/>
          </a:xfrm>
          <a:prstGeom prst="rect">
            <a:avLst/>
          </a:prstGeom>
          <a:noFill/>
          <a:ln w="9525">
            <a:noFill/>
            <a:miter lim="800000"/>
            <a:headEnd/>
            <a:tailEnd/>
          </a:ln>
          <a:effectLst/>
        </p:spPr>
      </p:pic>
      <p:pic>
        <p:nvPicPr>
          <p:cNvPr id="48132" name="Picture 4" descr="D:\еда\41_08_11_2012_2467.jpg"/>
          <p:cNvPicPr>
            <a:picLocks noChangeAspect="1" noChangeArrowheads="1"/>
          </p:cNvPicPr>
          <p:nvPr/>
        </p:nvPicPr>
        <p:blipFill>
          <a:blip r:embed="rId8" cstate="print"/>
          <a:srcRect/>
          <a:stretch>
            <a:fillRect/>
          </a:stretch>
        </p:blipFill>
        <p:spPr bwMode="auto">
          <a:xfrm>
            <a:off x="1403648" y="3861048"/>
            <a:ext cx="2880320" cy="2520280"/>
          </a:xfrm>
          <a:prstGeom prst="rect">
            <a:avLst/>
          </a:prstGeom>
          <a:noFill/>
        </p:spPr>
      </p:pic>
      <p:pic>
        <p:nvPicPr>
          <p:cNvPr id="17" name="Picture 4"/>
          <p:cNvPicPr>
            <a:picLocks noChangeAspect="1" noChangeArrowheads="1"/>
          </p:cNvPicPr>
          <p:nvPr/>
        </p:nvPicPr>
        <p:blipFill>
          <a:blip r:embed="rId6" cstate="email"/>
          <a:srcRect/>
          <a:stretch>
            <a:fillRect/>
          </a:stretch>
        </p:blipFill>
        <p:spPr bwMode="auto">
          <a:xfrm>
            <a:off x="971600" y="3861048"/>
            <a:ext cx="3743325" cy="2448272"/>
          </a:xfrm>
          <a:prstGeom prst="rect">
            <a:avLst/>
          </a:prstGeom>
          <a:noFill/>
          <a:ln w="9525">
            <a:noFill/>
            <a:miter lim="800000"/>
            <a:headEnd/>
            <a:tailEnd/>
          </a:ln>
          <a:effectLst/>
        </p:spPr>
      </p:pic>
      <p:pic>
        <p:nvPicPr>
          <p:cNvPr id="48133" name="Picture 5" descr="D:\еда\CKB_CaramelCocoaBar.jpg"/>
          <p:cNvPicPr>
            <a:picLocks noChangeAspect="1" noChangeArrowheads="1"/>
          </p:cNvPicPr>
          <p:nvPr/>
        </p:nvPicPr>
        <p:blipFill>
          <a:blip r:embed="rId9" cstate="print"/>
          <a:srcRect/>
          <a:stretch>
            <a:fillRect/>
          </a:stretch>
        </p:blipFill>
        <p:spPr bwMode="auto">
          <a:xfrm>
            <a:off x="5580112" y="4077072"/>
            <a:ext cx="2664296" cy="2248665"/>
          </a:xfrm>
          <a:prstGeom prst="rect">
            <a:avLst/>
          </a:prstGeom>
          <a:noFill/>
        </p:spPr>
      </p:pic>
      <p:pic>
        <p:nvPicPr>
          <p:cNvPr id="19" name="Picture 4"/>
          <p:cNvPicPr>
            <a:picLocks noChangeAspect="1" noChangeArrowheads="1"/>
          </p:cNvPicPr>
          <p:nvPr/>
        </p:nvPicPr>
        <p:blipFill>
          <a:blip r:embed="rId6" cstate="email"/>
          <a:srcRect/>
          <a:stretch>
            <a:fillRect/>
          </a:stretch>
        </p:blipFill>
        <p:spPr bwMode="auto">
          <a:xfrm>
            <a:off x="5400675" y="4005064"/>
            <a:ext cx="3743325" cy="244827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13"/>
                                        </p:tgtEl>
                                      </p:cBhvr>
                                    </p:animEffect>
                                    <p:set>
                                      <p:cBhvr>
                                        <p:cTn id="12" dur="1" fill="hold">
                                          <p:stCondLst>
                                            <p:cond delay="1999"/>
                                          </p:stCondLst>
                                        </p:cTn>
                                        <p:tgtEl>
                                          <p:spTgt spid="13"/>
                                        </p:tgtEl>
                                        <p:attrNameLst>
                                          <p:attrName>style.visibility</p:attrName>
                                        </p:attrNameLst>
                                      </p:cBhvr>
                                      <p:to>
                                        <p:strVal val="hidden"/>
                                      </p:to>
                                    </p:se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2000"/>
                                        <p:tgtEl>
                                          <p:spTgt spid="17"/>
                                        </p:tgtEl>
                                      </p:cBhvr>
                                    </p:animEffect>
                                    <p:set>
                                      <p:cBhvr>
                                        <p:cTn id="17" dur="1" fill="hold">
                                          <p:stCondLst>
                                            <p:cond delay="1999"/>
                                          </p:stCondLst>
                                        </p:cTn>
                                        <p:tgtEl>
                                          <p:spTgt spid="17"/>
                                        </p:tgtEl>
                                        <p:attrNameLst>
                                          <p:attrName>style.visibility</p:attrName>
                                        </p:attrNameLst>
                                      </p:cBhvr>
                                      <p:to>
                                        <p:strVal val="hidden"/>
                                      </p:to>
                                    </p:se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2000"/>
                                        <p:tgtEl>
                                          <p:spTgt spid="19"/>
                                        </p:tgtEl>
                                      </p:cBhvr>
                                    </p:animEffect>
                                    <p:set>
                                      <p:cBhvr>
                                        <p:cTn id="22" dur="1" fill="hold">
                                          <p:stCondLst>
                                            <p:cond delay="1999"/>
                                          </p:stCondLst>
                                        </p:cTn>
                                        <p:tgtEl>
                                          <p:spTgt spid="1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2000"/>
                                        <p:tgtEl>
                                          <p:spTgt spid="15"/>
                                        </p:tgtEl>
                                      </p:cBhvr>
                                    </p:animEffect>
                                    <p:set>
                                      <p:cBhvr>
                                        <p:cTn id="27" dur="1" fill="hold">
                                          <p:stCondLst>
                                            <p:cond delay="19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nodeType="clickEffect">
                                  <p:stCondLst>
                                    <p:cond delay="0"/>
                                  </p:stCondLst>
                                  <p:childTnLst>
                                    <p:anim calcmode="lin" valueType="num">
                                      <p:cBhvr additive="base">
                                        <p:cTn id="31" dur="500"/>
                                        <p:tgtEl>
                                          <p:spTgt spid="48130"/>
                                        </p:tgtEl>
                                        <p:attrNameLst>
                                          <p:attrName>ppt_x</p:attrName>
                                        </p:attrNameLst>
                                      </p:cBhvr>
                                      <p:tavLst>
                                        <p:tav tm="0">
                                          <p:val>
                                            <p:strVal val="ppt_x"/>
                                          </p:val>
                                        </p:tav>
                                        <p:tav tm="100000">
                                          <p:val>
                                            <p:strVal val="ppt_x"/>
                                          </p:val>
                                        </p:tav>
                                      </p:tavLst>
                                    </p:anim>
                                    <p:anim calcmode="lin" valueType="num">
                                      <p:cBhvr additive="base">
                                        <p:cTn id="32" dur="500"/>
                                        <p:tgtEl>
                                          <p:spTgt spid="48130"/>
                                        </p:tgtEl>
                                        <p:attrNameLst>
                                          <p:attrName>ppt_y</p:attrName>
                                        </p:attrNameLst>
                                      </p:cBhvr>
                                      <p:tavLst>
                                        <p:tav tm="0">
                                          <p:val>
                                            <p:strVal val="ppt_y"/>
                                          </p:val>
                                        </p:tav>
                                        <p:tav tm="100000">
                                          <p:val>
                                            <p:strVal val="1+ppt_h/2"/>
                                          </p:val>
                                        </p:tav>
                                      </p:tavLst>
                                    </p:anim>
                                    <p:set>
                                      <p:cBhvr>
                                        <p:cTn id="33" dur="1" fill="hold">
                                          <p:stCondLst>
                                            <p:cond delay="499"/>
                                          </p:stCondLst>
                                        </p:cTn>
                                        <p:tgtEl>
                                          <p:spTgt spid="4813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48132"/>
                                        </p:tgtEl>
                                        <p:attrNameLst>
                                          <p:attrName>ppt_x</p:attrName>
                                        </p:attrNameLst>
                                      </p:cBhvr>
                                      <p:tavLst>
                                        <p:tav tm="0">
                                          <p:val>
                                            <p:strVal val="ppt_x"/>
                                          </p:val>
                                        </p:tav>
                                        <p:tav tm="100000">
                                          <p:val>
                                            <p:strVal val="ppt_x"/>
                                          </p:val>
                                        </p:tav>
                                      </p:tavLst>
                                    </p:anim>
                                    <p:anim calcmode="lin" valueType="num">
                                      <p:cBhvr additive="base">
                                        <p:cTn id="38" dur="500"/>
                                        <p:tgtEl>
                                          <p:spTgt spid="48132"/>
                                        </p:tgtEl>
                                        <p:attrNameLst>
                                          <p:attrName>ppt_y</p:attrName>
                                        </p:attrNameLst>
                                      </p:cBhvr>
                                      <p:tavLst>
                                        <p:tav tm="0">
                                          <p:val>
                                            <p:strVal val="ppt_y"/>
                                          </p:val>
                                        </p:tav>
                                        <p:tav tm="100000">
                                          <p:val>
                                            <p:strVal val="1+ppt_h/2"/>
                                          </p:val>
                                        </p:tav>
                                      </p:tavLst>
                                    </p:anim>
                                    <p:set>
                                      <p:cBhvr>
                                        <p:cTn id="39" dur="1" fill="hold">
                                          <p:stCondLst>
                                            <p:cond delay="499"/>
                                          </p:stCondLst>
                                        </p:cTn>
                                        <p:tgtEl>
                                          <p:spTgt spid="4813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 presetClass="exit" presetSubtype="4" fill="hold" nodeType="clickEffect">
                                  <p:stCondLst>
                                    <p:cond delay="0"/>
                                  </p:stCondLst>
                                  <p:childTnLst>
                                    <p:anim calcmode="lin" valueType="num">
                                      <p:cBhvr additive="base">
                                        <p:cTn id="43" dur="500"/>
                                        <p:tgtEl>
                                          <p:spTgt spid="48133"/>
                                        </p:tgtEl>
                                        <p:attrNameLst>
                                          <p:attrName>ppt_x</p:attrName>
                                        </p:attrNameLst>
                                      </p:cBhvr>
                                      <p:tavLst>
                                        <p:tav tm="0">
                                          <p:val>
                                            <p:strVal val="ppt_x"/>
                                          </p:val>
                                        </p:tav>
                                        <p:tav tm="100000">
                                          <p:val>
                                            <p:strVal val="ppt_x"/>
                                          </p:val>
                                        </p:tav>
                                      </p:tavLst>
                                    </p:anim>
                                    <p:anim calcmode="lin" valueType="num">
                                      <p:cBhvr additive="base">
                                        <p:cTn id="44" dur="500"/>
                                        <p:tgtEl>
                                          <p:spTgt spid="48133"/>
                                        </p:tgtEl>
                                        <p:attrNameLst>
                                          <p:attrName>ppt_y</p:attrName>
                                        </p:attrNameLst>
                                      </p:cBhvr>
                                      <p:tavLst>
                                        <p:tav tm="0">
                                          <p:val>
                                            <p:strVal val="ppt_y"/>
                                          </p:val>
                                        </p:tav>
                                        <p:tav tm="100000">
                                          <p:val>
                                            <p:strVal val="1+ppt_h/2"/>
                                          </p:val>
                                        </p:tav>
                                      </p:tavLst>
                                    </p:anim>
                                    <p:set>
                                      <p:cBhvr>
                                        <p:cTn id="45" dur="1" fill="hold">
                                          <p:stCondLst>
                                            <p:cond delay="499"/>
                                          </p:stCondLst>
                                        </p:cTn>
                                        <p:tgtEl>
                                          <p:spTgt spid="4813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6" presetClass="emph" presetSubtype="0" fill="hold" nodeType="clickEffect">
                                  <p:stCondLst>
                                    <p:cond delay="0"/>
                                  </p:stCondLst>
                                  <p:childTnLst>
                                    <p:animScale>
                                      <p:cBhvr>
                                        <p:cTn id="49" dur="2000" fill="hold"/>
                                        <p:tgtEl>
                                          <p:spTgt spid="481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764704"/>
            <a:ext cx="8229600" cy="1143000"/>
          </a:xfrm>
        </p:spPr>
        <p:txBody>
          <a:bodyPr>
            <a:normAutofit fontScale="90000"/>
          </a:bodyPr>
          <a:lstStyle/>
          <a:p>
            <a:r>
              <a:rPr lang="kk-KZ" sz="3600" dirty="0" smtClean="0">
                <a:solidFill>
                  <a:srgbClr val="0000FF"/>
                </a:solidFill>
                <a:latin typeface="Times New Roman" pitchFamily="18" charset="0"/>
                <a:cs typeface="Times New Roman" pitchFamily="18" charset="0"/>
              </a:rPr>
              <a:t>5.10 </a:t>
            </a:r>
            <a:r>
              <a:rPr lang="en-US" sz="3600" dirty="0" smtClean="0">
                <a:solidFill>
                  <a:srgbClr val="0000FF"/>
                </a:solidFill>
                <a:latin typeface="Times New Roman" pitchFamily="18" charset="0"/>
                <a:cs typeface="Times New Roman" pitchFamily="18" charset="0"/>
              </a:rPr>
              <a:t>.Fishbone </a:t>
            </a:r>
            <a:r>
              <a:rPr lang="kk-KZ" sz="3600" dirty="0" smtClean="0">
                <a:solidFill>
                  <a:srgbClr val="0000FF"/>
                </a:solidFill>
                <a:latin typeface="Times New Roman" pitchFamily="18" charset="0"/>
                <a:cs typeface="Times New Roman" pitchFamily="18" charset="0"/>
              </a:rPr>
              <a:t>сызбасын пайдалана отырып салт-дәстүрдің қонаққа беру ретін  ұсынындар.</a:t>
            </a:r>
            <a:r>
              <a:rPr lang="en-US" sz="3600" dirty="0" smtClean="0">
                <a:solidFill>
                  <a:srgbClr val="0000FF"/>
                </a:solidFill>
                <a:latin typeface="Times New Roman" pitchFamily="18" charset="0"/>
                <a:cs typeface="Times New Roman" pitchFamily="18" charset="0"/>
              </a:rPr>
              <a:t>(7min)</a:t>
            </a:r>
            <a:r>
              <a:rPr lang="kk-KZ" sz="3600" dirty="0" smtClean="0">
                <a:solidFill>
                  <a:srgbClr val="0000FF"/>
                </a:solidFill>
                <a:latin typeface="Times New Roman" pitchFamily="18" charset="0"/>
                <a:cs typeface="Times New Roman" pitchFamily="18" charset="0"/>
              </a:rPr>
              <a:t> </a:t>
            </a:r>
            <a:endParaRPr lang="ru-RU" sz="3600" dirty="0">
              <a:solidFill>
                <a:srgbClr val="0000FF"/>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r>
              <a:rPr lang="kk-KZ" dirty="0" smtClean="0"/>
              <a:t>Егер                                           </a:t>
            </a:r>
          </a:p>
          <a:p>
            <a:pPr>
              <a:buNone/>
            </a:pPr>
            <a:r>
              <a:rPr lang="kk-KZ" dirty="0" smtClean="0"/>
              <a:t>                                    ?                    ?</a:t>
            </a:r>
          </a:p>
          <a:p>
            <a:endParaRPr lang="kk-KZ" dirty="0" smtClean="0"/>
          </a:p>
          <a:p>
            <a:endParaRPr lang="kk-KZ" dirty="0" smtClean="0"/>
          </a:p>
          <a:p>
            <a:endParaRPr lang="kk-KZ" dirty="0" smtClean="0"/>
          </a:p>
          <a:p>
            <a:endParaRPr lang="kk-KZ" dirty="0" smtClean="0"/>
          </a:p>
          <a:p>
            <a:pPr>
              <a:buNone/>
            </a:pPr>
            <a:r>
              <a:rPr lang="kk-KZ" dirty="0" smtClean="0"/>
              <a:t>                                    ?                   ?</a:t>
            </a:r>
          </a:p>
          <a:p>
            <a:r>
              <a:rPr lang="kk-KZ" dirty="0" smtClean="0"/>
              <a:t>Онда             </a:t>
            </a:r>
            <a:endParaRPr lang="ru-RU" dirty="0"/>
          </a:p>
        </p:txBody>
      </p:sp>
      <p:cxnSp>
        <p:nvCxnSpPr>
          <p:cNvPr id="5" name="Прямая соединительная линия 4"/>
          <p:cNvCxnSpPr/>
          <p:nvPr/>
        </p:nvCxnSpPr>
        <p:spPr>
          <a:xfrm>
            <a:off x="1403648" y="3717032"/>
            <a:ext cx="5688632" cy="72008"/>
          </a:xfrm>
          <a:prstGeom prst="line">
            <a:avLst/>
          </a:prstGeom>
        </p:spPr>
        <p:style>
          <a:lnRef idx="1">
            <a:schemeClr val="accent1"/>
          </a:lnRef>
          <a:fillRef idx="0">
            <a:schemeClr val="accent1"/>
          </a:fillRef>
          <a:effectRef idx="0">
            <a:schemeClr val="accent1"/>
          </a:effectRef>
          <a:fontRef idx="minor">
            <a:schemeClr val="tx1"/>
          </a:fontRef>
        </p:style>
      </p:cxnSp>
      <p:sp>
        <p:nvSpPr>
          <p:cNvPr id="7" name="Прямоугольный треугольник 6"/>
          <p:cNvSpPr/>
          <p:nvPr/>
        </p:nvSpPr>
        <p:spPr>
          <a:xfrm rot="2580000">
            <a:off x="599916" y="2721785"/>
            <a:ext cx="2325024" cy="2148708"/>
          </a:xfrm>
          <a:prstGeom prst="r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solidFill>
                  <a:schemeClr val="tx1"/>
                </a:solidFill>
              </a:rPr>
              <a:t>Тағамдар</a:t>
            </a:r>
            <a:endParaRPr lang="ru-RU" dirty="0"/>
          </a:p>
        </p:txBody>
      </p:sp>
      <p:sp>
        <p:nvSpPr>
          <p:cNvPr id="8" name="Прямоугольный треугольник 7"/>
          <p:cNvSpPr/>
          <p:nvPr/>
        </p:nvSpPr>
        <p:spPr>
          <a:xfrm rot="2760000">
            <a:off x="6672323" y="2683957"/>
            <a:ext cx="3485181" cy="2714223"/>
          </a:xfrm>
          <a:prstGeom prst="r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solidFill>
                  <a:schemeClr val="tx1"/>
                </a:solidFill>
              </a:rPr>
              <a:t>Қорытындыла</a:t>
            </a:r>
            <a:endParaRPr lang="ru-RU" dirty="0">
              <a:solidFill>
                <a:schemeClr val="tx1"/>
              </a:solidFill>
            </a:endParaRPr>
          </a:p>
        </p:txBody>
      </p:sp>
      <p:cxnSp>
        <p:nvCxnSpPr>
          <p:cNvPr id="10" name="Прямая соединительная линия 9"/>
          <p:cNvCxnSpPr/>
          <p:nvPr/>
        </p:nvCxnSpPr>
        <p:spPr>
          <a:xfrm rot="4800000">
            <a:off x="2771800" y="2708920"/>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rot="3060000">
            <a:off x="4788024" y="2492896"/>
            <a:ext cx="288032" cy="122413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rot="660000">
            <a:off x="2699792" y="3861048"/>
            <a:ext cx="1368152"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rot="120000">
            <a:off x="4587677" y="3732710"/>
            <a:ext cx="914400" cy="9144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4093064"/>
          </a:xfrm>
        </p:spPr>
        <p:txBody>
          <a:bodyPr>
            <a:noAutofit/>
          </a:bodyPr>
          <a:lstStyle/>
          <a:p>
            <a:r>
              <a:rPr lang="kk-KZ" sz="4000" b="1" dirty="0" smtClean="0">
                <a:latin typeface="Times New Roman" pitchFamily="18" charset="0"/>
                <a:cs typeface="Times New Roman" pitchFamily="18" charset="0"/>
              </a:rPr>
              <a:t>6.20    Бүгінгі алған мәліметтерге сүйене отырып, өздеріңнің отбасыларыңдағы салт-дәстүрлер қалай сақталатынын салыстырып, дәлелде </a:t>
            </a:r>
            <a:r>
              <a:rPr lang="en-US" sz="4000" b="1" dirty="0" smtClean="0">
                <a:latin typeface="Times New Roman" pitchFamily="18" charset="0"/>
                <a:cs typeface="Times New Roman" pitchFamily="18" charset="0"/>
              </a:rPr>
              <a:t>(5min)</a:t>
            </a:r>
            <a:endParaRPr lang="ru-RU" sz="4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20"/>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99792" y="4327173"/>
            <a:ext cx="3528392" cy="2189043"/>
          </a:xfrm>
          <a:noFill/>
        </p:spPr>
      </p:pic>
      <p:sp>
        <p:nvSpPr>
          <p:cNvPr id="5" name="Прямоугольник 4"/>
          <p:cNvSpPr/>
          <p:nvPr/>
        </p:nvSpPr>
        <p:spPr>
          <a:xfrm>
            <a:off x="611560" y="836712"/>
            <a:ext cx="7776864" cy="3354765"/>
          </a:xfrm>
          <a:prstGeom prst="rect">
            <a:avLst/>
          </a:prstGeom>
        </p:spPr>
        <p:txBody>
          <a:bodyPr>
            <a:spAutoFit/>
          </a:bodyPr>
          <a:lstStyle/>
          <a:p>
            <a:pPr algn="ctr">
              <a:defRPr/>
            </a:pPr>
            <a:r>
              <a:rPr lang="en-US" sz="4800" b="1" i="1" dirty="0">
                <a:ln w="18415" cmpd="sng">
                  <a:solidFill>
                    <a:srgbClr val="FFFFFF"/>
                  </a:solidFill>
                  <a:prstDash val="solid"/>
                </a:ln>
                <a:latin typeface="Times New Roman" pitchFamily="18" charset="0"/>
                <a:cs typeface="Times New Roman" pitchFamily="18" charset="0"/>
              </a:rPr>
              <a:t>Proverb:</a:t>
            </a:r>
          </a:p>
          <a:p>
            <a:pPr algn="ctr">
              <a:defRPr/>
            </a:pPr>
            <a:endParaRPr lang="en-US" sz="2000" b="1" i="1" dirty="0">
              <a:ln w="18415" cmpd="sng">
                <a:solidFill>
                  <a:srgbClr val="FFFFFF"/>
                </a:solidFill>
                <a:prstDash val="solid"/>
              </a:ln>
              <a:latin typeface="Times New Roman" pitchFamily="18" charset="0"/>
              <a:cs typeface="Times New Roman" pitchFamily="18" charset="0"/>
            </a:endParaRPr>
          </a:p>
          <a:p>
            <a:pPr algn="ctr">
              <a:defRPr/>
            </a:pPr>
            <a:r>
              <a:rPr lang="en-US" sz="4800" b="1" dirty="0">
                <a:ln w="18415" cmpd="sng">
                  <a:solidFill>
                    <a:srgbClr val="FFFFFF"/>
                  </a:solidFill>
                  <a:prstDash val="solid"/>
                </a:ln>
                <a:latin typeface="Times New Roman" pitchFamily="18" charset="0"/>
                <a:cs typeface="Times New Roman" pitchFamily="18" charset="0"/>
              </a:rPr>
              <a:t>“Early to bed, early to rise make a man healthy, wealthy and wise!”</a:t>
            </a:r>
            <a:endParaRPr lang="ru-RU" sz="4800" b="1" dirty="0">
              <a:ln w="18415" cmpd="sng">
                <a:solidFill>
                  <a:srgbClr val="FFFFFF"/>
                </a:solidFill>
                <a:prstDash val="solid"/>
              </a:ln>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332656"/>
            <a:ext cx="8229600" cy="6525344"/>
          </a:xfrm>
        </p:spPr>
        <p:txBody>
          <a:bodyPr>
            <a:noAutofit/>
          </a:bodyPr>
          <a:lstStyle/>
          <a:p>
            <a:pPr>
              <a:buNone/>
            </a:pPr>
            <a:endParaRPr lang="kk-KZ" sz="2400" b="1" dirty="0" smtClean="0">
              <a:latin typeface="Times New Roman" pitchFamily="18" charset="0"/>
              <a:cs typeface="Times New Roman" pitchFamily="18" charset="0"/>
            </a:endParaRPr>
          </a:p>
          <a:p>
            <a:pPr>
              <a:buNone/>
            </a:pPr>
            <a:endParaRPr lang="kk-KZ" sz="2400" b="1" dirty="0" smtClean="0">
              <a:latin typeface="Times New Roman" pitchFamily="18" charset="0"/>
              <a:cs typeface="Times New Roman" pitchFamily="18" charset="0"/>
            </a:endParaRPr>
          </a:p>
          <a:p>
            <a:pPr>
              <a:buNone/>
            </a:pPr>
            <a:endParaRPr lang="kk-KZ" sz="2400" b="1" dirty="0" smtClean="0">
              <a:latin typeface="Times New Roman" pitchFamily="18" charset="0"/>
              <a:cs typeface="Times New Roman" pitchFamily="18" charset="0"/>
            </a:endParaRPr>
          </a:p>
          <a:p>
            <a:pPr>
              <a:buNone/>
            </a:pPr>
            <a:r>
              <a:rPr lang="kk-KZ" sz="3200" b="1" dirty="0" smtClean="0">
                <a:latin typeface="Times New Roman" pitchFamily="18" charset="0"/>
                <a:cs typeface="Times New Roman" pitchFamily="18" charset="0"/>
              </a:rPr>
              <a:t>Summarising </a:t>
            </a:r>
            <a:r>
              <a:rPr lang="kk-KZ" sz="3200" b="1" dirty="0" smtClean="0">
                <a:latin typeface="Times New Roman" pitchFamily="18" charset="0"/>
                <a:cs typeface="Times New Roman" pitchFamily="18" charset="0"/>
              </a:rPr>
              <a:t>(Сабақтың қорытындысын жасау)</a:t>
            </a:r>
            <a:endParaRPr lang="ru-RU" sz="3200" b="1" dirty="0" smtClean="0">
              <a:latin typeface="Times New Roman" pitchFamily="18" charset="0"/>
              <a:cs typeface="Times New Roman" pitchFamily="18" charset="0"/>
            </a:endParaRPr>
          </a:p>
          <a:p>
            <a:pPr>
              <a:buNone/>
            </a:pPr>
            <a:r>
              <a:rPr lang="kk-KZ" sz="3200" b="1" dirty="0" smtClean="0">
                <a:latin typeface="Times New Roman" pitchFamily="18" charset="0"/>
                <a:cs typeface="Times New Roman" pitchFamily="18" charset="0"/>
              </a:rPr>
              <a:t>-Біз бүгін не өттік? Жаңа сөздерді қайталайық.</a:t>
            </a:r>
            <a:endParaRPr lang="ru-RU" sz="3200" b="1" dirty="0" smtClean="0">
              <a:latin typeface="Times New Roman" pitchFamily="18" charset="0"/>
              <a:cs typeface="Times New Roman" pitchFamily="18" charset="0"/>
            </a:endParaRPr>
          </a:p>
          <a:p>
            <a:pPr>
              <a:buNone/>
            </a:pPr>
            <a:r>
              <a:rPr lang="kk-KZ" sz="3200" b="1" dirty="0" smtClean="0">
                <a:latin typeface="Times New Roman" pitchFamily="18" charset="0"/>
                <a:cs typeface="Times New Roman" pitchFamily="18" charset="0"/>
              </a:rPr>
              <a:t>Бағаларды сабақ біткесін қоямын.</a:t>
            </a:r>
            <a:endParaRPr lang="ru-RU" sz="3200" b="1" dirty="0" smtClean="0">
              <a:latin typeface="Times New Roman" pitchFamily="18" charset="0"/>
              <a:cs typeface="Times New Roman" pitchFamily="18" charset="0"/>
            </a:endParaRPr>
          </a:p>
          <a:p>
            <a:pPr>
              <a:buNone/>
            </a:pPr>
            <a:r>
              <a:rPr lang="kk-KZ" sz="3200" b="1" dirty="0" smtClean="0">
                <a:latin typeface="Times New Roman" pitchFamily="18" charset="0"/>
                <a:cs typeface="Times New Roman" pitchFamily="18" charset="0"/>
              </a:rPr>
              <a:t>-Біз алдымызға қойған мақсатқа жеттік пе?</a:t>
            </a:r>
            <a:endParaRPr lang="ru-RU" sz="3200" b="1" dirty="0" smtClean="0">
              <a:latin typeface="Times New Roman" pitchFamily="18" charset="0"/>
              <a:cs typeface="Times New Roman" pitchFamily="18" charset="0"/>
            </a:endParaRPr>
          </a:p>
          <a:p>
            <a:pPr>
              <a:buNone/>
            </a:pP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27584" y="980728"/>
            <a:ext cx="7200800" cy="4154984"/>
          </a:xfrm>
          <a:prstGeom prst="rect">
            <a:avLst/>
          </a:prstGeom>
        </p:spPr>
        <p:txBody>
          <a:bodyPr wrap="square">
            <a:spAutoFit/>
          </a:bodyPr>
          <a:lstStyle/>
          <a:p>
            <a:pPr>
              <a:buNone/>
            </a:pPr>
            <a:r>
              <a:rPr lang="kk-KZ" sz="2400" b="1" dirty="0" smtClean="0">
                <a:latin typeface="Times New Roman" pitchFamily="18" charset="0"/>
                <a:cs typeface="Times New Roman" pitchFamily="18" charset="0"/>
              </a:rPr>
              <a:t>Балалар, өз-өзінді бағалайық.</a:t>
            </a:r>
            <a:r>
              <a:rPr lang="en-US" sz="2400" b="1" dirty="0" smtClean="0">
                <a:latin typeface="Times New Roman" pitchFamily="18" charset="0"/>
                <a:cs typeface="Times New Roman" pitchFamily="18" charset="0"/>
              </a:rPr>
              <a:t>(</a:t>
            </a:r>
            <a:r>
              <a:rPr lang="kk-KZ" sz="2400" b="1" dirty="0" smtClean="0">
                <a:latin typeface="Times New Roman" pitchFamily="18" charset="0"/>
                <a:cs typeface="Times New Roman" pitchFamily="18" charset="0"/>
              </a:rPr>
              <a:t>оқушылардың маңызды құзыреттіліктің бірі болып саналады,өзінің білім траекториясын жобалаудың бастапқы кезеңінде қажетті болып табылады</a:t>
            </a:r>
            <a:r>
              <a:rPr lang="en-US" sz="2400" b="1" dirty="0" smtClean="0">
                <a:latin typeface="Times New Roman" pitchFamily="18" charset="0"/>
                <a:cs typeface="Times New Roman" pitchFamily="18" charset="0"/>
              </a:rPr>
              <a:t>)</a:t>
            </a:r>
            <a:endParaRPr lang="kk-KZ" sz="2400" b="1" dirty="0" smtClean="0">
              <a:latin typeface="Times New Roman" pitchFamily="18" charset="0"/>
              <a:cs typeface="Times New Roman" pitchFamily="18" charset="0"/>
            </a:endParaRPr>
          </a:p>
          <a:p>
            <a:pPr>
              <a:buNone/>
            </a:pPr>
            <a:r>
              <a:rPr lang="kk-KZ" sz="2400" b="1" dirty="0" smtClean="0">
                <a:latin typeface="Times New Roman" pitchFamily="18" charset="0"/>
                <a:cs typeface="Times New Roman" pitchFamily="18" charset="0"/>
              </a:rPr>
              <a:t>Сабақтың бағалауын қорытындылайық. </a:t>
            </a:r>
          </a:p>
          <a:p>
            <a:pPr>
              <a:buNone/>
            </a:pPr>
            <a:r>
              <a:rPr lang="kk-KZ" sz="2400" b="1" dirty="0" smtClean="0">
                <a:latin typeface="Times New Roman" pitchFamily="18" charset="0"/>
                <a:cs typeface="Times New Roman" pitchFamily="18" charset="0"/>
              </a:rPr>
              <a:t>Егер сабақты ұқпасандар келесі сабақта қайта оралуға болады</a:t>
            </a:r>
            <a:endParaRPr lang="ru-RU" sz="2400" b="1" dirty="0" smtClean="0">
              <a:latin typeface="Times New Roman" pitchFamily="18" charset="0"/>
              <a:cs typeface="Times New Roman" pitchFamily="18" charset="0"/>
            </a:endParaRPr>
          </a:p>
          <a:p>
            <a:pPr>
              <a:buNone/>
            </a:pPr>
            <a:r>
              <a:rPr lang="kk-KZ" sz="2400" b="1"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You worked very well and hard today. Do you like our lesson</a:t>
            </a:r>
            <a:r>
              <a:rPr lang="kk-KZ"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today? What do you like to day?</a:t>
            </a:r>
            <a:endParaRPr lang="ru-RU" sz="2400" b="1" dirty="0" smtClean="0">
              <a:latin typeface="Times New Roman" pitchFamily="18" charset="0"/>
              <a:cs typeface="Times New Roman" pitchFamily="18" charset="0"/>
            </a:endParaRPr>
          </a:p>
          <a:p>
            <a:pPr>
              <a:buNone/>
            </a:pPr>
            <a:r>
              <a:rPr lang="kk-KZ" sz="2400" b="1"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Your marks are: …</a:t>
            </a:r>
            <a:endParaRPr lang="kk-KZ" sz="2400" b="1" dirty="0" smtClean="0">
              <a:latin typeface="Times New Roman" pitchFamily="18" charset="0"/>
              <a:cs typeface="Times New Roman" pitchFamily="18" charset="0"/>
            </a:endParaRPr>
          </a:p>
          <a:p>
            <a:pPr>
              <a:buNone/>
            </a:pPr>
            <a:r>
              <a:rPr lang="kk-KZ" sz="2400" b="1"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Your home task is   …</a:t>
            </a:r>
            <a:endParaRPr lang="ru-RU"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kk-KZ" sz="3200" dirty="0" smtClean="0">
                <a:latin typeface="Times New Roman" pitchFamily="18" charset="0"/>
                <a:cs typeface="Times New Roman" pitchFamily="18" charset="0"/>
              </a:rPr>
              <a:t>Бағалау шкаласы</a:t>
            </a:r>
            <a:endParaRPr lang="ru-RU" sz="3200" dirty="0">
              <a:latin typeface="Times New Roman" pitchFamily="18" charset="0"/>
              <a:cs typeface="Times New Roman" pitchFamily="18" charset="0"/>
            </a:endParaRPr>
          </a:p>
        </p:txBody>
      </p:sp>
      <p:graphicFrame>
        <p:nvGraphicFramePr>
          <p:cNvPr id="6" name="Содержимое 5"/>
          <p:cNvGraphicFramePr>
            <a:graphicFrameLocks noGrp="1"/>
          </p:cNvGraphicFramePr>
          <p:nvPr>
            <p:ph idx="1"/>
          </p:nvPr>
        </p:nvGraphicFramePr>
        <p:xfrm>
          <a:off x="179512" y="1935163"/>
          <a:ext cx="8507288" cy="3582068"/>
        </p:xfrm>
        <a:graphic>
          <a:graphicData uri="http://schemas.openxmlformats.org/drawingml/2006/table">
            <a:tbl>
              <a:tblPr firstRow="1" bandRow="1">
                <a:tableStyleId>{5C22544A-7EE6-4342-B048-85BDC9FD1C3A}</a:tableStyleId>
              </a:tblPr>
              <a:tblGrid>
                <a:gridCol w="2160240"/>
                <a:gridCol w="1368152"/>
                <a:gridCol w="1152128"/>
                <a:gridCol w="1296144"/>
                <a:gridCol w="1159024"/>
                <a:gridCol w="1371600"/>
              </a:tblGrid>
              <a:tr h="895517">
                <a:tc>
                  <a:txBody>
                    <a:bodyPr/>
                    <a:lstStyle/>
                    <a:p>
                      <a:r>
                        <a:rPr lang="kk-KZ" dirty="0" smtClean="0"/>
                        <a:t>Тапсырмалар деңгейі</a:t>
                      </a:r>
                      <a:endParaRPr lang="ru-RU" dirty="0"/>
                    </a:p>
                  </a:txBody>
                  <a:tcPr/>
                </a:tc>
                <a:tc>
                  <a:txBody>
                    <a:bodyPr/>
                    <a:lstStyle/>
                    <a:p>
                      <a:r>
                        <a:rPr lang="kk-KZ" sz="2400" dirty="0" smtClean="0">
                          <a:latin typeface="Times New Roman" pitchFamily="18" charset="0"/>
                          <a:cs typeface="Times New Roman" pitchFamily="18" charset="0"/>
                        </a:rPr>
                        <a:t>1</a:t>
                      </a:r>
                      <a:endParaRPr lang="ru-RU" sz="2400" dirty="0">
                        <a:latin typeface="Times New Roman" pitchFamily="18" charset="0"/>
                        <a:cs typeface="Times New Roman" pitchFamily="18" charset="0"/>
                      </a:endParaRPr>
                    </a:p>
                  </a:txBody>
                  <a:tcPr/>
                </a:tc>
                <a:tc>
                  <a:txBody>
                    <a:bodyPr/>
                    <a:lstStyle/>
                    <a:p>
                      <a:r>
                        <a:rPr lang="kk-KZ" sz="2400" dirty="0" smtClean="0"/>
                        <a:t>2</a:t>
                      </a:r>
                      <a:endParaRPr lang="ru-RU" sz="2400" dirty="0"/>
                    </a:p>
                  </a:txBody>
                  <a:tcPr/>
                </a:tc>
                <a:tc>
                  <a:txBody>
                    <a:bodyPr/>
                    <a:lstStyle/>
                    <a:p>
                      <a:r>
                        <a:rPr lang="kk-KZ" sz="2400" dirty="0" smtClean="0"/>
                        <a:t>3</a:t>
                      </a:r>
                      <a:endParaRPr lang="ru-RU" sz="2400" dirty="0"/>
                    </a:p>
                  </a:txBody>
                  <a:tcPr/>
                </a:tc>
                <a:tc>
                  <a:txBody>
                    <a:bodyPr/>
                    <a:lstStyle/>
                    <a:p>
                      <a:r>
                        <a:rPr lang="kk-KZ" sz="2400" dirty="0" smtClean="0">
                          <a:latin typeface="Times New Roman" pitchFamily="18" charset="0"/>
                          <a:cs typeface="Times New Roman" pitchFamily="18" charset="0"/>
                        </a:rPr>
                        <a:t>4</a:t>
                      </a:r>
                      <a:endParaRPr lang="ru-RU" sz="2400" dirty="0">
                        <a:latin typeface="Times New Roman" pitchFamily="18" charset="0"/>
                        <a:cs typeface="Times New Roman" pitchFamily="18" charset="0"/>
                      </a:endParaRPr>
                    </a:p>
                  </a:txBody>
                  <a:tcPr/>
                </a:tc>
                <a:tc>
                  <a:txBody>
                    <a:bodyPr/>
                    <a:lstStyle/>
                    <a:p>
                      <a:r>
                        <a:rPr lang="kk-KZ" sz="2400" dirty="0" smtClean="0">
                          <a:latin typeface="Times New Roman" pitchFamily="18" charset="0"/>
                          <a:cs typeface="Times New Roman" pitchFamily="18" charset="0"/>
                        </a:rPr>
                        <a:t>5-6</a:t>
                      </a:r>
                      <a:endParaRPr lang="ru-RU" sz="2400" dirty="0">
                        <a:latin typeface="Times New Roman" pitchFamily="18" charset="0"/>
                        <a:cs typeface="Times New Roman" pitchFamily="18" charset="0"/>
                      </a:endParaRPr>
                    </a:p>
                  </a:txBody>
                  <a:tcPr/>
                </a:tc>
              </a:tr>
              <a:tr h="895517">
                <a:tc>
                  <a:txBody>
                    <a:bodyPr/>
                    <a:lstStyle/>
                    <a:p>
                      <a:r>
                        <a:rPr lang="kk-KZ" sz="2400" dirty="0" smtClean="0">
                          <a:latin typeface="Times New Roman" pitchFamily="18" charset="0"/>
                          <a:cs typeface="Times New Roman" pitchFamily="18" charset="0"/>
                        </a:rPr>
                        <a:t>3</a:t>
                      </a:r>
                      <a:endParaRPr lang="ru-RU" sz="2400" dirty="0">
                        <a:latin typeface="Times New Roman" pitchFamily="18" charset="0"/>
                        <a:cs typeface="Times New Roman" pitchFamily="18" charset="0"/>
                      </a:endParaRPr>
                    </a:p>
                  </a:txBody>
                  <a:tcPr/>
                </a:tc>
                <a:tc>
                  <a:txBody>
                    <a:bodyPr/>
                    <a:lstStyle/>
                    <a:p>
                      <a:r>
                        <a:rPr lang="kk-KZ"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a:txBody>
                  <a:tcPr/>
                </a:tc>
                <a:tc>
                  <a:txBody>
                    <a:bodyPr/>
                    <a:lstStyle/>
                    <a:p>
                      <a:r>
                        <a:rPr lang="kk-KZ"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a:txBody>
                  <a:tcPr/>
                </a:tc>
                <a:tc>
                  <a:txBody>
                    <a:bodyPr/>
                    <a:lstStyle/>
                    <a:p>
                      <a:r>
                        <a:rPr lang="kk-KZ" sz="2000" dirty="0" smtClean="0"/>
                        <a:t>+</a:t>
                      </a:r>
                      <a:endParaRPr lang="ru-RU" sz="2000" dirty="0"/>
                    </a:p>
                  </a:txBody>
                  <a:tcPr/>
                </a:tc>
                <a:tc>
                  <a:txBody>
                    <a:bodyPr/>
                    <a:lstStyle/>
                    <a:p>
                      <a:endParaRPr lang="ru-RU"/>
                    </a:p>
                  </a:txBody>
                  <a:tcPr/>
                </a:tc>
                <a:tc>
                  <a:txBody>
                    <a:bodyPr/>
                    <a:lstStyle/>
                    <a:p>
                      <a:endParaRPr lang="ru-RU"/>
                    </a:p>
                  </a:txBody>
                  <a:tcPr/>
                </a:tc>
              </a:tr>
              <a:tr h="895517">
                <a:tc>
                  <a:txBody>
                    <a:bodyPr/>
                    <a:lstStyle/>
                    <a:p>
                      <a:r>
                        <a:rPr lang="kk-KZ" sz="2400" dirty="0" smtClean="0">
                          <a:latin typeface="Times New Roman" pitchFamily="18" charset="0"/>
                          <a:cs typeface="Times New Roman" pitchFamily="18" charset="0"/>
                        </a:rPr>
                        <a:t>4</a:t>
                      </a:r>
                      <a:endParaRPr lang="ru-RU" sz="2400" dirty="0">
                        <a:latin typeface="Times New Roman" pitchFamily="18" charset="0"/>
                        <a:cs typeface="Times New Roman" pitchFamily="18" charset="0"/>
                      </a:endParaRPr>
                    </a:p>
                  </a:txBody>
                  <a:tcPr/>
                </a:tc>
                <a:tc>
                  <a:txBody>
                    <a:bodyPr/>
                    <a:lstStyle/>
                    <a:p>
                      <a:r>
                        <a:rPr lang="kk-KZ"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a:txBody>
                  <a:tcPr/>
                </a:tc>
                <a:tc>
                  <a:txBody>
                    <a:bodyPr/>
                    <a:lstStyle/>
                    <a:p>
                      <a:r>
                        <a:rPr lang="kk-KZ"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a:txBody>
                  <a:tcPr/>
                </a:tc>
                <a:tc>
                  <a:txBody>
                    <a:bodyPr/>
                    <a:lstStyle/>
                    <a:p>
                      <a:r>
                        <a:rPr lang="kk-KZ"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a:txBody>
                  <a:tcPr/>
                </a:tc>
                <a:tc>
                  <a:txBody>
                    <a:bodyPr/>
                    <a:lstStyle/>
                    <a:p>
                      <a:r>
                        <a:rPr lang="kk-KZ" sz="2400" dirty="0" smtClean="0"/>
                        <a:t>+</a:t>
                      </a:r>
                      <a:endParaRPr lang="ru-RU" sz="2400" dirty="0"/>
                    </a:p>
                  </a:txBody>
                  <a:tcPr/>
                </a:tc>
                <a:tc>
                  <a:txBody>
                    <a:bodyPr/>
                    <a:lstStyle/>
                    <a:p>
                      <a:endParaRPr lang="ru-RU"/>
                    </a:p>
                  </a:txBody>
                  <a:tcPr/>
                </a:tc>
              </a:tr>
              <a:tr h="895517">
                <a:tc>
                  <a:txBody>
                    <a:bodyPr/>
                    <a:lstStyle/>
                    <a:p>
                      <a:r>
                        <a:rPr lang="kk-KZ" sz="2400" dirty="0" smtClean="0">
                          <a:latin typeface="Times New Roman" pitchFamily="18" charset="0"/>
                          <a:cs typeface="Times New Roman" pitchFamily="18" charset="0"/>
                        </a:rPr>
                        <a:t>5</a:t>
                      </a:r>
                      <a:endParaRPr lang="ru-RU" sz="2400" dirty="0">
                        <a:latin typeface="Times New Roman" pitchFamily="18" charset="0"/>
                        <a:cs typeface="Times New Roman" pitchFamily="18" charset="0"/>
                      </a:endParaRPr>
                    </a:p>
                  </a:txBody>
                  <a:tcPr/>
                </a:tc>
                <a:tc>
                  <a:txBody>
                    <a:bodyPr/>
                    <a:lstStyle/>
                    <a:p>
                      <a:r>
                        <a:rPr lang="kk-KZ"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a:txBody>
                  <a:tcPr/>
                </a:tc>
                <a:tc>
                  <a:txBody>
                    <a:bodyPr/>
                    <a:lstStyle/>
                    <a:p>
                      <a:r>
                        <a:rPr lang="kk-KZ"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a:txBody>
                  <a:tcPr/>
                </a:tc>
                <a:tc>
                  <a:txBody>
                    <a:bodyPr/>
                    <a:lstStyle/>
                    <a:p>
                      <a:r>
                        <a:rPr lang="kk-KZ"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a:txBody>
                  <a:tcPr/>
                </a:tc>
                <a:tc>
                  <a:txBody>
                    <a:bodyPr/>
                    <a:lstStyle/>
                    <a:p>
                      <a:r>
                        <a:rPr lang="kk-KZ"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a:txBody>
                  <a:tcPr/>
                </a:tc>
                <a:tc>
                  <a:txBody>
                    <a:bodyPr/>
                    <a:lstStyle/>
                    <a:p>
                      <a:r>
                        <a:rPr lang="kk-KZ"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a:txBody>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305800" cy="1872208"/>
          </a:xfrm>
        </p:spPr>
        <p:txBody>
          <a:bodyPr>
            <a:noAutofit/>
          </a:bodyPr>
          <a:lstStyle/>
          <a:p>
            <a:pPr algn="ctr"/>
            <a:r>
              <a:rPr lang="ru-RU" sz="2400" b="1" i="1" dirty="0" err="1" smtClean="0">
                <a:solidFill>
                  <a:schemeClr val="tx1"/>
                </a:solidFill>
                <a:latin typeface="Times New Roman" pitchFamily="18" charset="0"/>
                <a:cs typeface="Times New Roman" pitchFamily="18" charset="0"/>
              </a:rPr>
              <a:t>Қазіргі заманғы ғылыми </a:t>
            </a:r>
            <a:r>
              <a:rPr lang="ru-RU" sz="2400" b="1" i="1" dirty="0" smtClean="0">
                <a:solidFill>
                  <a:schemeClr val="tx1"/>
                </a:solidFill>
                <a:latin typeface="Times New Roman" pitchFamily="18" charset="0"/>
                <a:cs typeface="Times New Roman" pitchFamily="18" charset="0"/>
              </a:rPr>
              <a:t>– </a:t>
            </a:r>
            <a:r>
              <a:rPr lang="ru-RU" sz="2400" b="1" i="1" dirty="0" err="1" smtClean="0">
                <a:solidFill>
                  <a:schemeClr val="tx1"/>
                </a:solidFill>
                <a:latin typeface="Times New Roman" pitchFamily="18" charset="0"/>
                <a:cs typeface="Times New Roman" pitchFamily="18" charset="0"/>
              </a:rPr>
              <a:t>техникалық үрдістің қарқыны, білім</a:t>
            </a:r>
            <a:r>
              <a:rPr lang="ru-RU" sz="2400" b="1" i="1" dirty="0" smtClean="0">
                <a:solidFill>
                  <a:schemeClr val="tx1"/>
                </a:solidFill>
                <a:latin typeface="Times New Roman" pitchFamily="18" charset="0"/>
                <a:cs typeface="Times New Roman" pitchFamily="18" charset="0"/>
              </a:rPr>
              <a:t> беру </a:t>
            </a:r>
            <a:r>
              <a:rPr lang="ru-RU" sz="2400" b="1" i="1" dirty="0" err="1" smtClean="0">
                <a:solidFill>
                  <a:schemeClr val="tx1"/>
                </a:solidFill>
                <a:latin typeface="Times New Roman" pitchFamily="18" charset="0"/>
                <a:cs typeface="Times New Roman" pitchFamily="18" charset="0"/>
              </a:rPr>
              <a:t>жүйесінің алдына</a:t>
            </a:r>
            <a:r>
              <a:rPr lang="ru-RU" sz="2400" b="1" i="1" dirty="0" smtClean="0">
                <a:solidFill>
                  <a:schemeClr val="tx1"/>
                </a:solidFill>
                <a:latin typeface="Times New Roman" pitchFamily="18" charset="0"/>
                <a:cs typeface="Times New Roman" pitchFamily="18" charset="0"/>
              </a:rPr>
              <a:t> </a:t>
            </a:r>
            <a:r>
              <a:rPr lang="ru-RU" sz="2400" b="1" i="1" dirty="0" err="1" smtClean="0">
                <a:solidFill>
                  <a:schemeClr val="tx1"/>
                </a:solidFill>
                <a:latin typeface="Times New Roman" pitchFamily="18" charset="0"/>
                <a:cs typeface="Times New Roman" pitchFamily="18" charset="0"/>
              </a:rPr>
              <a:t>жаңа міндеттер</a:t>
            </a:r>
            <a:r>
              <a:rPr lang="ru-RU" sz="2400" b="1" i="1" dirty="0" smtClean="0">
                <a:solidFill>
                  <a:schemeClr val="tx1"/>
                </a:solidFill>
                <a:latin typeface="Times New Roman" pitchFamily="18" charset="0"/>
                <a:cs typeface="Times New Roman" pitchFamily="18" charset="0"/>
              </a:rPr>
              <a:t> </a:t>
            </a:r>
            <a:r>
              <a:rPr lang="ru-RU" sz="2400" b="1" i="1" dirty="0" err="1" smtClean="0">
                <a:solidFill>
                  <a:schemeClr val="tx1"/>
                </a:solidFill>
                <a:latin typeface="Times New Roman" pitchFamily="18" charset="0"/>
                <a:cs typeface="Times New Roman" pitchFamily="18" charset="0"/>
              </a:rPr>
              <a:t>қойып отыр</a:t>
            </a:r>
            <a:r>
              <a:rPr lang="ru-RU" sz="2400" b="1" i="1" dirty="0" smtClean="0">
                <a:solidFill>
                  <a:schemeClr val="tx1"/>
                </a:solidFill>
                <a:latin typeface="Times New Roman" pitchFamily="18" charset="0"/>
                <a:cs typeface="Times New Roman" pitchFamily="18" charset="0"/>
              </a:rPr>
              <a:t>, </a:t>
            </a:r>
            <a:r>
              <a:rPr lang="ru-RU" sz="2400" b="1" i="1" dirty="0" err="1" smtClean="0">
                <a:solidFill>
                  <a:schemeClr val="tx1"/>
                </a:solidFill>
                <a:latin typeface="Times New Roman" pitchFamily="18" charset="0"/>
                <a:cs typeface="Times New Roman" pitchFamily="18" charset="0"/>
              </a:rPr>
              <a:t>мұғалімдер жылдар</a:t>
            </a:r>
            <a:r>
              <a:rPr lang="ru-RU" sz="2400" b="1" i="1" dirty="0" smtClean="0">
                <a:solidFill>
                  <a:schemeClr val="tx1"/>
                </a:solidFill>
                <a:latin typeface="Times New Roman" pitchFamily="18" charset="0"/>
                <a:cs typeface="Times New Roman" pitchFamily="18" charset="0"/>
              </a:rPr>
              <a:t> </a:t>
            </a:r>
            <a:r>
              <a:rPr lang="ru-RU" sz="2400" b="1" i="1" dirty="0" err="1" smtClean="0">
                <a:solidFill>
                  <a:schemeClr val="tx1"/>
                </a:solidFill>
                <a:latin typeface="Times New Roman" pitchFamily="18" charset="0"/>
                <a:cs typeface="Times New Roman" pitchFamily="18" charset="0"/>
              </a:rPr>
              <a:t>бойы</a:t>
            </a:r>
            <a:r>
              <a:rPr lang="ru-RU" sz="2400" b="1" i="1" dirty="0" smtClean="0">
                <a:solidFill>
                  <a:schemeClr val="tx1"/>
                </a:solidFill>
                <a:latin typeface="Times New Roman" pitchFamily="18" charset="0"/>
                <a:cs typeface="Times New Roman" pitchFamily="18" charset="0"/>
              </a:rPr>
              <a:t> </a:t>
            </a:r>
            <a:r>
              <a:rPr lang="ru-RU" sz="2400" b="1" i="1" dirty="0" err="1" smtClean="0">
                <a:solidFill>
                  <a:schemeClr val="tx1"/>
                </a:solidFill>
                <a:latin typeface="Times New Roman" pitchFamily="18" charset="0"/>
                <a:cs typeface="Times New Roman" pitchFamily="18" charset="0"/>
              </a:rPr>
              <a:t>жинақтаған </a:t>
            </a:r>
            <a:r>
              <a:rPr lang="ru-RU" sz="2400" b="1" i="1" dirty="0" smtClean="0">
                <a:solidFill>
                  <a:schemeClr val="tx1"/>
                </a:solidFill>
                <a:latin typeface="Times New Roman" pitchFamily="18" charset="0"/>
                <a:cs typeface="Times New Roman" pitchFamily="18" charset="0"/>
              </a:rPr>
              <a:t/>
            </a:r>
            <a:br>
              <a:rPr lang="ru-RU" sz="2400" b="1" i="1" dirty="0" smtClean="0">
                <a:solidFill>
                  <a:schemeClr val="tx1"/>
                </a:solidFill>
                <a:latin typeface="Times New Roman" pitchFamily="18" charset="0"/>
                <a:cs typeface="Times New Roman" pitchFamily="18" charset="0"/>
              </a:rPr>
            </a:br>
            <a:r>
              <a:rPr lang="ru-RU" sz="2400" b="1" i="1" dirty="0" err="1" smtClean="0">
                <a:solidFill>
                  <a:schemeClr val="tx1"/>
                </a:solidFill>
                <a:latin typeface="Times New Roman" pitchFamily="18" charset="0"/>
                <a:cs typeface="Times New Roman" pitchFamily="18" charset="0"/>
              </a:rPr>
              <a:t>іс</a:t>
            </a:r>
            <a:r>
              <a:rPr lang="ru-RU" sz="2400" b="1" i="1" dirty="0" smtClean="0">
                <a:solidFill>
                  <a:schemeClr val="tx1"/>
                </a:solidFill>
                <a:latin typeface="Times New Roman" pitchFamily="18" charset="0"/>
                <a:cs typeface="Times New Roman" pitchFamily="18" charset="0"/>
              </a:rPr>
              <a:t> – </a:t>
            </a:r>
            <a:r>
              <a:rPr lang="ru-RU" sz="2400" b="1" i="1" dirty="0" err="1" smtClean="0">
                <a:solidFill>
                  <a:schemeClr val="tx1"/>
                </a:solidFill>
                <a:latin typeface="Times New Roman" pitchFamily="18" charset="0"/>
                <a:cs typeface="Times New Roman" pitchFamily="18" charset="0"/>
              </a:rPr>
              <a:t>тәжірибесін жаңа технологияларға ұштастыруы қажеттігі туындайды</a:t>
            </a:r>
            <a:r>
              <a:rPr lang="ru-RU" sz="2400" b="1" i="1" dirty="0" smtClean="0">
                <a:solidFill>
                  <a:schemeClr val="tx1"/>
                </a:solidFill>
                <a:latin typeface="Times New Roman" pitchFamily="18" charset="0"/>
                <a:cs typeface="Times New Roman" pitchFamily="18" charset="0"/>
              </a:rPr>
              <a:t>. </a:t>
            </a:r>
            <a:endParaRPr lang="ru-RU" sz="2400" dirty="0">
              <a:solidFill>
                <a:schemeClr val="tx1"/>
              </a:solidFill>
            </a:endParaRPr>
          </a:p>
        </p:txBody>
      </p:sp>
      <p:pic>
        <p:nvPicPr>
          <p:cNvPr id="3" name="Picture 4"/>
          <p:cNvPicPr>
            <a:picLocks noChangeAspect="1" noChangeArrowheads="1"/>
          </p:cNvPicPr>
          <p:nvPr/>
        </p:nvPicPr>
        <p:blipFill>
          <a:blip r:embed="rId2" cstate="print"/>
          <a:srcRect/>
          <a:stretch>
            <a:fillRect/>
          </a:stretch>
        </p:blipFill>
        <p:spPr bwMode="auto">
          <a:xfrm>
            <a:off x="683568" y="2204864"/>
            <a:ext cx="7812386" cy="4375196"/>
          </a:xfrm>
          <a:prstGeom prst="rect">
            <a:avLst/>
          </a:prstGeom>
          <a:noFill/>
          <a:ln w="9525">
            <a:noFill/>
            <a:round/>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539552" y="1340768"/>
            <a:ext cx="8229600" cy="5112568"/>
          </a:xfrm>
        </p:spPr>
        <p:txBody>
          <a:bodyPr>
            <a:noAutofit/>
          </a:bodyPr>
          <a:lstStyle/>
          <a:p>
            <a:pPr algn="ctr">
              <a:buNone/>
            </a:pPr>
            <a:r>
              <a:rPr lang="kk-KZ" sz="3200" b="1" dirty="0" smtClean="0">
                <a:latin typeface="Times New Roman" pitchFamily="18" charset="0"/>
                <a:cs typeface="Times New Roman" pitchFamily="18" charset="0"/>
              </a:rPr>
              <a:t>Ағылшын сабағында осындай жұмыс әдісі оқушылардың мүмкіншілігін, әр оқушының  интеллектуалды және шығармашылық потенциалын жүзеге асыруға жол ашады. Оқушылар сабақ үстінде өз әрекеттерін саналы бағалайды, себебі тапсырмалар деңгей бойынша сатылап, құрастырылған. Оқушы өзінің күші мен  мүмкіншілігін саналы бағалайды.</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387350"/>
            <a:ext cx="8534400" cy="1439863"/>
          </a:xfrm>
        </p:spPr>
        <p:txBody>
          <a:bodyPr/>
          <a:lstStyle/>
          <a:p>
            <a:pPr>
              <a:defRPr/>
            </a:pPr>
            <a:r>
              <a:rPr lang="en-US" sz="3200" b="1" i="1" dirty="0">
                <a:latin typeface="Times New Roman" pitchFamily="18" charset="0"/>
                <a:cs typeface="Times New Roman" pitchFamily="18" charset="0"/>
              </a:rPr>
              <a:t>The </a:t>
            </a:r>
            <a:r>
              <a:rPr lang="en-US" sz="3200" b="1" i="1" dirty="0" smtClean="0">
                <a:latin typeface="Times New Roman" pitchFamily="18" charset="0"/>
                <a:cs typeface="Times New Roman" pitchFamily="18" charset="0"/>
              </a:rPr>
              <a:t>lesson is over.</a:t>
            </a:r>
            <a:r>
              <a:rPr lang="en-US" sz="3200" b="1" i="1" dirty="0">
                <a:latin typeface="Times New Roman" pitchFamily="18" charset="0"/>
                <a:cs typeface="Times New Roman" pitchFamily="18" charset="0"/>
              </a:rPr>
              <a:t> </a:t>
            </a:r>
            <a:r>
              <a:rPr lang="en-US" sz="3200" b="1" i="1" dirty="0" smtClean="0">
                <a:latin typeface="Times New Roman" pitchFamily="18" charset="0"/>
                <a:cs typeface="Times New Roman" pitchFamily="18" charset="0"/>
              </a:rPr>
              <a:t>     </a:t>
            </a:r>
            <a:r>
              <a:rPr lang="en-US" sz="3200" b="1" i="1" dirty="0">
                <a:latin typeface="Times New Roman" pitchFamily="18" charset="0"/>
                <a:cs typeface="Times New Roman" pitchFamily="18" charset="0"/>
              </a:rPr>
              <a:t>Good bye children. </a:t>
            </a:r>
            <a:r>
              <a:rPr lang="kk-KZ" sz="3200" i="1" dirty="0" smtClean="0"/>
              <a:t>!</a:t>
            </a:r>
            <a:endParaRPr lang="ru-RU" sz="3200" i="1" dirty="0"/>
          </a:p>
        </p:txBody>
      </p:sp>
      <p:pic>
        <p:nvPicPr>
          <p:cNvPr id="34819" name="Рисунок 2" descr="1 СЕНТЯБРЬ.JPG"/>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842562" y="1935163"/>
            <a:ext cx="3458876" cy="4389437"/>
          </a:xfr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55"/>
          <p:cNvPicPr>
            <a:picLocks noChangeAspect="1" noChangeArrowheads="1" noCrop="1"/>
          </p:cNvPicPr>
          <p:nvPr/>
        </p:nvPicPr>
        <p:blipFill>
          <a:blip r:embed="rId2" cstate="print"/>
          <a:srcRect/>
          <a:stretch>
            <a:fillRect/>
          </a:stretch>
        </p:blipFill>
        <p:spPr bwMode="auto">
          <a:xfrm>
            <a:off x="2555776" y="1268760"/>
            <a:ext cx="3443287" cy="3455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accel="50000" decel="50000" fill="hold" nodeType="withEffect">
                                  <p:stCondLst>
                                    <p:cond delay="3200"/>
                                  </p:stCondLst>
                                  <p:childTnLst>
                                    <p:animMotion origin="layout" path="M 0.00156 0.01064 L -0.34566 0.30462 " pathEditMode="relative" rAng="0" ptsTypes="AA">
                                      <p:cBhvr>
                                        <p:cTn id="6" dur="3300" fill="hold"/>
                                        <p:tgtEl>
                                          <p:spTgt spid="2"/>
                                        </p:tgtEl>
                                        <p:attrNameLst>
                                          <p:attrName>ppt_x</p:attrName>
                                          <p:attrName>ppt_y</p:attrName>
                                        </p:attrNameLst>
                                      </p:cBhvr>
                                      <p:rCtr x="-174" y="147"/>
                                    </p:animMotion>
                                  </p:childTnLst>
                                </p:cTn>
                              </p:par>
                              <p:par>
                                <p:cTn id="7" presetID="6" presetClass="emph" presetSubtype="0" fill="hold" nodeType="withEffect">
                                  <p:stCondLst>
                                    <p:cond delay="4400"/>
                                  </p:stCondLst>
                                  <p:childTnLst>
                                    <p:animScale>
                                      <p:cBhvr>
                                        <p:cTn id="8" dur="2000" fill="hold"/>
                                        <p:tgtEl>
                                          <p:spTgt spid="2"/>
                                        </p:tgtEl>
                                      </p:cBhvr>
                                      <p:by x="150000" y="150000"/>
                                    </p:animScale>
                                  </p:childTnLst>
                                </p:cTn>
                              </p:par>
                              <p:par>
                                <p:cTn id="9" presetID="6" presetClass="emph" presetSubtype="0" fill="hold" nodeType="withEffect">
                                  <p:stCondLst>
                                    <p:cond delay="0"/>
                                  </p:stCondLst>
                                  <p:childTnLst>
                                    <p:animScale>
                                      <p:cBhvr>
                                        <p:cTn id="10" dur="2000" fill="hold"/>
                                        <p:tgtEl>
                                          <p:spTgt spid="2"/>
                                        </p:tgtEl>
                                      </p:cBhvr>
                                      <p:by x="75000" y="7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764704"/>
            <a:ext cx="8534400" cy="3528392"/>
          </a:xfrm>
        </p:spPr>
        <p:txBody>
          <a:bodyPr>
            <a:normAutofit fontScale="90000"/>
          </a:bodyPr>
          <a:lstStyle/>
          <a:p>
            <a:pPr algn="ctr">
              <a:defRPr/>
            </a:pP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2000" dirty="0" smtClean="0">
                <a:solidFill>
                  <a:schemeClr val="accent1">
                    <a:lumMod val="75000"/>
                  </a:schemeClr>
                </a:solidFill>
                <a:latin typeface="Times New Roman" pitchFamily="18" charset="0"/>
                <a:cs typeface="Times New Roman" pitchFamily="18" charset="0"/>
              </a:rPr>
              <a:t/>
            </a:r>
            <a:br>
              <a:rPr lang="ru-RU" sz="2000" dirty="0" smtClean="0">
                <a:solidFill>
                  <a:schemeClr val="accent1">
                    <a:lumMod val="75000"/>
                  </a:schemeClr>
                </a:solidFill>
                <a:latin typeface="Times New Roman" pitchFamily="18" charset="0"/>
                <a:cs typeface="Times New Roman" pitchFamily="18" charset="0"/>
              </a:rPr>
            </a:br>
            <a:r>
              <a:rPr lang="ru-RU" sz="4000" b="1" i="1" dirty="0" err="1" smtClean="0">
                <a:solidFill>
                  <a:schemeClr val="tx1"/>
                </a:solidFill>
                <a:latin typeface="Times New Roman" pitchFamily="18" charset="0"/>
                <a:cs typeface="Times New Roman" pitchFamily="18" charset="0"/>
              </a:rPr>
              <a:t>«Еліміздің ертеңі бүгінгі жас</a:t>
            </a:r>
            <a:r>
              <a:rPr lang="ru-RU" sz="4000" b="1" i="1" dirty="0" smtClean="0">
                <a:solidFill>
                  <a:schemeClr val="tx1"/>
                </a:solidFill>
                <a:latin typeface="Times New Roman" pitchFamily="18" charset="0"/>
                <a:cs typeface="Times New Roman" pitchFamily="18" charset="0"/>
              </a:rPr>
              <a:t> </a:t>
            </a:r>
            <a:r>
              <a:rPr lang="ru-RU" sz="4000" b="1" i="1" dirty="0" err="1" smtClean="0">
                <a:solidFill>
                  <a:schemeClr val="tx1"/>
                </a:solidFill>
                <a:latin typeface="Times New Roman" pitchFamily="18" charset="0"/>
                <a:cs typeface="Times New Roman" pitchFamily="18" charset="0"/>
              </a:rPr>
              <a:t>ұрпақтың қолында, </a:t>
            </a:r>
            <a:r>
              <a:rPr lang="ru-RU" sz="4000" b="1" i="1" dirty="0" smtClean="0">
                <a:solidFill>
                  <a:schemeClr val="tx1"/>
                </a:solidFill>
                <a:latin typeface="Times New Roman" pitchFamily="18" charset="0"/>
                <a:cs typeface="Times New Roman" pitchFamily="18" charset="0"/>
              </a:rPr>
              <a:t>ал </a:t>
            </a:r>
            <a:r>
              <a:rPr lang="ru-RU" sz="4000" b="1" i="1" dirty="0" err="1" smtClean="0">
                <a:solidFill>
                  <a:schemeClr val="tx1"/>
                </a:solidFill>
                <a:latin typeface="Times New Roman" pitchFamily="18" charset="0"/>
                <a:cs typeface="Times New Roman" pitchFamily="18" charset="0"/>
              </a:rPr>
              <a:t>жас</a:t>
            </a:r>
            <a:r>
              <a:rPr lang="ru-RU" sz="4000" b="1" i="1" dirty="0" smtClean="0">
                <a:solidFill>
                  <a:schemeClr val="tx1"/>
                </a:solidFill>
                <a:latin typeface="Times New Roman" pitchFamily="18" charset="0"/>
                <a:cs typeface="Times New Roman" pitchFamily="18" charset="0"/>
              </a:rPr>
              <a:t> </a:t>
            </a:r>
            <a:r>
              <a:rPr lang="ru-RU" sz="4000" b="1" i="1" dirty="0" err="1" smtClean="0">
                <a:solidFill>
                  <a:schemeClr val="tx1"/>
                </a:solidFill>
                <a:latin typeface="Times New Roman" pitchFamily="18" charset="0"/>
                <a:cs typeface="Times New Roman" pitchFamily="18" charset="0"/>
              </a:rPr>
              <a:t>ұрпақтың тағдыры ұстаздардың қолында</a:t>
            </a:r>
            <a:r>
              <a:rPr lang="ru-RU" sz="4000" b="1" i="1" dirty="0" smtClean="0">
                <a:solidFill>
                  <a:schemeClr val="tx1"/>
                </a:solidFill>
                <a:latin typeface="Times New Roman" pitchFamily="18" charset="0"/>
                <a:cs typeface="Times New Roman" pitchFamily="18" charset="0"/>
              </a:rPr>
              <a:t>».</a:t>
            </a:r>
            <a:br>
              <a:rPr lang="ru-RU" sz="4000" b="1" i="1" dirty="0" smtClean="0">
                <a:solidFill>
                  <a:schemeClr val="tx1"/>
                </a:solidFill>
                <a:latin typeface="Times New Roman" pitchFamily="18" charset="0"/>
                <a:cs typeface="Times New Roman" pitchFamily="18" charset="0"/>
              </a:rPr>
            </a:br>
            <a:r>
              <a:rPr lang="ru-RU" sz="4000" b="1" i="1" dirty="0" smtClean="0">
                <a:solidFill>
                  <a:schemeClr val="tx1"/>
                </a:solidFill>
                <a:latin typeface="Times New Roman" pitchFamily="18" charset="0"/>
                <a:cs typeface="Times New Roman" pitchFamily="18" charset="0"/>
              </a:rPr>
              <a:t/>
            </a:r>
            <a:br>
              <a:rPr lang="ru-RU" sz="4000" b="1" i="1" dirty="0" smtClean="0">
                <a:solidFill>
                  <a:schemeClr val="tx1"/>
                </a:solidFill>
                <a:latin typeface="Times New Roman" pitchFamily="18" charset="0"/>
                <a:cs typeface="Times New Roman" pitchFamily="18" charset="0"/>
              </a:rPr>
            </a:br>
            <a:r>
              <a:rPr lang="ru-RU" sz="4000" b="1" i="1" dirty="0" smtClean="0">
                <a:solidFill>
                  <a:schemeClr val="tx1"/>
                </a:solidFill>
                <a:latin typeface="Times New Roman" pitchFamily="18" charset="0"/>
                <a:cs typeface="Times New Roman" pitchFamily="18" charset="0"/>
              </a:rPr>
              <a:t>                                               Н.Ә. Назарбаев</a:t>
            </a:r>
            <a:endParaRPr lang="ru-RU" sz="4000" b="1"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908720"/>
            <a:ext cx="8534400" cy="648072"/>
          </a:xfrm>
        </p:spPr>
        <p:txBody>
          <a:bodyPr>
            <a:normAutofit fontScale="90000"/>
          </a:bodyPr>
          <a:lstStyle/>
          <a:p>
            <a:pPr algn="ctr"/>
            <a:r>
              <a:rPr lang="kk-KZ" i="1" dirty="0" smtClean="0">
                <a:solidFill>
                  <a:schemeClr val="accent2">
                    <a:lumMod val="75000"/>
                  </a:schemeClr>
                </a:solidFill>
              </a:rPr>
              <a:t/>
            </a:r>
            <a:br>
              <a:rPr lang="kk-KZ" i="1" dirty="0" smtClean="0">
                <a:solidFill>
                  <a:schemeClr val="accent2">
                    <a:lumMod val="75000"/>
                  </a:schemeClr>
                </a:solidFill>
              </a:rPr>
            </a:br>
            <a:r>
              <a:rPr lang="kk-KZ" i="1" dirty="0" smtClean="0">
                <a:solidFill>
                  <a:schemeClr val="accent2">
                    <a:lumMod val="75000"/>
                  </a:schemeClr>
                </a:solidFill>
              </a:rPr>
              <a:t/>
            </a:r>
            <a:br>
              <a:rPr lang="kk-KZ" i="1" dirty="0" smtClean="0">
                <a:solidFill>
                  <a:schemeClr val="accent2">
                    <a:lumMod val="75000"/>
                  </a:schemeClr>
                </a:solidFill>
              </a:rPr>
            </a:br>
            <a:endParaRPr lang="ru-RU" sz="2000" dirty="0">
              <a:solidFill>
                <a:schemeClr val="tx1"/>
              </a:solidFill>
            </a:endParaRPr>
          </a:p>
        </p:txBody>
      </p:sp>
      <p:sp>
        <p:nvSpPr>
          <p:cNvPr id="3" name="Прямоугольник 2"/>
          <p:cNvSpPr/>
          <p:nvPr/>
        </p:nvSpPr>
        <p:spPr>
          <a:xfrm>
            <a:off x="251520" y="1196752"/>
            <a:ext cx="8424936" cy="4431983"/>
          </a:xfrm>
          <a:prstGeom prst="rect">
            <a:avLst/>
          </a:prstGeom>
        </p:spPr>
        <p:txBody>
          <a:bodyPr wrap="square">
            <a:spAutoFit/>
          </a:bodyPr>
          <a:lstStyle/>
          <a:p>
            <a:pPr algn="ctr">
              <a:buNone/>
            </a:pPr>
            <a:endParaRPr lang="kk-KZ" i="1" dirty="0" smtClean="0">
              <a:solidFill>
                <a:schemeClr val="accent2">
                  <a:lumMod val="75000"/>
                </a:schemeClr>
              </a:solidFill>
            </a:endParaRPr>
          </a:p>
          <a:p>
            <a:pPr algn="ctr"/>
            <a:r>
              <a:rPr lang="kk-KZ" sz="4400" b="1" i="1" dirty="0" smtClean="0">
                <a:latin typeface="Times New Roman" pitchFamily="18" charset="0"/>
                <a:cs typeface="Times New Roman" pitchFamily="18" charset="0"/>
              </a:rPr>
              <a:t>«Құзыреттілік педагогикасына негізделген  Блум таксономиясы мен заманауи оқыту техникасына сай</a:t>
            </a:r>
            <a:r>
              <a:rPr lang="en-US" sz="4400" b="1" i="1" dirty="0" smtClean="0">
                <a:latin typeface="Times New Roman" pitchFamily="18" charset="0"/>
                <a:cs typeface="Times New Roman" pitchFamily="18" charset="0"/>
              </a:rPr>
              <a:t> </a:t>
            </a:r>
            <a:r>
              <a:rPr lang="kk-KZ" sz="4400" b="1" i="1" dirty="0" smtClean="0">
                <a:latin typeface="Times New Roman" pitchFamily="18" charset="0"/>
                <a:cs typeface="Times New Roman" pitchFamily="18" charset="0"/>
              </a:rPr>
              <a:t>тапсырмалар қолданылатын</a:t>
            </a:r>
            <a:endParaRPr lang="en-US" sz="4400" b="1" i="1" dirty="0" smtClean="0">
              <a:latin typeface="Times New Roman" pitchFamily="18" charset="0"/>
              <a:cs typeface="Times New Roman" pitchFamily="18" charset="0"/>
            </a:endParaRPr>
          </a:p>
          <a:p>
            <a:pPr algn="ctr"/>
            <a:r>
              <a:rPr lang="kk-KZ" sz="4400" b="1" i="1" dirty="0" smtClean="0">
                <a:latin typeface="Times New Roman" pitchFamily="18" charset="0"/>
                <a:cs typeface="Times New Roman" pitchFamily="18" charset="0"/>
              </a:rPr>
              <a:t> ағылшын тілі сабағы»</a:t>
            </a:r>
            <a:endParaRPr lang="ru-RU" sz="4400" b="1"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228600"/>
            <a:ext cx="8534400" cy="1544216"/>
          </a:xfrm>
        </p:spPr>
        <p:txBody>
          <a:bodyPr>
            <a:normAutofit/>
          </a:bodyPr>
          <a:lstStyle/>
          <a:p>
            <a:pPr>
              <a:defRPr/>
            </a:pPr>
            <a:r>
              <a:rPr lang="ru-RU" sz="3600" b="1" i="1" dirty="0" err="1" smtClean="0">
                <a:solidFill>
                  <a:schemeClr val="tx1">
                    <a:lumMod val="85000"/>
                    <a:lumOff val="15000"/>
                  </a:schemeClr>
                </a:solidFill>
                <a:latin typeface="Times New Roman" pitchFamily="18" charset="0"/>
                <a:cs typeface="Times New Roman" pitchFamily="18" charset="0"/>
              </a:rPr>
              <a:t>Саба</a:t>
            </a:r>
            <a:r>
              <a:rPr lang="kk-KZ" sz="3600" b="1" i="1" dirty="0" smtClean="0">
                <a:solidFill>
                  <a:schemeClr val="tx1">
                    <a:lumMod val="85000"/>
                    <a:lumOff val="15000"/>
                  </a:schemeClr>
                </a:solidFill>
                <a:latin typeface="Times New Roman" pitchFamily="18" charset="0"/>
                <a:cs typeface="Times New Roman" pitchFamily="18" charset="0"/>
              </a:rPr>
              <a:t>қтың тақырыбы:</a:t>
            </a:r>
            <a:br>
              <a:rPr lang="kk-KZ" sz="3600" b="1" i="1" dirty="0" smtClean="0">
                <a:solidFill>
                  <a:schemeClr val="tx1">
                    <a:lumMod val="85000"/>
                    <a:lumOff val="15000"/>
                  </a:schemeClr>
                </a:solidFill>
                <a:latin typeface="Times New Roman" pitchFamily="18" charset="0"/>
                <a:cs typeface="Times New Roman" pitchFamily="18" charset="0"/>
              </a:rPr>
            </a:br>
            <a:r>
              <a:rPr lang="kk-KZ" sz="3600" b="1" i="1" dirty="0" smtClean="0">
                <a:solidFill>
                  <a:schemeClr val="tx1">
                    <a:lumMod val="85000"/>
                    <a:lumOff val="15000"/>
                  </a:schemeClr>
                </a:solidFill>
                <a:latin typeface="Times New Roman" pitchFamily="18" charset="0"/>
                <a:cs typeface="Times New Roman" pitchFamily="18" charset="0"/>
              </a:rPr>
              <a:t>Қазақтың ұлттық тағамдары</a:t>
            </a:r>
            <a:endParaRPr lang="ru-RU" sz="3600" b="1" i="1" dirty="0">
              <a:solidFill>
                <a:schemeClr val="tx1">
                  <a:lumMod val="85000"/>
                  <a:lumOff val="15000"/>
                </a:schemeClr>
              </a:solidFill>
              <a:latin typeface="Times New Roman" pitchFamily="18" charset="0"/>
              <a:cs typeface="Times New Roman" pitchFamily="18" charset="0"/>
            </a:endParaRPr>
          </a:p>
        </p:txBody>
      </p:sp>
      <p:sp>
        <p:nvSpPr>
          <p:cNvPr id="13315" name="Содержимое 3"/>
          <p:cNvSpPr>
            <a:spLocks noGrp="1"/>
          </p:cNvSpPr>
          <p:nvPr>
            <p:ph idx="1"/>
          </p:nvPr>
        </p:nvSpPr>
        <p:spPr/>
        <p:txBody>
          <a:bodyPr/>
          <a:lstStyle/>
          <a:p>
            <a:pPr marL="342900" indent="-342900">
              <a:buNone/>
            </a:pPr>
            <a:r>
              <a:rPr lang="ru-RU" sz="2800" b="1" i="1" dirty="0" smtClean="0">
                <a:solidFill>
                  <a:schemeClr val="tx1">
                    <a:lumMod val="85000"/>
                    <a:lumOff val="15000"/>
                  </a:schemeClr>
                </a:solidFill>
                <a:latin typeface="Times New Roman" pitchFamily="18" charset="0"/>
              </a:rPr>
              <a:t>1.  </a:t>
            </a:r>
            <a:r>
              <a:rPr lang="en-US" sz="2800" b="1" i="1" dirty="0" smtClean="0">
                <a:solidFill>
                  <a:schemeClr val="tx1">
                    <a:lumMod val="85000"/>
                    <a:lumOff val="15000"/>
                  </a:schemeClr>
                </a:solidFill>
                <a:latin typeface="Times New Roman" pitchFamily="18" charset="0"/>
              </a:rPr>
              <a:t>Educational: to continue the development of speaking and reading skills and understanding English speech.</a:t>
            </a:r>
          </a:p>
          <a:p>
            <a:pPr marL="342900" indent="-342900">
              <a:buNone/>
            </a:pPr>
            <a:r>
              <a:rPr lang="ru-RU" sz="2800" b="1" i="1" dirty="0" smtClean="0">
                <a:solidFill>
                  <a:schemeClr val="tx1">
                    <a:lumMod val="85000"/>
                    <a:lumOff val="15000"/>
                  </a:schemeClr>
                </a:solidFill>
                <a:latin typeface="Times New Roman" pitchFamily="18" charset="0"/>
              </a:rPr>
              <a:t>2. </a:t>
            </a:r>
            <a:r>
              <a:rPr lang="en-US" sz="2800" b="1" i="1" dirty="0" smtClean="0">
                <a:solidFill>
                  <a:schemeClr val="tx1">
                    <a:lumMod val="85000"/>
                    <a:lumOff val="15000"/>
                  </a:schemeClr>
                </a:solidFill>
                <a:latin typeface="Times New Roman" pitchFamily="18" charset="0"/>
              </a:rPr>
              <a:t>Practical: to control speaking skills of the theme:“Would you like some juice?”</a:t>
            </a:r>
          </a:p>
          <a:p>
            <a:pPr marL="342900" indent="-342900">
              <a:buNone/>
            </a:pPr>
            <a:r>
              <a:rPr lang="ru-RU" sz="2800" b="1" i="1" dirty="0" smtClean="0">
                <a:solidFill>
                  <a:schemeClr val="tx1">
                    <a:lumMod val="85000"/>
                    <a:lumOff val="15000"/>
                  </a:schemeClr>
                </a:solidFill>
                <a:latin typeface="Times New Roman" pitchFamily="18" charset="0"/>
              </a:rPr>
              <a:t>3. </a:t>
            </a:r>
            <a:r>
              <a:rPr lang="en-US" sz="2800" b="1" i="1" dirty="0" smtClean="0">
                <a:solidFill>
                  <a:schemeClr val="tx1">
                    <a:lumMod val="85000"/>
                    <a:lumOff val="15000"/>
                  </a:schemeClr>
                </a:solidFill>
                <a:latin typeface="Times New Roman" pitchFamily="18" charset="0"/>
              </a:rPr>
              <a:t>Developing: to continue the development of logic thinking, memory, independence, to improve the experience of speaking skills, to develop the intellect and cognitive capacities.</a:t>
            </a:r>
            <a:endParaRPr lang="kk-KZ" sz="2800" b="1" i="1" dirty="0" smtClean="0">
              <a:solidFill>
                <a:schemeClr val="tx1">
                  <a:lumMod val="85000"/>
                  <a:lumOff val="15000"/>
                </a:schemeClr>
              </a:solidFill>
              <a:latin typeface="Times New Roman" pitchFamily="18" charset="0"/>
            </a:endParaRPr>
          </a:p>
          <a:p>
            <a:pPr>
              <a:buFont typeface="Wingdings 2" pitchFamily="18" charset="2"/>
              <a:buNone/>
            </a:pPr>
            <a:endParaRPr lang="ru-RU" dirty="0" smtClean="0">
              <a:latin typeface="Times New Roman" pitchFamily="18" charset="0"/>
              <a:cs typeface="Times New Roman" pitchFamily="18" charset="0"/>
            </a:endParaRPr>
          </a:p>
        </p:txBody>
      </p:sp>
      <p:sp>
        <p:nvSpPr>
          <p:cNvPr id="34817" name="Rectangle 1"/>
          <p:cNvSpPr>
            <a:spLocks noChangeArrowheads="1"/>
          </p:cNvSpPr>
          <p:nvPr/>
        </p:nvSpPr>
        <p:spPr bwMode="auto">
          <a:xfrm>
            <a:off x="791072" y="3717032"/>
            <a:ext cx="835292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3315">
                                            <p:txEl>
                                              <p:pRg st="0" end="0"/>
                                            </p:txEl>
                                          </p:spTgt>
                                        </p:tgtEl>
                                        <p:attrNameLst>
                                          <p:attrName>style.visibility</p:attrName>
                                        </p:attrNameLst>
                                      </p:cBhvr>
                                      <p:to>
                                        <p:strVal val="visible"/>
                                      </p:to>
                                    </p:set>
                                    <p:anim calcmode="discrete" valueType="clr">
                                      <p:cBhvr override="childStyle">
                                        <p:cTn id="14" dur="80"/>
                                        <p:tgtEl>
                                          <p:spTgt spid="1331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3315">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3315">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3315">
                                            <p:txEl>
                                              <p:pRg st="1" end="1"/>
                                            </p:txEl>
                                          </p:spTgt>
                                        </p:tgtEl>
                                        <p:attrNameLst>
                                          <p:attrName>style.visibility</p:attrName>
                                        </p:attrNameLst>
                                      </p:cBhvr>
                                      <p:to>
                                        <p:strVal val="visible"/>
                                      </p:to>
                                    </p:set>
                                    <p:anim calcmode="discrete" valueType="clr">
                                      <p:cBhvr override="childStyle">
                                        <p:cTn id="21" dur="80"/>
                                        <p:tgtEl>
                                          <p:spTgt spid="1331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3315">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13315">
                                            <p:txEl>
                                              <p:pRg st="1" end="1"/>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13315">
                                            <p:txEl>
                                              <p:pRg st="2" end="2"/>
                                            </p:txEl>
                                          </p:spTgt>
                                        </p:tgtEl>
                                        <p:attrNameLst>
                                          <p:attrName>style.visibility</p:attrName>
                                        </p:attrNameLst>
                                      </p:cBhvr>
                                      <p:to>
                                        <p:strVal val="visible"/>
                                      </p:to>
                                    </p:set>
                                    <p:anim calcmode="discrete" valueType="clr">
                                      <p:cBhvr override="childStyle">
                                        <p:cTn id="28" dur="80"/>
                                        <p:tgtEl>
                                          <p:spTgt spid="1331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3315">
                                            <p:txEl>
                                              <p:pRg st="2" end="2"/>
                                            </p:txEl>
                                          </p:spTgt>
                                        </p:tgtEl>
                                        <p:attrNameLst>
                                          <p:attrName>fillcolor</p:attrName>
                                        </p:attrNameLst>
                                      </p:cBhvr>
                                      <p:tavLst>
                                        <p:tav tm="0">
                                          <p:val>
                                            <p:clrVal>
                                              <a:schemeClr val="accent2"/>
                                            </p:clrVal>
                                          </p:val>
                                        </p:tav>
                                        <p:tav tm="50000">
                                          <p:val>
                                            <p:clrVal>
                                              <a:schemeClr val="hlink"/>
                                            </p:clrVal>
                                          </p:val>
                                        </p:tav>
                                      </p:tavLst>
                                    </p:anim>
                                    <p:set>
                                      <p:cBhvr>
                                        <p:cTn id="30" dur="80"/>
                                        <p:tgtEl>
                                          <p:spTgt spid="13315">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052736"/>
            <a:ext cx="8229600" cy="5256584"/>
          </a:xfrm>
        </p:spPr>
        <p:txBody>
          <a:bodyPr>
            <a:noAutofit/>
          </a:bodyPr>
          <a:lstStyle/>
          <a:p>
            <a:r>
              <a:rPr lang="kk-KZ" sz="2400" dirty="0" smtClean="0">
                <a:solidFill>
                  <a:schemeClr val="tx1"/>
                </a:solidFill>
                <a:latin typeface="Times New Roman" pitchFamily="18" charset="0"/>
                <a:cs typeface="Times New Roman" pitchFamily="18" charset="0"/>
              </a:rPr>
              <a:t>	Мен  </a:t>
            </a:r>
            <a:r>
              <a:rPr lang="ru-RU" sz="2400" dirty="0" smtClean="0">
                <a:solidFill>
                  <a:schemeClr val="tx1"/>
                </a:solidFill>
                <a:latin typeface="Times New Roman" pitchFamily="18" charset="0"/>
                <a:cs typeface="Times New Roman" pitchFamily="18" charset="0"/>
              </a:rPr>
              <a:t>«О</a:t>
            </a:r>
            <a:r>
              <a:rPr lang="kk-KZ" sz="2400" dirty="0" smtClean="0">
                <a:solidFill>
                  <a:schemeClr val="tx1"/>
                </a:solidFill>
                <a:latin typeface="Times New Roman" pitchFamily="18" charset="0"/>
                <a:cs typeface="Times New Roman" pitchFamily="18" charset="0"/>
              </a:rPr>
              <a:t>қудың 101 техникасын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немесе</a:t>
            </a:r>
            <a:r>
              <a:rPr lang="ru-RU" sz="2400" dirty="0" smtClean="0">
                <a:solidFill>
                  <a:schemeClr val="tx1"/>
                </a:solidFill>
                <a:latin typeface="Times New Roman" pitchFamily="18" charset="0"/>
                <a:cs typeface="Times New Roman" pitchFamily="18" charset="0"/>
              </a:rPr>
              <a:t> «Ой </a:t>
            </a:r>
            <a:r>
              <a:rPr lang="ru-RU" sz="2400" dirty="0" err="1" smtClean="0">
                <a:solidFill>
                  <a:schemeClr val="tx1"/>
                </a:solidFill>
                <a:latin typeface="Times New Roman" pitchFamily="18" charset="0"/>
                <a:cs typeface="Times New Roman" pitchFamily="18" charset="0"/>
              </a:rPr>
              <a:t>еңбегі мәдениеті</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оқу құралын қолданамын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құрастырушы-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Рудик</a:t>
            </a:r>
            <a:r>
              <a:rPr lang="ru-RU" sz="2400" dirty="0" smtClean="0">
                <a:solidFill>
                  <a:schemeClr val="tx1"/>
                </a:solidFill>
                <a:latin typeface="Times New Roman" pitchFamily="18" charset="0"/>
                <a:cs typeface="Times New Roman" pitchFamily="18" charset="0"/>
              </a:rPr>
              <a:t> Г.А., профессор, педагогика </a:t>
            </a:r>
            <a:r>
              <a:rPr lang="ru-RU" sz="2400" dirty="0" err="1" smtClean="0">
                <a:solidFill>
                  <a:schemeClr val="tx1"/>
                </a:solidFill>
                <a:latin typeface="Times New Roman" pitchFamily="18" charset="0"/>
                <a:cs typeface="Times New Roman" pitchFamily="18" charset="0"/>
              </a:rPr>
              <a:t>ғылымдарының докторы</a:t>
            </a:r>
            <a:r>
              <a:rPr lang="ru-RU" sz="2400" dirty="0" smtClean="0">
                <a:solidFill>
                  <a:schemeClr val="tx1"/>
                </a:solidFill>
                <a:latin typeface="Times New Roman" pitchFamily="18" charset="0"/>
                <a:cs typeface="Times New Roman" pitchFamily="18" charset="0"/>
              </a:rPr>
              <a:t>, техника </a:t>
            </a:r>
            <a:r>
              <a:rPr lang="ru-RU" sz="2400" dirty="0" err="1" smtClean="0">
                <a:solidFill>
                  <a:schemeClr val="tx1"/>
                </a:solidFill>
                <a:latin typeface="Times New Roman" pitchFamily="18" charset="0"/>
                <a:cs typeface="Times New Roman" pitchFamily="18" charset="0"/>
              </a:rPr>
              <a:t>ғылымдарының </a:t>
            </a:r>
            <a:r>
              <a:rPr lang="ru-RU" sz="2400" dirty="0" smtClean="0">
                <a:solidFill>
                  <a:schemeClr val="tx1"/>
                </a:solidFill>
                <a:latin typeface="Times New Roman" pitchFamily="18" charset="0"/>
                <a:cs typeface="Times New Roman" pitchFamily="18" charset="0"/>
              </a:rPr>
              <a:t>кандидаты, </a:t>
            </a:r>
            <a:r>
              <a:rPr lang="en-US" sz="2400" dirty="0" smtClean="0">
                <a:solidFill>
                  <a:schemeClr val="tx1"/>
                </a:solidFill>
                <a:latin typeface="Times New Roman" pitchFamily="18" charset="0"/>
                <a:cs typeface="Times New Roman" pitchFamily="18" charset="0"/>
              </a:rPr>
              <a:t>PhD </a:t>
            </a:r>
            <a:r>
              <a:rPr lang="kk-KZ" sz="2400" dirty="0" smtClean="0">
                <a:solidFill>
                  <a:schemeClr val="tx1"/>
                </a:solidFill>
                <a:latin typeface="Times New Roman" pitchFamily="18" charset="0"/>
                <a:cs typeface="Times New Roman" pitchFamily="18" charset="0"/>
              </a:rPr>
              <a:t>.</a:t>
            </a:r>
            <a:br>
              <a:rPr lang="kk-KZ" sz="2400" dirty="0" smtClean="0">
                <a:solidFill>
                  <a:schemeClr val="tx1"/>
                </a:solidFill>
                <a:latin typeface="Times New Roman" pitchFamily="18" charset="0"/>
                <a:cs typeface="Times New Roman" pitchFamily="18" charset="0"/>
              </a:rPr>
            </a:br>
            <a:r>
              <a:rPr lang="kk-KZ" sz="2400" dirty="0" smtClean="0">
                <a:solidFill>
                  <a:schemeClr val="tx1"/>
                </a:solidFill>
                <a:latin typeface="Times New Roman" pitchFamily="18" charset="0"/>
                <a:cs typeface="Times New Roman" pitchFamily="18" charset="0"/>
              </a:rPr>
              <a:t>1-ші тапсырмада  </a:t>
            </a:r>
            <a:r>
              <a:rPr lang="ru-RU" sz="2400" dirty="0" err="1" smtClean="0">
                <a:solidFill>
                  <a:schemeClr val="tx1"/>
                </a:solidFill>
                <a:latin typeface="Times New Roman" pitchFamily="18" charset="0"/>
                <a:cs typeface="Times New Roman" pitchFamily="18" charset="0"/>
              </a:rPr>
              <a:t>«Өрмекші»  ақпаратты сызбасын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қолданамын.</a:t>
            </a:r>
            <a:r>
              <a:rPr lang="ru-RU" sz="2400" dirty="0" smtClean="0">
                <a:solidFill>
                  <a:schemeClr val="tx1"/>
                </a:solidFill>
                <a:latin typeface="Times New Roman" pitchFamily="18" charset="0"/>
                <a:cs typeface="Times New Roman" pitchFamily="18" charset="0"/>
              </a:rPr>
              <a:t> </a:t>
            </a:r>
            <a:br>
              <a:rPr lang="ru-RU" sz="2400" dirty="0" smtClean="0">
                <a:solidFill>
                  <a:schemeClr val="tx1"/>
                </a:solidFill>
                <a:latin typeface="Times New Roman" pitchFamily="18" charset="0"/>
                <a:cs typeface="Times New Roman" pitchFamily="18" charset="0"/>
              </a:rPr>
            </a:br>
            <a:r>
              <a:rPr lang="ru-RU" sz="2400" b="1" dirty="0" err="1" smtClean="0">
                <a:solidFill>
                  <a:schemeClr val="tx1"/>
                </a:solidFill>
                <a:latin typeface="Times New Roman" pitchFamily="18" charset="0"/>
                <a:cs typeface="Times New Roman" pitchFamily="18" charset="0"/>
              </a:rPr>
              <a:t>Міндеті</a:t>
            </a:r>
            <a:r>
              <a:rPr lang="ru-RU" sz="2400" b="1" dirty="0" smtClean="0">
                <a:solidFill>
                  <a:schemeClr val="tx1"/>
                </a:solidFill>
                <a:latin typeface="Times New Roman" pitchFamily="18" charset="0"/>
                <a:cs typeface="Times New Roman" pitchFamily="18" charset="0"/>
              </a:rPr>
              <a:t> </a:t>
            </a:r>
            <a:br>
              <a:rPr lang="ru-RU" sz="2400" b="1" dirty="0" smtClean="0">
                <a:solidFill>
                  <a:schemeClr val="tx1"/>
                </a:solidFill>
                <a:latin typeface="Times New Roman" pitchFamily="18" charset="0"/>
                <a:cs typeface="Times New Roman" pitchFamily="18" charset="0"/>
              </a:rPr>
            </a:br>
            <a:r>
              <a:rPr lang="ru-RU" sz="2400" dirty="0" err="1" smtClean="0">
                <a:solidFill>
                  <a:schemeClr val="tx1"/>
                </a:solidFill>
                <a:latin typeface="Times New Roman" pitchFamily="18" charset="0"/>
                <a:cs typeface="Times New Roman" pitchFamily="18" charset="0"/>
              </a:rPr>
              <a:t>Ақпаратта сызба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түрінде құрылымдап көрсету.</a:t>
            </a:r>
            <a:r>
              <a:rPr lang="ru-RU" sz="2400" dirty="0" smtClean="0">
                <a:solidFill>
                  <a:schemeClr val="tx1"/>
                </a:solidFill>
                <a:latin typeface="Times New Roman" pitchFamily="18" charset="0"/>
                <a:cs typeface="Times New Roman" pitchFamily="18" charset="0"/>
              </a:rPr>
              <a:t> </a:t>
            </a:r>
            <a:br>
              <a:rPr lang="ru-RU" sz="2400" dirty="0" smtClean="0">
                <a:solidFill>
                  <a:schemeClr val="tx1"/>
                </a:solidFill>
                <a:latin typeface="Times New Roman" pitchFamily="18" charset="0"/>
                <a:cs typeface="Times New Roman" pitchFamily="18" charset="0"/>
              </a:rPr>
            </a:br>
            <a:r>
              <a:rPr lang="ru-RU" sz="2400" b="1" dirty="0" err="1" smtClean="0">
                <a:solidFill>
                  <a:schemeClr val="tx1"/>
                </a:solidFill>
                <a:latin typeface="Times New Roman" pitchFamily="18" charset="0"/>
                <a:cs typeface="Times New Roman" pitchFamily="18" charset="0"/>
              </a:rPr>
              <a:t>Элементтері</a:t>
            </a:r>
            <a:r>
              <a:rPr lang="ru-RU" sz="2400" b="1" dirty="0" smtClean="0">
                <a:solidFill>
                  <a:schemeClr val="tx1"/>
                </a:solidFill>
                <a:latin typeface="Times New Roman" pitchFamily="18" charset="0"/>
                <a:cs typeface="Times New Roman" pitchFamily="18" charset="0"/>
              </a:rPr>
              <a:t> </a:t>
            </a:r>
            <a:br>
              <a:rPr lang="ru-RU" sz="2400" b="1" dirty="0" smtClean="0">
                <a:solidFill>
                  <a:schemeClr val="tx1"/>
                </a:solidFill>
                <a:latin typeface="Times New Roman" pitchFamily="18" charset="0"/>
                <a:cs typeface="Times New Roman" pitchFamily="18" charset="0"/>
              </a:rPr>
            </a:b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Дөңгелек контурлар</a:t>
            </a:r>
            <a:r>
              <a:rPr lang="ru-RU" sz="2400" dirty="0" smtClean="0">
                <a:solidFill>
                  <a:schemeClr val="tx1"/>
                </a:solidFill>
                <a:latin typeface="Times New Roman" pitchFamily="18" charset="0"/>
                <a:cs typeface="Times New Roman" pitchFamily="18" charset="0"/>
              </a:rPr>
              <a:t> – </a:t>
            </a:r>
            <a:r>
              <a:rPr lang="ru-RU" sz="2400" dirty="0" err="1" smtClean="0">
                <a:solidFill>
                  <a:schemeClr val="tx1"/>
                </a:solidFill>
                <a:latin typeface="Times New Roman" pitchFamily="18" charset="0"/>
                <a:cs typeface="Times New Roman" pitchFamily="18" charset="0"/>
              </a:rPr>
              <a:t>кеуде</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аяқшалар </a:t>
            </a:r>
            <a:r>
              <a:rPr lang="ru-RU" sz="2400" dirty="0" smtClean="0">
                <a:solidFill>
                  <a:schemeClr val="tx1"/>
                </a:solidFill>
                <a:latin typeface="Times New Roman" pitchFamily="18" charset="0"/>
                <a:cs typeface="Times New Roman" pitchFamily="18" charset="0"/>
              </a:rPr>
              <a:t>мен </a:t>
            </a:r>
            <a:r>
              <a:rPr lang="ru-RU" sz="2400" dirty="0" err="1" smtClean="0">
                <a:solidFill>
                  <a:schemeClr val="tx1"/>
                </a:solidFill>
                <a:latin typeface="Times New Roman" pitchFamily="18" charset="0"/>
                <a:cs typeface="Times New Roman" pitchFamily="18" charset="0"/>
              </a:rPr>
              <a:t>тұяқшалары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Дөңгелек контурлардағы жазулар</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Оларды</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жазуда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сөз қысқарту техникасын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қолдануға болады</a:t>
            </a:r>
            <a:r>
              <a:rPr lang="ru-RU" sz="2400" dirty="0" smtClean="0">
                <a:solidFill>
                  <a:schemeClr val="tx1"/>
                </a:solidFill>
                <a:latin typeface="Times New Roman" pitchFamily="18" charset="0"/>
                <a:cs typeface="Times New Roman" pitchFamily="18" charset="0"/>
              </a:rPr>
              <a:t>. </a:t>
            </a:r>
            <a:br>
              <a:rPr lang="ru-RU" sz="2400" dirty="0" smtClean="0">
                <a:solidFill>
                  <a:schemeClr val="tx1"/>
                </a:solidFill>
                <a:latin typeface="Times New Roman" pitchFamily="18" charset="0"/>
                <a:cs typeface="Times New Roman" pitchFamily="18" charset="0"/>
              </a:rPr>
            </a:b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Бөліктердің арасындағы байланысты</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белгілейтін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сызықтар.</a:t>
            </a:r>
            <a:r>
              <a:rPr lang="ru-RU" sz="2400" dirty="0" smtClean="0">
                <a:solidFill>
                  <a:schemeClr val="tx1"/>
                </a:solidFill>
                <a:latin typeface="Times New Roman" pitchFamily="18" charset="0"/>
                <a:cs typeface="Times New Roman" pitchFamily="18" charset="0"/>
              </a:rPr>
              <a:t> </a:t>
            </a:r>
            <a:br>
              <a:rPr lang="ru-RU" sz="2400" dirty="0" smtClean="0">
                <a:solidFill>
                  <a:schemeClr val="tx1"/>
                </a:solidFill>
                <a:latin typeface="Times New Roman" pitchFamily="18" charset="0"/>
                <a:cs typeface="Times New Roman" pitchFamily="18" charset="0"/>
              </a:rPr>
            </a:br>
            <a:endParaRPr lang="ru-RU"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8229600" cy="5487888"/>
          </a:xfrm>
        </p:spPr>
        <p:txBody>
          <a:bodyPr>
            <a:normAutofit lnSpcReduction="10000"/>
          </a:bodyPr>
          <a:lstStyle/>
          <a:p>
            <a:pPr lvl="0" algn="ctr">
              <a:buNone/>
            </a:pPr>
            <a:r>
              <a:rPr lang="en-US" b="1" dirty="0" smtClean="0"/>
              <a:t>Organization moment</a:t>
            </a:r>
            <a:endParaRPr lang="ru-RU" dirty="0" smtClean="0"/>
          </a:p>
          <a:p>
            <a:r>
              <a:rPr lang="en-US" dirty="0" smtClean="0"/>
              <a:t>T – Good afternoon, pupils.</a:t>
            </a:r>
            <a:endParaRPr lang="ru-RU" dirty="0" smtClean="0"/>
          </a:p>
          <a:p>
            <a:r>
              <a:rPr lang="en-US" dirty="0" smtClean="0"/>
              <a:t>P – Good afternoon, teacher.</a:t>
            </a:r>
            <a:endParaRPr lang="ru-RU" dirty="0" smtClean="0"/>
          </a:p>
          <a:p>
            <a:r>
              <a:rPr lang="en-US" dirty="0" smtClean="0"/>
              <a:t>T – I’m glad to see you.</a:t>
            </a:r>
            <a:endParaRPr lang="ru-RU" dirty="0" smtClean="0"/>
          </a:p>
          <a:p>
            <a:r>
              <a:rPr lang="en-US" dirty="0" smtClean="0"/>
              <a:t>P – We’re glad to see you, too.</a:t>
            </a:r>
            <a:endParaRPr lang="ru-RU" dirty="0" smtClean="0"/>
          </a:p>
          <a:p>
            <a:r>
              <a:rPr lang="en-US" dirty="0" smtClean="0"/>
              <a:t>T – Who is on duty today?</a:t>
            </a:r>
            <a:endParaRPr lang="ru-RU" dirty="0" smtClean="0"/>
          </a:p>
          <a:p>
            <a:r>
              <a:rPr lang="en-US" dirty="0" smtClean="0"/>
              <a:t>P – I’m on duty today.</a:t>
            </a:r>
            <a:endParaRPr lang="ru-RU" dirty="0" smtClean="0"/>
          </a:p>
          <a:p>
            <a:r>
              <a:rPr lang="en-US" dirty="0" smtClean="0"/>
              <a:t>T – What date is today?</a:t>
            </a:r>
            <a:endParaRPr lang="ru-RU" dirty="0" smtClean="0"/>
          </a:p>
          <a:p>
            <a:r>
              <a:rPr lang="en-US" dirty="0" smtClean="0"/>
              <a:t>P – Today is the </a:t>
            </a:r>
            <a:r>
              <a:rPr lang="kk-KZ" dirty="0" smtClean="0"/>
              <a:t>13</a:t>
            </a:r>
            <a:r>
              <a:rPr lang="en-US" u="sng" baseline="30000" dirty="0" err="1" smtClean="0"/>
              <a:t>th</a:t>
            </a:r>
            <a:r>
              <a:rPr lang="en-US" dirty="0" smtClean="0"/>
              <a:t>  of February.</a:t>
            </a:r>
            <a:endParaRPr lang="ru-RU" dirty="0" smtClean="0"/>
          </a:p>
          <a:p>
            <a:r>
              <a:rPr lang="en-US" dirty="0" smtClean="0"/>
              <a:t>T – What’s the weather like today?</a:t>
            </a:r>
            <a:endParaRPr lang="ru-RU" dirty="0" smtClean="0"/>
          </a:p>
          <a:p>
            <a:r>
              <a:rPr lang="en-US" dirty="0" smtClean="0"/>
              <a:t>P – Today is cold.</a:t>
            </a:r>
            <a:endParaRPr lang="ru-RU" dirty="0" smtClean="0"/>
          </a:p>
          <a:p>
            <a:r>
              <a:rPr lang="en-US" dirty="0" smtClean="0"/>
              <a:t>T – Thank you, sit down, please.</a:t>
            </a:r>
            <a:endParaRPr lang="ru-RU" dirty="0" smtClean="0"/>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lvl="0" algn="ctr">
              <a:buNone/>
            </a:pPr>
            <a:r>
              <a:rPr lang="en-US" b="1" dirty="0" smtClean="0"/>
              <a:t>Warming- up</a:t>
            </a:r>
            <a:endParaRPr lang="kk-KZ" b="1" dirty="0" smtClean="0"/>
          </a:p>
          <a:p>
            <a:pPr lvl="0" algn="ctr">
              <a:buNone/>
            </a:pPr>
            <a:endParaRPr lang="kk-KZ" b="1" dirty="0" smtClean="0"/>
          </a:p>
          <a:p>
            <a:r>
              <a:rPr lang="en-US" dirty="0" smtClean="0"/>
              <a:t>S[</a:t>
            </a:r>
            <a:r>
              <a:rPr lang="en-US" dirty="0" err="1" smtClean="0"/>
              <a:t>es</a:t>
            </a:r>
            <a:r>
              <a:rPr lang="en-US" dirty="0" smtClean="0"/>
              <a:t>] N[en] S[</a:t>
            </a:r>
            <a:r>
              <a:rPr lang="en-US" dirty="0" err="1" smtClean="0"/>
              <a:t>es</a:t>
            </a:r>
            <a:r>
              <a:rPr lang="en-US" dirty="0" smtClean="0"/>
              <a:t>] - N[en] N[en] N[en]</a:t>
            </a:r>
            <a:endParaRPr lang="ru-RU" dirty="0" smtClean="0"/>
          </a:p>
          <a:p>
            <a:r>
              <a:rPr lang="en-US" dirty="0" smtClean="0"/>
              <a:t>S[</a:t>
            </a:r>
            <a:r>
              <a:rPr lang="en-US" dirty="0" err="1" smtClean="0"/>
              <a:t>es</a:t>
            </a:r>
            <a:r>
              <a:rPr lang="en-US" dirty="0" smtClean="0"/>
              <a:t>] N[en] S[</a:t>
            </a:r>
            <a:r>
              <a:rPr lang="en-US" dirty="0" err="1" smtClean="0"/>
              <a:t>es</a:t>
            </a:r>
            <a:r>
              <a:rPr lang="en-US" dirty="0" smtClean="0"/>
              <a:t>] - S[</a:t>
            </a:r>
            <a:r>
              <a:rPr lang="en-US" dirty="0" err="1" smtClean="0"/>
              <a:t>es</a:t>
            </a:r>
            <a:r>
              <a:rPr lang="en-US" dirty="0" smtClean="0"/>
              <a:t>] S[</a:t>
            </a:r>
            <a:r>
              <a:rPr lang="en-US" dirty="0" err="1" smtClean="0"/>
              <a:t>es</a:t>
            </a:r>
            <a:r>
              <a:rPr lang="en-US" dirty="0" smtClean="0"/>
              <a:t>] S[</a:t>
            </a:r>
            <a:r>
              <a:rPr lang="en-US" dirty="0" err="1" smtClean="0"/>
              <a:t>es</a:t>
            </a:r>
            <a:r>
              <a:rPr lang="en-US" dirty="0" smtClean="0"/>
              <a:t>]</a:t>
            </a:r>
            <a:endParaRPr lang="ru-RU" dirty="0" smtClean="0"/>
          </a:p>
          <a:p>
            <a:r>
              <a:rPr lang="en-US" dirty="0" smtClean="0"/>
              <a:t>L[el] M[</a:t>
            </a:r>
            <a:r>
              <a:rPr lang="en-US" dirty="0" err="1" smtClean="0"/>
              <a:t>em</a:t>
            </a:r>
            <a:r>
              <a:rPr lang="en-US" dirty="0" smtClean="0"/>
              <a:t>] N[en] - N[en] M[</a:t>
            </a:r>
            <a:r>
              <a:rPr lang="en-US" dirty="0" err="1" smtClean="0"/>
              <a:t>em</a:t>
            </a:r>
            <a:r>
              <a:rPr lang="en-US" dirty="0" smtClean="0"/>
              <a:t>] L[el]</a:t>
            </a:r>
            <a:endParaRPr lang="ru-RU" dirty="0" smtClean="0"/>
          </a:p>
          <a:p>
            <a:r>
              <a:rPr lang="en-US" dirty="0" smtClean="0"/>
              <a:t>R[a:] Q[</a:t>
            </a:r>
            <a:r>
              <a:rPr lang="en-US" dirty="0" err="1" smtClean="0"/>
              <a:t>kj</a:t>
            </a:r>
            <a:r>
              <a:rPr lang="en-US" dirty="0" smtClean="0"/>
              <a:t>:] R[a:] - Q[</a:t>
            </a:r>
            <a:r>
              <a:rPr lang="en-US" dirty="0" err="1" smtClean="0"/>
              <a:t>kj</a:t>
            </a:r>
            <a:r>
              <a:rPr lang="en-US" dirty="0" smtClean="0"/>
              <a:t>:] R[a:] Q[</a:t>
            </a:r>
            <a:r>
              <a:rPr lang="en-US" dirty="0" err="1" smtClean="0"/>
              <a:t>kj</a:t>
            </a:r>
            <a:r>
              <a:rPr lang="en-US" dirty="0" smtClean="0"/>
              <a:t>:]</a:t>
            </a:r>
            <a:endParaRPr lang="ru-RU" dirty="0" smtClean="0"/>
          </a:p>
          <a:p>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2673</TotalTime>
  <Words>889</Words>
  <Application>Microsoft Office PowerPoint</Application>
  <PresentationFormat>Экран (4:3)</PresentationFormat>
  <Paragraphs>153</Paragraphs>
  <Slides>32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Поток</vt:lpstr>
      <vt:lpstr>Слайд 1</vt:lpstr>
      <vt:lpstr>  «Заманауи сабақ-2013»  интернет-фестивалі</vt:lpstr>
      <vt:lpstr>Қазіргі заманғы ғылыми – техникалық үрдістің қарқыны, білім беру жүйесінің алдына жаңа міндеттер қойып отыр, мұғалімдер жылдар бойы жинақтаған  іс – тәжірибесін жаңа технологияларға ұштастыруы қажеттігі туындайды. </vt:lpstr>
      <vt:lpstr>         «Еліміздің ертеңі бүгінгі жас ұрпақтың қолында, ал жас ұрпақтың тағдыры ұстаздардың қолында».                                                 Н.Ә. Назарбаев</vt:lpstr>
      <vt:lpstr>  </vt:lpstr>
      <vt:lpstr>Сабақтың тақырыбы: Қазақтың ұлттық тағамдары</vt:lpstr>
      <vt:lpstr> Мен  «Оқудың 101 техникасын» немесе «Ой еңбегі мәдениеті» оқу құралын қолданамын, құрастырушы-   Рудик Г.А., профессор, педагогика ғылымдарының докторы, техника ғылымдарының кандидаты, PhD . 1-ші тапсырмада  «Өрмекші»  ақпаратты сызбасын  қолданамын.  Міндеті  Ақпаратта сызба түрінде құрылымдап көрсету.  Элементтері   Дөңгелек контурлар – кеуде, аяқшалар мен тұяқшалары   Дөңгелек контурлардағы жазулар. Оларды жазуда сөз қысқарту техникасын қолдануға болады.   Бөліктердің арасындағы байланысты белгілейтін сызықтар.  </vt:lpstr>
      <vt:lpstr>Слайд 8</vt:lpstr>
      <vt:lpstr>Слайд 9</vt:lpstr>
      <vt:lpstr>Балалар, суретке қараңдаршы. Қалай ойлайсыңдар  біздің сабақ не туралы болады? Мақсатымыз қандай? (3 min.) 1. 11</vt:lpstr>
      <vt:lpstr>Слайд 11</vt:lpstr>
      <vt:lpstr>Слайд 12</vt:lpstr>
      <vt:lpstr>Слайд 13</vt:lpstr>
      <vt:lpstr> Kazakhstan food and national meals  1.21 Read and make a list of new words.  Мәтінді түсініп оқындар, жаңа сөздерге анықтама беріңдер.  Басты сөзді анықта, осы сөздің тобына кіретін сөздерді айырып алып   «Өрмекші»  ақпаратты сызбасын сызыңдар</vt:lpstr>
      <vt:lpstr>Kazakhstan food and national meals (жалғасы) 1.21 Read and make a list of new words  Мәтінді түсініп оқыңдар, жаңа сөздерге анықтама беріңдер.  Басты сөзді анықта, осы сөздің тобына кіретін сөздерді айырып алып   «Өрмекші»  ақпаратты сызбасын сызыңдар</vt:lpstr>
      <vt:lpstr> 2.10  «Өрмекші»  ақпаратты сызбасын өз сөзімен білдіріңдер. (3 min)            </vt:lpstr>
      <vt:lpstr>Балалар, енді менің сызбама қарап сендердің  «Өрмекші»  ақпаратты сызбасын салыстырайық</vt:lpstr>
      <vt:lpstr>  2.20. Сілтемелерді қосындар  (3min)  I can see…               I think it is… Name the names of the dishes </vt:lpstr>
      <vt:lpstr>2.20. Сілтемелерді қосындар  (3min) Find the dish «Kuirdak»</vt:lpstr>
      <vt:lpstr> 2.30 Сөйлемдегі тиісті сөзді тауып толтыр  Find the dish «Besbarmak»(3 min)</vt:lpstr>
      <vt:lpstr>Are you a healthy child?</vt:lpstr>
      <vt:lpstr>Қорытынды   3. Концептуалды кестені толтыр, мағыналардың  байланысын орнатындар.   Балалар, біз бүгін не үйрендік? Кестені толтырып, жазыңдар (5min) </vt:lpstr>
      <vt:lpstr>4.10 .Дұрыс жауабын шығар  Find a healthy food (4min)ң</vt:lpstr>
      <vt:lpstr>5.10 .Fishbone сызбасын пайдалана отырып салт-дәстүрдің қонаққа беру ретін  ұсынындар.(7min) </vt:lpstr>
      <vt:lpstr>6.20    Бүгінгі алған мәліметтерге сүйене отырып, өздеріңнің отбасыларыңдағы салт-дәстүрлер қалай сақталатынын салыстырып, дәлелде (5min)</vt:lpstr>
      <vt:lpstr>Слайд 26</vt:lpstr>
      <vt:lpstr>Слайд 27</vt:lpstr>
      <vt:lpstr>Слайд 28</vt:lpstr>
      <vt:lpstr>Бағалау шкаласы</vt:lpstr>
      <vt:lpstr>Слайд 30</vt:lpstr>
      <vt:lpstr>The lesson is over.      Good bye children. !</vt:lpstr>
      <vt:lpstr>Слайд 32</vt:lpstr>
    </vt:vector>
  </TitlesOfParts>
  <Company>Бейбарыс</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”ТАПЌЫР ДОСТАР”</dc:title>
  <dc:creator>Гаухар</dc:creator>
  <cp:lastModifiedBy>User</cp:lastModifiedBy>
  <cp:revision>313</cp:revision>
  <dcterms:created xsi:type="dcterms:W3CDTF">2009-01-26T17:26:23Z</dcterms:created>
  <dcterms:modified xsi:type="dcterms:W3CDTF">2013-02-14T09:03:34Z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554822</vt:lpwstr>
  </property>
  <property fmtid="{D5CDD505-2E9C-101B-9397-08002B2CF9AE}" pid="3" name="NXPowerLiteSettings">
    <vt:lpwstr>F7000400038000</vt:lpwstr>
  </property>
  <property fmtid="{D5CDD505-2E9C-101B-9397-08002B2CF9AE}" pid="4" name="NXPowerLiteVersion">
    <vt:lpwstr>D5.0.5</vt:lpwstr>
  </property>
</Properties>
</file>