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3" r:id="rId7"/>
    <p:sldId id="260" r:id="rId8"/>
    <p:sldId id="268" r:id="rId9"/>
    <p:sldId id="261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" y="-2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B2F33-769F-449D-B500-1EDC3F90C8CC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FCD4B-3207-4770-B8EB-25BC8DE34B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push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306CD-091C-4E02-A9A9-35F1129B2432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99EE5-B201-4250-A71E-FDC0F88AB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push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EB297-A7C8-41B2-AA94-C5BDAB7DFE51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9F913-B5C7-4912-BEE8-A24E62F14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push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D911A-C20E-4BBF-973D-ABF89FC48672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D3BC3-454B-4B11-A4C4-39E889269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push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1B892-3BD1-477F-89BC-1BC4F26081A2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D016E-08D1-4E5E-AD66-940D3B784A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push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6B64A-98C3-4A36-875D-A968477EC523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A91C2-1F76-4166-A293-FADF3ECA05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push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BB245-703A-455F-A76C-D9F727E06099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257FE-ECA2-4C96-9249-18CBDAFDFA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push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41E1D-B6E3-46A5-944E-72062CA10575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0A04E-6E87-4C45-AFC2-097E391E89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push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4759-E1E6-445B-A9B5-01345CB3FB5F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DEC6A-4CE6-4EA8-B7A3-F8310C640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push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EE6EA-8668-41E1-83D5-D5A77BAA7B37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16F04-6D13-4333-B6AE-E6E44FFB9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push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81925-D1D0-4D33-A9F3-E139BD422B48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20100-DF8D-4A16-8BD7-03C4092D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push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9FABEB-51BE-44F1-83C5-D0CF8579633C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B97B35-A07B-45E6-A6E2-8D90CFDCE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  <p:sndAc>
      <p:stSnd>
        <p:snd r:embed="rId13" name="push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ctrTitle"/>
          </p:nvPr>
        </p:nvSpPr>
        <p:spPr>
          <a:xfrm>
            <a:off x="684213" y="188913"/>
            <a:ext cx="7772400" cy="1470025"/>
          </a:xfrm>
        </p:spPr>
        <p:txBody>
          <a:bodyPr/>
          <a:lstStyle/>
          <a:p>
            <a:r>
              <a:rPr lang="ru-RU" sz="4000" smtClean="0">
                <a:latin typeface="Arial" charset="0"/>
              </a:rPr>
              <a:t>Средняя общеобразовательная школа №6 г.Павлодара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subTitle" idx="1"/>
          </p:nvPr>
        </p:nvSpPr>
        <p:spPr>
          <a:xfrm>
            <a:off x="1331913" y="2133600"/>
            <a:ext cx="6400800" cy="1752600"/>
          </a:xfrm>
        </p:spPr>
        <p:txBody>
          <a:bodyPr/>
          <a:lstStyle/>
          <a:p>
            <a:pPr marL="609600" indent="-609600" algn="l">
              <a:lnSpc>
                <a:spcPct val="80000"/>
              </a:lnSpc>
              <a:buFont typeface="Arial" charset="0"/>
              <a:buAutoNum type="arabicPeriod"/>
            </a:pPr>
            <a:r>
              <a:rPr lang="ru-RU" sz="1400" smtClean="0">
                <a:solidFill>
                  <a:schemeClr val="tx1"/>
                </a:solidFill>
                <a:latin typeface="Arial" charset="0"/>
              </a:rPr>
              <a:t>ФИО: Манякова Марина Васильевна</a:t>
            </a:r>
          </a:p>
          <a:p>
            <a:pPr marL="609600" indent="-609600" algn="l">
              <a:lnSpc>
                <a:spcPct val="80000"/>
              </a:lnSpc>
              <a:buFont typeface="Arial" charset="0"/>
              <a:buAutoNum type="arabicPeriod"/>
            </a:pPr>
            <a:r>
              <a:rPr lang="ru-RU" sz="1400" smtClean="0">
                <a:solidFill>
                  <a:schemeClr val="tx1"/>
                </a:solidFill>
                <a:latin typeface="Arial" charset="0"/>
              </a:rPr>
              <a:t>Образование:высшее</a:t>
            </a:r>
          </a:p>
          <a:p>
            <a:pPr marL="609600" indent="-609600" algn="l">
              <a:lnSpc>
                <a:spcPct val="80000"/>
              </a:lnSpc>
              <a:buFont typeface="Arial" charset="0"/>
              <a:buAutoNum type="arabicPeriod"/>
            </a:pPr>
            <a:r>
              <a:rPr lang="ru-RU" sz="1400" smtClean="0">
                <a:solidFill>
                  <a:schemeClr val="tx1"/>
                </a:solidFill>
                <a:latin typeface="Arial" charset="0"/>
              </a:rPr>
              <a:t>Стаж:10 лет</a:t>
            </a:r>
          </a:p>
          <a:p>
            <a:pPr marL="609600" indent="-609600" algn="l">
              <a:lnSpc>
                <a:spcPct val="80000"/>
              </a:lnSpc>
              <a:buFont typeface="Arial" charset="0"/>
              <a:buAutoNum type="arabicPeriod"/>
            </a:pPr>
            <a:r>
              <a:rPr lang="ru-RU" sz="1400" smtClean="0">
                <a:solidFill>
                  <a:schemeClr val="tx1"/>
                </a:solidFill>
                <a:latin typeface="Arial" charset="0"/>
              </a:rPr>
              <a:t>Категория:первая</a:t>
            </a:r>
          </a:p>
          <a:p>
            <a:pPr marL="609600" indent="-609600" algn="l">
              <a:lnSpc>
                <a:spcPct val="80000"/>
              </a:lnSpc>
              <a:buFont typeface="Arial" charset="0"/>
              <a:buAutoNum type="arabicPeriod"/>
            </a:pPr>
            <a:r>
              <a:rPr lang="ru-RU" sz="1400" smtClean="0">
                <a:solidFill>
                  <a:schemeClr val="tx1"/>
                </a:solidFill>
                <a:latin typeface="Arial" charset="0"/>
              </a:rPr>
              <a:t>Предмет:самопознание</a:t>
            </a:r>
          </a:p>
          <a:p>
            <a:pPr marL="609600" indent="-609600" algn="l">
              <a:lnSpc>
                <a:spcPct val="80000"/>
              </a:lnSpc>
              <a:buFont typeface="Arial" charset="0"/>
              <a:buAutoNum type="arabicPeriod"/>
            </a:pPr>
            <a:r>
              <a:rPr lang="ru-RU" sz="1400" smtClean="0">
                <a:solidFill>
                  <a:schemeClr val="tx1"/>
                </a:solidFill>
                <a:latin typeface="Arial" charset="0"/>
              </a:rPr>
              <a:t>Класс: 5 класс</a:t>
            </a:r>
          </a:p>
          <a:p>
            <a:pPr marL="609600" indent="-609600" algn="l">
              <a:lnSpc>
                <a:spcPct val="80000"/>
              </a:lnSpc>
              <a:buFont typeface="Arial" charset="0"/>
              <a:buAutoNum type="arabicPeriod"/>
            </a:pPr>
            <a:r>
              <a:rPr lang="ru-RU" sz="1400" smtClean="0">
                <a:solidFill>
                  <a:schemeClr val="tx1"/>
                </a:solidFill>
                <a:latin typeface="Arial" charset="0"/>
              </a:rPr>
              <a:t>Тема: Я гражданин!</a:t>
            </a:r>
          </a:p>
          <a:p>
            <a:pPr marL="609600" indent="-609600" algn="l">
              <a:lnSpc>
                <a:spcPct val="80000"/>
              </a:lnSpc>
              <a:buFont typeface="Arial" charset="0"/>
              <a:buAutoNum type="arabicPeriod"/>
            </a:pPr>
            <a:endParaRPr lang="ru-RU" sz="140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fade/>
    <p:sndAc>
      <p:stSnd>
        <p:snd r:embed="rId2" name="push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D:\ИЗОБРАЖЕНИЯ\КАЗАХСТАН\i-297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875"/>
            <a:ext cx="914400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152400" y="1700213"/>
            <a:ext cx="56705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Calibri" pitchFamily="34" charset="0"/>
              </a:rPr>
              <a:t> Я частица твоя, мой народ!»</a:t>
            </a:r>
          </a:p>
          <a:p>
            <a:endParaRPr lang="ru-RU" i="1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>Я частица твоя, мой народ!</a:t>
            </a:r>
          </a:p>
          <a:p>
            <a:r>
              <a:rPr lang="ru-RU">
                <a:latin typeface="Calibri" pitchFamily="34" charset="0"/>
              </a:rPr>
              <a:t>Время мчится бесстрашно вперед.</a:t>
            </a:r>
          </a:p>
          <a:p>
            <a:r>
              <a:rPr lang="ru-RU">
                <a:latin typeface="Calibri" pitchFamily="34" charset="0"/>
              </a:rPr>
              <a:t>На планету пришел новый век – </a:t>
            </a:r>
          </a:p>
          <a:p>
            <a:r>
              <a:rPr lang="ru-RU">
                <a:latin typeface="Calibri" pitchFamily="34" charset="0"/>
              </a:rPr>
              <a:t>Будь полезен земле, человек!</a:t>
            </a:r>
          </a:p>
          <a:p>
            <a:r>
              <a:rPr lang="ru-RU">
                <a:latin typeface="Calibri" pitchFamily="34" charset="0"/>
              </a:rPr>
              <a:t> </a:t>
            </a:r>
          </a:p>
          <a:p>
            <a:r>
              <a:rPr lang="ru-RU">
                <a:latin typeface="Calibri" pitchFamily="34" charset="0"/>
              </a:rPr>
              <a:t>Пусть города в степи моей растут,</a:t>
            </a:r>
          </a:p>
          <a:p>
            <a:r>
              <a:rPr lang="ru-RU">
                <a:latin typeface="Calibri" pitchFamily="34" charset="0"/>
              </a:rPr>
              <a:t>Сады зеленые по всей земле цветут.</a:t>
            </a:r>
          </a:p>
          <a:p>
            <a:r>
              <a:rPr lang="ru-RU">
                <a:latin typeface="Calibri" pitchFamily="34" charset="0"/>
              </a:rPr>
              <a:t>Хочу стране своей  полезной быть,</a:t>
            </a:r>
          </a:p>
          <a:p>
            <a:r>
              <a:rPr lang="ru-RU">
                <a:latin typeface="Calibri" pitchFamily="34" charset="0"/>
              </a:rPr>
              <a:t>До самой старости на Родине прожить!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6196" y="116632"/>
            <a:ext cx="755214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От сердца к сердцу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5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11188" y="57324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  <p:sndAc>
      <p:stSnd>
        <p:snd r:embed="rId3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3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D:\ИЗОБРАЖЕНИЯ\КАЗАХСТАН\v8iIENk44NC7n1hjx12Bfm9fy7lI1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213" y="188640"/>
            <a:ext cx="7509115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50800"/>
                <a:solidFill>
                  <a:srgbClr val="00B0F0"/>
                </a:solidFill>
              </a:rPr>
              <a:t>Я гражданин!</a:t>
            </a:r>
            <a:endParaRPr lang="ru-RU" sz="7200" b="1" dirty="0">
              <a:ln w="50800"/>
              <a:solidFill>
                <a:srgbClr val="00B0F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12" y="5877272"/>
            <a:ext cx="7509115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самопознания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D:\ИЗОБРАЖЕНИЯ\КАЗАХСТАН\icon1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23850" y="2060575"/>
            <a:ext cx="8675688" cy="37242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Круг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радости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b="1" i="1" dirty="0">
                <a:solidFill>
                  <a:schemeClr val="bg1"/>
                </a:solidFill>
                <a:latin typeface="+mn-lt"/>
              </a:rPr>
              <a:t>Учитель </a:t>
            </a:r>
            <a:r>
              <a:rPr lang="ru-RU" sz="2800" b="1" i="1" dirty="0">
                <a:solidFill>
                  <a:schemeClr val="bg1"/>
                </a:solidFill>
                <a:latin typeface="+mn-lt"/>
              </a:rPr>
              <a:t>предлагает учащимся поприветствовать друг друга и сказать теплые слова о Родине. </a:t>
            </a:r>
            <a:endParaRPr lang="ru-RU" sz="2800" b="1" i="1" dirty="0">
              <a:solidFill>
                <a:schemeClr val="bg1"/>
              </a:solidFill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b="1" i="1" dirty="0">
                <a:solidFill>
                  <a:schemeClr val="bg1"/>
                </a:solidFill>
                <a:latin typeface="+mn-lt"/>
              </a:rPr>
              <a:t>… </a:t>
            </a:r>
            <a:r>
              <a:rPr lang="ru-RU" sz="2800" b="1" i="1" dirty="0">
                <a:solidFill>
                  <a:schemeClr val="bg1"/>
                </a:solidFill>
                <a:latin typeface="+mn-lt"/>
              </a:rPr>
              <a:t>«Родина – дом человека, который нужно любить и беречь».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 spd="slow">
    <p:fade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D:\ИЗОБРАЖЕНИЯ\КАЗАХСТАН\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938"/>
            <a:ext cx="4524375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3" descr="D:\ИЗОБРАЖЕНИЯ\КАЗАХСТАН\cff8021a9b19b5fb10d6746489dfab2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24375" y="3357563"/>
            <a:ext cx="461962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D:\ИЗОБРАЖЕНИЯ\КАЗАХСТАН\i-597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24375" y="7938"/>
            <a:ext cx="4619625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D:\ИЗОБРАЖЕНИЯ\КАЗАХСТАН\2011012711232858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357563"/>
            <a:ext cx="452437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250825" y="60928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D:\АНИМАЦИОННЫЕ КАРТИНКИ\ПРИРОДА\512962395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095500" y="1595438"/>
            <a:ext cx="4953000" cy="3667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/>
    <p:sndAc>
      <p:stSnd>
        <p:snd r:embed="rId3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4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D:\АНИМАЦИОННЫЕ КАРТИНКИ\ПРИРОДА\89481159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23850" y="1484313"/>
            <a:ext cx="8208963" cy="45529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В одном из рассказов писателя Василия Шукшина выведен образ деревенского парня Пашки. Все знали о его несерьезном характере. Иначе как “балаболкой” и не называли. </a:t>
            </a:r>
            <a:endParaRPr lang="ru-RU" sz="1600" b="1" dirty="0">
              <a:solidFill>
                <a:schemeClr val="bg1"/>
              </a:solidFill>
              <a:latin typeface="+mn-lt"/>
              <a:ea typeface="Calibri"/>
              <a:cs typeface="Times New Roman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Но вот на автостоянке загорелся бензовоз. Минута - и рванет. Все кинулись врассыпную. 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А Пашка - за руль полыхающего чудовища и к реке. Едва успел прыгнуть с подножки. А бензовоз прямо с обрыва. . .</a:t>
            </a:r>
            <a:endParaRPr lang="ru-RU" sz="1600" b="1" dirty="0">
              <a:solidFill>
                <a:schemeClr val="bg1"/>
              </a:solidFill>
              <a:latin typeface="+mn-lt"/>
              <a:ea typeface="Calibri"/>
              <a:cs typeface="Times New Roman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В больнице, с головы до ног закованный в гипс, Павел опять балагурит: мол, в космос запускали, пришлось прыгать, а парашют не раскрылся… </a:t>
            </a:r>
            <a:endParaRPr lang="ru-RU" sz="1600" b="1" dirty="0">
              <a:solidFill>
                <a:schemeClr val="bg1"/>
              </a:solidFill>
              <a:latin typeface="+mn-lt"/>
              <a:ea typeface="Calibri"/>
              <a:cs typeface="Times New Roman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92D050"/>
                </a:solidFill>
                <a:latin typeface="Times New Roman"/>
                <a:ea typeface="Calibri"/>
                <a:cs typeface="Times New Roman"/>
              </a:rPr>
              <a:t>Незатейливая история, рассказанная писателем - выдающимся Гражданином. Она повествует о людях, в чьих сердцах живет любовь к человеку, к своему дому, краю, Родине. </a:t>
            </a:r>
            <a:endParaRPr lang="ru-RU" sz="1600" b="1" dirty="0">
              <a:solidFill>
                <a:srgbClr val="92D050"/>
              </a:solidFill>
              <a:latin typeface="+mn-lt"/>
              <a:ea typeface="Calibri"/>
              <a:cs typeface="Times New Roman"/>
            </a:endParaRPr>
          </a:p>
        </p:txBody>
      </p:sp>
    </p:spTree>
  </p:cSld>
  <p:clrMapOvr>
    <a:masterClrMapping/>
  </p:clrMapOvr>
  <p:transition spd="slow">
    <p:fade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D:\ИЗОБРАЖЕНИЯ\КАЗАХСТАН\map_kz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3997325"/>
            <a:ext cx="8388350" cy="28876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+mn-lt"/>
              <a:ea typeface="Calibri"/>
              <a:cs typeface="Times New Roman"/>
            </a:endParaRP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Какой город является главным городом Казахстана?  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Астана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2.    Где находится столица Казахстана?    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      Показать на карте. </a:t>
            </a:r>
            <a:endParaRPr lang="ru-RU" sz="1400" dirty="0">
              <a:latin typeface="+mn-lt"/>
              <a:ea typeface="Calibri"/>
              <a:cs typeface="Times New Roman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3.    В каком году Казахстан обрел независимость? </a:t>
            </a:r>
            <a:endParaRPr lang="ru-RU" sz="1400" dirty="0">
              <a:latin typeface="+mn-lt"/>
              <a:ea typeface="Calibri"/>
              <a:cs typeface="Times New Roman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4.    Когда вышел Указ о перенесении столицы? </a:t>
            </a:r>
            <a:endParaRPr lang="ru-RU" sz="1400" dirty="0">
              <a:latin typeface="+mn-lt"/>
              <a:ea typeface="Calibri"/>
              <a:cs typeface="Times New Roman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5.    В каком году Акмола была переименована в Астану? </a:t>
            </a:r>
            <a:endParaRPr lang="ru-RU" sz="1400" dirty="0">
              <a:latin typeface="+mn-lt"/>
              <a:ea typeface="Calibri"/>
              <a:cs typeface="Times New Roman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6.    Что является символом Астаны? </a:t>
            </a:r>
            <a:endParaRPr lang="ru-RU" sz="1400" dirty="0">
              <a:latin typeface="+mn-lt"/>
              <a:ea typeface="Calibri"/>
              <a:cs typeface="Times New Roman"/>
            </a:endParaRP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 startAt="7"/>
              <a:defRPr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Кто автор проектов «Хан-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шатыра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» и пирамиды? </a:t>
            </a:r>
            <a:endParaRPr lang="ru-RU" sz="1400" dirty="0">
              <a:latin typeface="+mn-lt"/>
              <a:ea typeface="Calibri"/>
              <a:cs typeface="Times New Roman"/>
            </a:endParaRP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 startAt="7"/>
              <a:defRPr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Какая птица возвышается на монументе «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Қазақ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елі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»? Что она символизирует?</a:t>
            </a:r>
            <a:endParaRPr lang="ru-RU" sz="1400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11"/>
            <a:ext cx="914400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Викторина «Что мы знаем о нашей Родине?»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fade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D:\ИЗОБРАЖЕНИЯ\КАЗАХСТАН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310252" y="260648"/>
            <a:ext cx="5358091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ФИЗМИНУТКА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pic>
        <p:nvPicPr>
          <p:cNvPr id="3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95288" y="57324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  <p:sndAc>
      <p:stSnd>
        <p:snd r:embed="rId3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1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D:\ИЗОБРАЖЕНИЯ\КАЗАХСТАН\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92212" y="620688"/>
            <a:ext cx="4572000" cy="5355312"/>
          </a:xfrm>
          <a:prstGeom prst="rect">
            <a:avLst/>
          </a:prstGeom>
        </p:spPr>
        <p:txBody>
          <a:bodyPr>
            <a:spAutoFit/>
            <a:scene3d>
              <a:camera prst="isometricOffAxis1Right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В тиши, в уединении лугов,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Я слышу отзвук жизни дальней.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Звенит </a:t>
            </a:r>
            <a:r>
              <a:rPr lang="ru-RU" dirty="0" err="1">
                <a:solidFill>
                  <a:schemeClr val="bg1"/>
                </a:solidFill>
                <a:latin typeface="+mn-lt"/>
              </a:rPr>
              <a:t>кобыз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 – наследие отцов,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Волнует кровь своим звучаньем.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 Здесь мудрый страж </a:t>
            </a:r>
            <a:r>
              <a:rPr lang="ru-RU" dirty="0" err="1">
                <a:solidFill>
                  <a:schemeClr val="bg1"/>
                </a:solidFill>
                <a:latin typeface="+mn-lt"/>
              </a:rPr>
              <a:t>Коркыт-ата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Слагал волнующие гимны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Про жизнь батыров, подвиги сынов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И воспевал полет орлиный.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И легкий трепет струн </a:t>
            </a:r>
            <a:r>
              <a:rPr lang="ru-RU" dirty="0" err="1">
                <a:solidFill>
                  <a:schemeClr val="bg1"/>
                </a:solidFill>
                <a:latin typeface="+mn-lt"/>
              </a:rPr>
              <a:t>Курмангазы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Доносит ветер вольных странствий,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bg1"/>
                </a:solidFill>
                <a:latin typeface="+mn-lt"/>
              </a:rPr>
              <a:t>Аксак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- Кулана долгий бег,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Как миг звезды упавшей яркий.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И мчится конь, его не остановишь,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Развеял гриву яростным ветрам.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О, степь моя, каких еще батыров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Подаришь ты грядущим временам. </a:t>
            </a:r>
          </a:p>
        </p:txBody>
      </p:sp>
    </p:spTree>
  </p:cSld>
  <p:clrMapOvr>
    <a:masterClrMapping/>
  </p:clrMapOvr>
  <p:transition spd="slow">
    <p:fade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D:\ИЗОБРАЖЕНИЯ\КАЗАХСТАН\463-7575702-cerko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-6350"/>
            <a:ext cx="9136062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50825" y="4508500"/>
            <a:ext cx="8605838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Обобщение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каждый человек, если внимательно посмотрит вокруг, найдет возможность приложить свой ум, способности, знания, умения. Детская площадка, больница, детский дом, дом престарелых, одинокий пожилой сосед в квартире напротив…  Помочь людям – значит помочь своей стране.</a:t>
            </a:r>
          </a:p>
        </p:txBody>
      </p:sp>
    </p:spTree>
  </p:cSld>
  <p:clrMapOvr>
    <a:masterClrMapping/>
  </p:clrMapOvr>
  <p:transition spd="slow">
    <p:fade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280</Words>
  <Application>Microsoft Office PowerPoint</Application>
  <PresentationFormat>Экран (4:3)</PresentationFormat>
  <Paragraphs>44</Paragraphs>
  <Slides>10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Calibri</vt:lpstr>
      <vt:lpstr>Arial</vt:lpstr>
      <vt:lpstr>Times New Roman</vt:lpstr>
      <vt:lpstr>Тема Office</vt:lpstr>
      <vt:lpstr>Средняя общеобразовательная школа №6 г.Павлодара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21</dc:creator>
  <cp:lastModifiedBy>Аружан</cp:lastModifiedBy>
  <cp:revision>15</cp:revision>
  <dcterms:created xsi:type="dcterms:W3CDTF">2013-02-26T07:55:49Z</dcterms:created>
  <dcterms:modified xsi:type="dcterms:W3CDTF">2014-02-04T15:47:34Z</dcterms:modified>
</cp:coreProperties>
</file>