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B6B524C-3982-463A-B86D-D4A4BF6BDE85}" type="datetimeFigureOut">
              <a:rPr lang="ru-RU" smtClean="0"/>
              <a:t>12.02.2014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FB99C69-76EC-431B-9D77-42A2B040EE77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537588_6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331640" y="476672"/>
            <a:ext cx="424847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Haettenschweiler" pitchFamily="34" charset="0"/>
                <a:ea typeface="Batang" pitchFamily="18" charset="-127"/>
                <a:cs typeface="Arabic Typesetting" pitchFamily="66" charset="-78"/>
              </a:rPr>
              <a:t>Поединок с судьбой  </a:t>
            </a:r>
            <a:endParaRPr lang="ru-RU" sz="4400" dirty="0">
              <a:solidFill>
                <a:srgbClr val="FF0000"/>
              </a:solidFill>
              <a:latin typeface="Haettenschweiler" pitchFamily="34" charset="0"/>
              <a:ea typeface="Batang" pitchFamily="18" charset="-127"/>
              <a:cs typeface="Arabic Typesetting" pitchFamily="66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6237312"/>
            <a:ext cx="705678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Повесть А.С.Пушкина «Пиковая дама»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abic Typesetting" pitchFamily="66" charset="-78"/>
              </a:rPr>
              <a:t>Эпиграф</a:t>
            </a:r>
            <a:r>
              <a:rPr lang="ru-RU" sz="8800" dirty="0" smtClean="0">
                <a:solidFill>
                  <a:srgbClr val="7030A0"/>
                </a:solidFill>
                <a:latin typeface="Arial Unicode MS" pitchFamily="34" charset="-128"/>
                <a:ea typeface="Arial Unicode MS" pitchFamily="34" charset="-128"/>
                <a:cs typeface="Arabic Typesetting" pitchFamily="66" charset="-78"/>
              </a:rPr>
              <a:t> к уроку</a:t>
            </a:r>
            <a:endParaRPr lang="ru-RU" sz="8800" dirty="0">
              <a:solidFill>
                <a:srgbClr val="7030A0"/>
              </a:solidFill>
              <a:latin typeface="Arial Unicode MS" pitchFamily="34" charset="-128"/>
              <a:ea typeface="Arial Unicode MS" pitchFamily="34" charset="-128"/>
              <a:cs typeface="Arabic Typesetting" pitchFamily="66" charset="-78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Сохраню ль к судьбе презренье,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Понесу ль навстречу ей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Непреклонность и терпенье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Гордой юности моей.</a:t>
            </a:r>
          </a:p>
          <a:p>
            <a:pPr>
              <a:buNone/>
            </a:pPr>
            <a:r>
              <a:rPr lang="ru-RU" sz="4400" dirty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 </a:t>
            </a:r>
            <a:r>
              <a:rPr lang="ru-RU" sz="4400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  <a:cs typeface="David" pitchFamily="34" charset="-79"/>
              </a:rPr>
              <a:t>                             А.С.Пушкин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Constantia" pitchFamily="18" charset="0"/>
              <a:cs typeface="David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806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Оценка в литературной критике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1573752"/>
          </a:xfrm>
        </p:spPr>
        <p:txBody>
          <a:bodyPr/>
          <a:lstStyle/>
          <a:p>
            <a:r>
              <a:rPr lang="ru-RU" dirty="0" smtClean="0"/>
              <a:t>«…мастерский рассказ…анекдот»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1497235"/>
          </a:xfrm>
        </p:spPr>
        <p:txBody>
          <a:bodyPr/>
          <a:lstStyle/>
          <a:p>
            <a:r>
              <a:rPr lang="ru-RU" dirty="0" smtClean="0"/>
              <a:t>«…фантастическая проза»</a:t>
            </a:r>
            <a:endParaRPr lang="ru-RU" dirty="0"/>
          </a:p>
        </p:txBody>
      </p:sp>
      <p:pic>
        <p:nvPicPr>
          <p:cNvPr id="7" name="Содержимое 6" descr="news_1370916352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07504" y="3501008"/>
            <a:ext cx="2736304" cy="3356992"/>
          </a:xfrm>
        </p:spPr>
      </p:pic>
      <p:pic>
        <p:nvPicPr>
          <p:cNvPr id="8" name="Содержимое 7" descr="890x675_9Zq3tkE8RH2NNDZTpgJz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300192" y="3401616"/>
            <a:ext cx="2843808" cy="34563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err="1" smtClean="0"/>
              <a:t>Германн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Обрусевшийнемец</a:t>
            </a:r>
            <a:endParaRPr lang="ru-RU" dirty="0" smtClean="0"/>
          </a:p>
          <a:p>
            <a:r>
              <a:rPr lang="ru-RU" dirty="0" smtClean="0"/>
              <a:t>военный  инженер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Содержимое 8" descr="8240900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844824"/>
            <a:ext cx="3888431" cy="4824536"/>
          </a:xfrm>
        </p:spPr>
      </p:pic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Жизненная цель: покой и независимость.</a:t>
            </a:r>
          </a:p>
          <a:p>
            <a:r>
              <a:rPr lang="ru-RU" dirty="0" smtClean="0"/>
              <a:t>Средства достижения цели: расчёт, умеренность и аккуратность.</a:t>
            </a:r>
          </a:p>
          <a:p>
            <a:r>
              <a:rPr lang="ru-RU" dirty="0" smtClean="0"/>
              <a:t>Профиль Наполеона</a:t>
            </a:r>
          </a:p>
          <a:p>
            <a:r>
              <a:rPr lang="ru-RU" dirty="0" smtClean="0"/>
              <a:t>Душа Мефистофеля</a:t>
            </a:r>
          </a:p>
          <a:p>
            <a:r>
              <a:rPr lang="ru-RU" dirty="0" smtClean="0"/>
              <a:t>Противоречивый характер: страсть и сдержанность</a:t>
            </a:r>
          </a:p>
          <a:p>
            <a:r>
              <a:rPr lang="ru-RU" dirty="0" smtClean="0"/>
              <a:t>Для него игра: деньги, дающие власть.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476672"/>
            <a:ext cx="4114800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Графиня 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12976"/>
            <a:ext cx="4040188" cy="720080"/>
          </a:xfrm>
        </p:spPr>
        <p:txBody>
          <a:bodyPr/>
          <a:lstStyle/>
          <a:p>
            <a:r>
              <a:rPr lang="ru-RU" dirty="0" smtClean="0"/>
              <a:t>Богатая светская дама</a:t>
            </a:r>
          </a:p>
          <a:p>
            <a:r>
              <a:rPr lang="ru-RU" dirty="0" smtClean="0"/>
              <a:t>Бурная  молодость в прошлом</a:t>
            </a:r>
          </a:p>
          <a:p>
            <a:r>
              <a:rPr lang="ru-RU" dirty="0" smtClean="0"/>
              <a:t>Владелица тайны 3-х карт</a:t>
            </a:r>
          </a:p>
          <a:p>
            <a:r>
              <a:rPr lang="ru-RU" dirty="0" smtClean="0"/>
              <a:t>Лёгкое отношение к деньгам  и жизни</a:t>
            </a:r>
          </a:p>
          <a:p>
            <a:r>
              <a:rPr lang="ru-RU" dirty="0" smtClean="0"/>
              <a:t>Для неё игра: забава, средство помочь человеку при определённых  </a:t>
            </a:r>
            <a:r>
              <a:rPr lang="ru-RU" dirty="0" err="1" smtClean="0"/>
              <a:t>услови</a:t>
            </a:r>
            <a:r>
              <a:rPr lang="ru-RU" dirty="0" smtClean="0"/>
              <a:t>                 условиях.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            в молодости</a:t>
            </a:r>
            <a:endParaRPr lang="ru-RU" dirty="0"/>
          </a:p>
        </p:txBody>
      </p:sp>
      <p:pic>
        <p:nvPicPr>
          <p:cNvPr id="9" name="Содержимое 8" descr="i (1)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4077072"/>
            <a:ext cx="2160240" cy="2664296"/>
          </a:xfrm>
        </p:spPr>
      </p:pic>
      <p:pic>
        <p:nvPicPr>
          <p:cNvPr id="10" name="Содержимое 9" descr="Shmarinov_DA-Grafinua-v-molodosti-Pikovaya-dama-1976-555x706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54004" y="2514600"/>
            <a:ext cx="3023817" cy="3846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Лизавета Ивановна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Воспитанница графини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Домашняя мученица</a:t>
            </a:r>
          </a:p>
          <a:p>
            <a:r>
              <a:rPr lang="ru-RU" dirty="0" smtClean="0"/>
              <a:t>Неопытная девушка</a:t>
            </a:r>
          </a:p>
          <a:p>
            <a:r>
              <a:rPr lang="ru-RU" dirty="0" smtClean="0"/>
              <a:t>Терпит капризы графини</a:t>
            </a:r>
          </a:p>
          <a:p>
            <a:r>
              <a:rPr lang="ru-RU" dirty="0" smtClean="0"/>
              <a:t>Мечтает о своей независимости</a:t>
            </a:r>
          </a:p>
          <a:p>
            <a:r>
              <a:rPr lang="ru-RU" dirty="0" smtClean="0"/>
              <a:t>Надеется на счастье</a:t>
            </a:r>
            <a:endParaRPr lang="ru-RU" dirty="0"/>
          </a:p>
        </p:txBody>
      </p:sp>
      <p:pic>
        <p:nvPicPr>
          <p:cNvPr id="7" name="Содержимое 6" descr="b3b6342233e34857bbbb60b036c72915_m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844824"/>
            <a:ext cx="3600400" cy="39604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847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«Пиковая дама» на сцене и в кино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liepa-dp-bg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1907704" y="4005064"/>
            <a:ext cx="2160240" cy="2644081"/>
          </a:xfrm>
        </p:spPr>
      </p:pic>
      <p:pic>
        <p:nvPicPr>
          <p:cNvPr id="8" name="Содержимое 7" descr="i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148064" y="4077072"/>
            <a:ext cx="1763638" cy="2592288"/>
          </a:xfrm>
        </p:spPr>
      </p:pic>
      <p:pic>
        <p:nvPicPr>
          <p:cNvPr id="9" name="Рисунок 8" descr="img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556792"/>
            <a:ext cx="2952750" cy="2209800"/>
          </a:xfrm>
          <a:prstGeom prst="rect">
            <a:avLst/>
          </a:prstGeom>
        </p:spPr>
      </p:pic>
      <p:pic>
        <p:nvPicPr>
          <p:cNvPr id="10" name="Рисунок 9" descr="pik_dama_vahtangova_b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484784"/>
            <a:ext cx="4356992" cy="26102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выбор:</a:t>
            </a:r>
          </a:p>
          <a:p>
            <a:r>
              <a:rPr lang="ru-RU" dirty="0" smtClean="0"/>
              <a:t>Написать эссе на тему «Можно ли  противостоять судьбе?»</a:t>
            </a:r>
          </a:p>
          <a:p>
            <a:r>
              <a:rPr lang="ru-RU" dirty="0" smtClean="0"/>
              <a:t>Анализ литературного персонажа ( </a:t>
            </a:r>
            <a:r>
              <a:rPr lang="ru-RU" dirty="0" err="1" smtClean="0"/>
              <a:t>Германн</a:t>
            </a:r>
            <a:r>
              <a:rPr lang="ru-RU" dirty="0" smtClean="0"/>
              <a:t>, графиня  или Лиза)</a:t>
            </a:r>
          </a:p>
          <a:p>
            <a:r>
              <a:rPr lang="ru-RU" dirty="0" smtClean="0"/>
              <a:t>Составить кроссворд по повести 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585858"/>
      </a:dk1>
      <a:lt1>
        <a:sysClr val="window" lastClr="FCFCFC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199</TotalTime>
  <Words>179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Эпиграф к уроку</vt:lpstr>
      <vt:lpstr>Оценка в литературной критике</vt:lpstr>
      <vt:lpstr>                  Германн</vt:lpstr>
      <vt:lpstr>                             Графиня  </vt:lpstr>
      <vt:lpstr>          Лизавета Ивановна</vt:lpstr>
      <vt:lpstr>«Пиковая дама» на сцене и в кино</vt:lpstr>
      <vt:lpstr>        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20</cp:revision>
  <dcterms:created xsi:type="dcterms:W3CDTF">2014-02-12T03:24:27Z</dcterms:created>
  <dcterms:modified xsi:type="dcterms:W3CDTF">2014-02-12T06:44:06Z</dcterms:modified>
</cp:coreProperties>
</file>