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56" r:id="rId5"/>
    <p:sldId id="257" r:id="rId6"/>
    <p:sldId id="275" r:id="rId7"/>
    <p:sldId id="264" r:id="rId8"/>
    <p:sldId id="263" r:id="rId9"/>
    <p:sldId id="262" r:id="rId10"/>
    <p:sldId id="261" r:id="rId11"/>
    <p:sldId id="260" r:id="rId12"/>
    <p:sldId id="259" r:id="rId13"/>
    <p:sldId id="269" r:id="rId14"/>
    <p:sldId id="281" r:id="rId15"/>
    <p:sldId id="280" r:id="rId16"/>
    <p:sldId id="279" r:id="rId17"/>
    <p:sldId id="272" r:id="rId18"/>
    <p:sldId id="271" r:id="rId19"/>
    <p:sldId id="270" r:id="rId20"/>
    <p:sldId id="26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91265"/>
              </p:ext>
            </p:extLst>
          </p:nvPr>
        </p:nvGraphicFramePr>
        <p:xfrm>
          <a:off x="611560" y="404664"/>
          <a:ext cx="7992888" cy="6048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7448"/>
                <a:gridCol w="6325440"/>
              </a:tblGrid>
              <a:tr h="4582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err="1">
                          <a:effectLst/>
                        </a:rPr>
                        <a:t>Күні</a:t>
                      </a:r>
                      <a:r>
                        <a:rPr lang="ru-RU" sz="1100" dirty="0">
                          <a:effectLst/>
                        </a:rPr>
                        <a:t>: . </a:t>
                      </a:r>
                      <a:r>
                        <a:rPr lang="kk-KZ" sz="1100" dirty="0">
                          <a:effectLst/>
                        </a:rPr>
                        <a:t>17</a:t>
                      </a:r>
                      <a:r>
                        <a:rPr lang="ru-RU" sz="1100" dirty="0">
                          <a:effectLst/>
                        </a:rPr>
                        <a:t>. 02. 201</a:t>
                      </a:r>
                      <a:r>
                        <a:rPr lang="kk-KZ" sz="11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kk-KZ" sz="1100">
                          <a:effectLst/>
                        </a:rPr>
                        <a:t>Музыка Пән мұғалімі: Ханафия 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5844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Сабақтың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тақырыбы: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Операдағы негізгі жанрлар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22354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Сілтеме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4-сыныпқа арналған музыка оқулығы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140138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Мақсаты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опера ұғымы туралы түсінік беру, музыкалық ертегі операмен таныстыру, әнді динамикасымен айтып үйрету.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б) дамытушылық: ойын технологиясын пайдалана отырып, балалардың шығармашылығын дамыту, ойлау қабілетін дамыту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в) тәрбиелігі: бірлікке, достыққа, тәрбиелеу.</a:t>
                      </a:r>
                      <a:br>
                        <a:rPr lang="ru-RU" sz="1100">
                          <a:effectLst/>
                        </a:rPr>
                      </a:b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178258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Күтілетін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нәтижелер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>
                          <a:effectLst/>
                        </a:rPr>
                        <a:t>Топтық жұмыс арқылы білім алмасып, оқушылар бір-бірінен үлгі алады, нені қалай оқу керектігіне өзіндік тиімділігі артады</a:t>
                      </a:r>
                      <a:endParaRPr lang="ru-RU" sz="100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>
                          <a:effectLst/>
                        </a:rPr>
                        <a:t>топбасшылар үлгерімі төмен оқушыларға көмектеседі, бірлесіп жұмыс жасайды</a:t>
                      </a:r>
                      <a:endParaRPr lang="ru-RU" sz="100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>
                          <a:effectLst/>
                        </a:rPr>
                        <a:t>сыни көзқарасын білдіру арқылы сөз байлығы молаяды</a:t>
                      </a:r>
                      <a:endParaRPr lang="ru-RU" sz="100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>
                          <a:effectLst/>
                        </a:rPr>
                        <a:t>өз бетінше ізденіп, зерделейді</a:t>
                      </a:r>
                      <a:endParaRPr lang="ru-RU" sz="100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22354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Сабақтың түрі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Жаңа білімді хабарлау, дәстүрлі сабақ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4582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Пәнаралық байланыс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Бейнелеу өнері</a:t>
                      </a:r>
                      <a:r>
                        <a:rPr lang="kk-KZ" sz="1100">
                          <a:effectLst/>
                        </a:rPr>
                        <a:t> Әдебиет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4582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Қолданылатын әдістер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>
                          <a:effectLst/>
                        </a:rPr>
                        <a:t>сұрақ - жауап, ребус шешу, баяндау, жинақтау, салыстыру, ой қозғау.</a:t>
                      </a:r>
                      <a:endParaRPr lang="ru-RU" sz="100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  <a:tr h="4582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Керекті жабдықтар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err="1">
                          <a:effectLst/>
                        </a:rPr>
                        <a:t>тсо</a:t>
                      </a:r>
                      <a:r>
                        <a:rPr lang="ru-RU" sz="1100" dirty="0">
                          <a:effectLst/>
                        </a:rPr>
                        <a:t>, магнитофон, </a:t>
                      </a:r>
                      <a:r>
                        <a:rPr lang="ru-RU" sz="1100" dirty="0" err="1">
                          <a:effectLst/>
                        </a:rPr>
                        <a:t>тірек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сызбалары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30" marR="690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0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3453" y="55172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Халық аңыздарына құрылған Вагнердің «Лоэнгрині»</a:t>
            </a:r>
            <a:endParaRPr lang="ru-RU" sz="2400" dirty="0"/>
          </a:p>
        </p:txBody>
      </p:sp>
      <p:pic>
        <p:nvPicPr>
          <p:cNvPr id="5" name="Рисунок 4" descr="http://ic.pics.livejournal.com/dolcegabbana/50087520/322832/322832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840760" cy="4724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9" y="-4585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30120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Фантастикалық ертегілерге құрылған «Снегурочка»</a:t>
            </a:r>
            <a:endParaRPr lang="ru-RU" sz="2400" dirty="0"/>
          </a:p>
        </p:txBody>
      </p:sp>
      <p:pic>
        <p:nvPicPr>
          <p:cNvPr id="5" name="Рисунок 4" descr="http://mkrf.ru/upload/resize_cache/iblock/a78/397_264_1/a782fc3ec7af31d2550b0be77fbf45c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98477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3628" y="551723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Лирикаға құрылған Чайковскийдің </a:t>
            </a:r>
            <a:endParaRPr lang="kk-KZ" sz="2400" b="1" dirty="0" smtClean="0"/>
          </a:p>
          <a:p>
            <a:pPr algn="ctr"/>
            <a:r>
              <a:rPr lang="kk-KZ" sz="2400" b="1" dirty="0" smtClean="0"/>
              <a:t>«</a:t>
            </a:r>
            <a:r>
              <a:rPr lang="kk-KZ" sz="2400" b="1" dirty="0"/>
              <a:t>Евгений Онегині</a:t>
            </a:r>
            <a:r>
              <a:rPr lang="kk-KZ" sz="2000" b="1" dirty="0"/>
              <a:t>»</a:t>
            </a:r>
            <a:endParaRPr lang="ru-RU" sz="2000" dirty="0"/>
          </a:p>
        </p:txBody>
      </p:sp>
      <p:pic>
        <p:nvPicPr>
          <p:cNvPr id="5" name="Рисунок 4" descr="http://intoclassics.net/_nw/105/277107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984776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111" y="1196752"/>
            <a:ext cx="7443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/>
              <a:t>Операдағы драмалық оқиға 3-4 бөлімнен құрылады. Әрбір бөлімдегі оқиға желісі бір орыннан екінші орынға, бір уақыттан келесі уақытқа ауысып отырады. Сол себепті сахна әрдайым өзгеріп, түрлі декорациялармен безендіріледі.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4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62880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dirty="0"/>
              <a:t>Операдағы басты элемент</a:t>
            </a:r>
            <a:r>
              <a:rPr lang="kk-KZ" sz="3200" dirty="0">
                <a:solidFill>
                  <a:srgbClr val="FF0000"/>
                </a:solidFill>
              </a:rPr>
              <a:t> </a:t>
            </a:r>
            <a:r>
              <a:rPr lang="kk-KZ" sz="3200" b="1" dirty="0">
                <a:solidFill>
                  <a:srgbClr val="FF0000"/>
                </a:solidFill>
              </a:rPr>
              <a:t>ария</a:t>
            </a:r>
            <a:r>
              <a:rPr lang="kk-KZ" sz="3200" dirty="0">
                <a:solidFill>
                  <a:srgbClr val="FF0000"/>
                </a:solidFill>
              </a:rPr>
              <a:t> </a:t>
            </a:r>
            <a:r>
              <a:rPr lang="kk-KZ" sz="3200" dirty="0"/>
              <a:t>болып табылады.</a:t>
            </a:r>
            <a:endParaRPr lang="ru-RU" sz="3200" dirty="0"/>
          </a:p>
          <a:p>
            <a:pPr marL="457200" lvl="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kk-KZ" sz="3200" dirty="0"/>
              <a:t>Ария деген сөздің мазмұны өлең сөзіне жақын келеді</a:t>
            </a:r>
            <a:r>
              <a:rPr lang="kk-KZ" sz="3200" dirty="0" smtClean="0"/>
              <a:t>.</a:t>
            </a:r>
          </a:p>
          <a:p>
            <a:pPr marL="457200" lvl="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kk-KZ" sz="3200" dirty="0" smtClean="0"/>
              <a:t>Ария </a:t>
            </a:r>
            <a:r>
              <a:rPr lang="kk-KZ" sz="3200" dirty="0"/>
              <a:t>орындалуы жағынан өте күрделі өлең түрі болып табылады.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59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43841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/>
              <a:t>Ария басты кейіпкерлердің ойы мен сезімін жеткізуде маңызды орын алады.</a:t>
            </a:r>
            <a:endParaRPr lang="ru-RU" sz="2400" dirty="0"/>
          </a:p>
          <a:p>
            <a:pPr lvl="0"/>
            <a:r>
              <a:rPr lang="kk-KZ" sz="2400" dirty="0"/>
              <a:t>Операда арияның қатарында тағы да басқа</a:t>
            </a:r>
            <a:r>
              <a:rPr lang="kk-KZ" sz="2400" dirty="0">
                <a:solidFill>
                  <a:srgbClr val="FF0000"/>
                </a:solidFill>
              </a:rPr>
              <a:t> </a:t>
            </a:r>
            <a:r>
              <a:rPr lang="kk-KZ" sz="2400" b="1" dirty="0">
                <a:solidFill>
                  <a:srgbClr val="FF0000"/>
                </a:solidFill>
              </a:rPr>
              <a:t>ариоза</a:t>
            </a:r>
            <a:r>
              <a:rPr lang="kk-KZ" sz="2400" dirty="0">
                <a:solidFill>
                  <a:srgbClr val="FF0000"/>
                </a:solidFill>
              </a:rPr>
              <a:t> </a:t>
            </a:r>
            <a:r>
              <a:rPr lang="kk-KZ" sz="2400" dirty="0"/>
              <a:t>және</a:t>
            </a:r>
            <a:r>
              <a:rPr lang="kk-KZ" sz="2400" dirty="0">
                <a:solidFill>
                  <a:srgbClr val="FF0000"/>
                </a:solidFill>
              </a:rPr>
              <a:t> </a:t>
            </a:r>
            <a:r>
              <a:rPr lang="kk-KZ" sz="2400" b="1" dirty="0">
                <a:solidFill>
                  <a:srgbClr val="FF0000"/>
                </a:solidFill>
              </a:rPr>
              <a:t>кабатина</a:t>
            </a:r>
            <a:r>
              <a:rPr lang="kk-KZ" sz="2400" dirty="0">
                <a:solidFill>
                  <a:srgbClr val="FF0000"/>
                </a:solidFill>
              </a:rPr>
              <a:t> </a:t>
            </a:r>
            <a:r>
              <a:rPr lang="kk-KZ" sz="2400" dirty="0"/>
              <a:t>секілді қысқа өлең түрлері қолданылады. Олар сахнадағы белгілі бір оқиғаның желісіне байланысты орындалады.</a:t>
            </a:r>
            <a:endParaRPr lang="ru-RU" sz="2400" dirty="0"/>
          </a:p>
          <a:p>
            <a:pPr lvl="0"/>
            <a:r>
              <a:rPr lang="kk-KZ" sz="2400" dirty="0"/>
              <a:t>Операда музыкалық әңгімені </a:t>
            </a:r>
            <a:r>
              <a:rPr lang="kk-KZ" sz="2400" b="1" dirty="0">
                <a:solidFill>
                  <a:srgbClr val="FF0000"/>
                </a:solidFill>
              </a:rPr>
              <a:t>речитатив</a:t>
            </a:r>
            <a:r>
              <a:rPr lang="kk-KZ" sz="2400" dirty="0"/>
              <a:t> деп аталады. Речитатив тақпақтап айту дегенді білдіреді. Көбінде речитативтер кейіпкерлердің іс-әрекетінен хабардар етеді. Оқиға желісіндегі халық жағдайын көрсету мақсатында композиторлар</a:t>
            </a:r>
            <a:r>
              <a:rPr lang="kk-KZ" sz="2400" b="1" dirty="0">
                <a:solidFill>
                  <a:srgbClr val="FF0000"/>
                </a:solidFill>
              </a:rPr>
              <a:t> хор  </a:t>
            </a:r>
            <a:r>
              <a:rPr lang="kk-KZ" sz="2400" dirty="0"/>
              <a:t>ұжымын пайдаланады.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59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622" y="155679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/>
              <a:t>Операның мазмұндық желісінің дамуында </a:t>
            </a:r>
            <a:r>
              <a:rPr lang="kk-KZ" sz="2800" b="1" dirty="0">
                <a:solidFill>
                  <a:srgbClr val="FF0000"/>
                </a:solidFill>
              </a:rPr>
              <a:t>ансамбльдер</a:t>
            </a:r>
            <a:r>
              <a:rPr lang="kk-KZ" sz="2800" dirty="0"/>
              <a:t> маңызды орын алады. Оның құрамында </a:t>
            </a:r>
            <a:r>
              <a:rPr lang="kk-KZ" sz="2800" b="1" dirty="0">
                <a:solidFill>
                  <a:srgbClr val="FF0000"/>
                </a:solidFill>
              </a:rPr>
              <a:t>дуэт</a:t>
            </a:r>
            <a:r>
              <a:rPr lang="kk-KZ" sz="2800" b="1" dirty="0"/>
              <a:t> , </a:t>
            </a:r>
            <a:r>
              <a:rPr lang="kk-KZ" sz="2800" b="1" dirty="0">
                <a:solidFill>
                  <a:srgbClr val="FF0000"/>
                </a:solidFill>
              </a:rPr>
              <a:t>трио</a:t>
            </a:r>
            <a:r>
              <a:rPr lang="kk-KZ" sz="2800" dirty="0">
                <a:solidFill>
                  <a:srgbClr val="FF0000"/>
                </a:solidFill>
              </a:rPr>
              <a:t> </a:t>
            </a:r>
            <a:r>
              <a:rPr lang="kk-KZ" sz="2800" dirty="0"/>
              <a:t>және </a:t>
            </a:r>
            <a:r>
              <a:rPr lang="kk-KZ" sz="2800" b="1" dirty="0">
                <a:solidFill>
                  <a:srgbClr val="FF0000"/>
                </a:solidFill>
              </a:rPr>
              <a:t>квартет</a:t>
            </a:r>
            <a:r>
              <a:rPr lang="kk-KZ" sz="2800" b="1" dirty="0"/>
              <a:t>, </a:t>
            </a:r>
            <a:r>
              <a:rPr lang="kk-KZ" sz="2800" b="1" dirty="0">
                <a:solidFill>
                  <a:srgbClr val="FF0000"/>
                </a:solidFill>
              </a:rPr>
              <a:t>квинтет</a:t>
            </a:r>
            <a:r>
              <a:rPr lang="kk-KZ" sz="2800" dirty="0"/>
              <a:t> болады. Опералық қойылымның негізгі элементтері </a:t>
            </a:r>
            <a:r>
              <a:rPr lang="kk-KZ" sz="2800" b="1" dirty="0">
                <a:solidFill>
                  <a:srgbClr val="FF0000"/>
                </a:solidFill>
              </a:rPr>
              <a:t>ария</a:t>
            </a:r>
            <a:r>
              <a:rPr lang="kk-KZ" sz="2800" b="1" dirty="0"/>
              <a:t>, </a:t>
            </a:r>
            <a:r>
              <a:rPr lang="kk-KZ" sz="2800" b="1" dirty="0">
                <a:solidFill>
                  <a:srgbClr val="FF0000"/>
                </a:solidFill>
              </a:rPr>
              <a:t>речитатив</a:t>
            </a:r>
            <a:r>
              <a:rPr lang="kk-KZ" sz="2800" b="1" dirty="0"/>
              <a:t>,</a:t>
            </a:r>
            <a:r>
              <a:rPr lang="kk-KZ" sz="2800" dirty="0"/>
              <a:t> </a:t>
            </a:r>
            <a:r>
              <a:rPr lang="kk-KZ" sz="2800" b="1" dirty="0">
                <a:solidFill>
                  <a:srgbClr val="FF0000"/>
                </a:solidFill>
              </a:rPr>
              <a:t>ансамбль</a:t>
            </a:r>
            <a:r>
              <a:rPr lang="kk-KZ" sz="2800" dirty="0"/>
              <a:t> және </a:t>
            </a:r>
            <a:r>
              <a:rPr lang="kk-KZ" sz="2800" b="1" dirty="0">
                <a:solidFill>
                  <a:srgbClr val="FF0000"/>
                </a:solidFill>
              </a:rPr>
              <a:t>хор</a:t>
            </a:r>
            <a:r>
              <a:rPr lang="kk-KZ" sz="2800" b="1" dirty="0"/>
              <a:t> </a:t>
            </a:r>
            <a:r>
              <a:rPr lang="kk-KZ" sz="2800" dirty="0"/>
              <a:t>болып табылады.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59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914125"/>
            <a:ext cx="1900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/>
              <a:t>Дуэт опера</a:t>
            </a:r>
            <a:endParaRPr lang="ru-RU" sz="2800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98" y="620688"/>
            <a:ext cx="431219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79" y="5615662"/>
            <a:ext cx="1946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/>
              <a:t>Трио опера</a:t>
            </a:r>
            <a:endParaRPr lang="ru-RU" sz="2800" dirty="0"/>
          </a:p>
        </p:txBody>
      </p:sp>
      <p:pic>
        <p:nvPicPr>
          <p:cNvPr id="5" name="Рисунок 4" descr="Картинки по запросу трио опе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7159238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539963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/>
              <a:t>Квартет опера</a:t>
            </a:r>
            <a:endParaRPr lang="ru-RU" sz="2800" dirty="0"/>
          </a:p>
        </p:txBody>
      </p:sp>
      <p:pic>
        <p:nvPicPr>
          <p:cNvPr id="5" name="Рисунок 4" descr="Картинки по запросу квартет опе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876782"/>
            <a:ext cx="7272809" cy="428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964"/>
            <a:ext cx="8424936" cy="618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Сабақтың барысы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-4585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pic>
        <p:nvPicPr>
          <p:cNvPr id="1026" name="Picture 2" descr="Картинки по запросу квинтет оп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71928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0295" y="5353945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Квинтет опера</a:t>
            </a:r>
          </a:p>
        </p:txBody>
      </p:sp>
    </p:spTree>
    <p:extLst>
      <p:ext uri="{BB962C8B-B14F-4D97-AF65-F5344CB8AC3E}">
        <p14:creationId xmlns:p14="http://schemas.microsoft.com/office/powerpoint/2010/main" val="2534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0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6014" y="2010335"/>
            <a:ext cx="761670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Назарларыңызға </a:t>
            </a:r>
          </a:p>
          <a:p>
            <a:pPr algn="ctr"/>
            <a:r>
              <a:rPr lang="kk-K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рахмет!!!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80920" cy="679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8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176463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Офпфефрфафдфафғфы нфефгфіфзфгфі жфафнфрфлфафр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3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r>
              <a:rPr lang="kk-KZ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Операдағы негізгі жанрлар</a:t>
            </a: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sz="4400" b="1" dirty="0" smtClean="0">
                <a:latin typeface="Franklin Gothic Book" pitchFamily="34" charset="0"/>
              </a:rPr>
              <a:t>Операның бірнеше түрі бар. </a:t>
            </a:r>
          </a:p>
          <a:p>
            <a:pPr marL="0" indent="0">
              <a:buNone/>
            </a:pPr>
            <a:r>
              <a:rPr lang="kk-KZ" sz="4400" dirty="0" smtClean="0">
                <a:latin typeface="Franklin Gothic Book" pitchFamily="34" charset="0"/>
              </a:rPr>
              <a:t>Олар: </a:t>
            </a:r>
          </a:p>
          <a:p>
            <a:r>
              <a:rPr lang="kk-KZ" sz="4400" dirty="0" smtClean="0">
                <a:solidFill>
                  <a:srgbClr val="FF0000"/>
                </a:solidFill>
                <a:latin typeface="Franklin Gothic Book" pitchFamily="34" charset="0"/>
              </a:rPr>
              <a:t>Халықтың қайғы-қасіреті</a:t>
            </a:r>
          </a:p>
          <a:p>
            <a:r>
              <a:rPr lang="kk-KZ" sz="4400" dirty="0" smtClean="0">
                <a:solidFill>
                  <a:srgbClr val="FF0000"/>
                </a:solidFill>
                <a:latin typeface="Franklin Gothic Book" pitchFamily="34" charset="0"/>
              </a:rPr>
              <a:t>Халықтың жырлары</a:t>
            </a:r>
          </a:p>
          <a:p>
            <a:r>
              <a:rPr lang="kk-KZ" sz="4400" dirty="0" smtClean="0">
                <a:solidFill>
                  <a:srgbClr val="FF0000"/>
                </a:solidFill>
                <a:latin typeface="Franklin Gothic Book" pitchFamily="34" charset="0"/>
              </a:rPr>
              <a:t>Халық аңыздары</a:t>
            </a:r>
          </a:p>
          <a:p>
            <a:r>
              <a:rPr lang="kk-KZ" sz="4400" dirty="0" smtClean="0">
                <a:solidFill>
                  <a:srgbClr val="FF0000"/>
                </a:solidFill>
                <a:latin typeface="Franklin Gothic Book" pitchFamily="34" charset="0"/>
              </a:rPr>
              <a:t>Фандастикалық ертегілер</a:t>
            </a:r>
          </a:p>
          <a:p>
            <a:r>
              <a:rPr lang="kk-KZ" sz="4400" dirty="0" smtClean="0">
                <a:solidFill>
                  <a:srgbClr val="FF0000"/>
                </a:solidFill>
                <a:latin typeface="Franklin Gothic Book" pitchFamily="34" charset="0"/>
              </a:rPr>
              <a:t>Лирика</a:t>
            </a:r>
            <a:endParaRPr lang="kk-KZ" sz="4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610" y="50441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Мысалға:</a:t>
            </a:r>
            <a:endParaRPr lang="ru-RU" sz="2400" dirty="0"/>
          </a:p>
          <a:p>
            <a:pPr algn="ctr"/>
            <a:r>
              <a:rPr lang="kk-KZ" sz="2400" b="1" dirty="0"/>
              <a:t>Халықтың қайғы –қасіретіне құрылған Глинканың </a:t>
            </a:r>
            <a:endParaRPr lang="kk-KZ" sz="2400" b="1" dirty="0" smtClean="0"/>
          </a:p>
          <a:p>
            <a:pPr algn="ctr"/>
            <a:r>
              <a:rPr lang="kk-KZ" sz="2400" b="1" dirty="0" smtClean="0"/>
              <a:t>«</a:t>
            </a:r>
            <a:r>
              <a:rPr lang="kk-KZ" sz="2400" b="1" dirty="0"/>
              <a:t>Иван Сусанині»</a:t>
            </a:r>
            <a:endParaRPr lang="ru-RU" sz="2400" dirty="0"/>
          </a:p>
        </p:txBody>
      </p:sp>
      <p:pic>
        <p:nvPicPr>
          <p:cNvPr id="5" name="Рисунок 4" descr="http://operann.ru/wp-content/uploads/Scena-iz-opery-Ivan-Susan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056784" cy="417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18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5373216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Мусоргскийдің </a:t>
            </a:r>
            <a:endParaRPr lang="kk-KZ" sz="2400" b="1" dirty="0" smtClean="0"/>
          </a:p>
          <a:p>
            <a:pPr algn="ctr"/>
            <a:r>
              <a:rPr lang="kk-KZ" sz="2400" b="1" dirty="0" smtClean="0"/>
              <a:t>«</a:t>
            </a:r>
            <a:r>
              <a:rPr lang="kk-KZ" sz="2400" b="1" dirty="0"/>
              <a:t>Борис Годуновы»</a:t>
            </a:r>
            <a:endParaRPr lang="ru-RU" sz="2400" dirty="0"/>
          </a:p>
        </p:txBody>
      </p:sp>
      <p:pic>
        <p:nvPicPr>
          <p:cNvPr id="5" name="Рисунок 4" descr="http://pravoslavie.ru/sas/image/101071/107176.b.jpg?rnd=83866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6967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аставка на сла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39834"/>
            <a:ext cx="9161900" cy="68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6000" dirty="0" smtClean="0">
              <a:latin typeface="Franklin Gothic Book" pitchFamily="34" charset="0"/>
            </a:endParaRPr>
          </a:p>
          <a:p>
            <a:pPr marL="0" indent="0" algn="ctr">
              <a:buNone/>
            </a:pPr>
            <a:endParaRPr lang="kk-KZ" sz="6000" dirty="0">
              <a:latin typeface="Franklin Gothic Boo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93961"/>
            <a:ext cx="826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Халық жырларына құрылған Римский-Корсаковтың «Садкосы»</a:t>
            </a:r>
            <a:endParaRPr lang="ru-RU" sz="2400" dirty="0"/>
          </a:p>
        </p:txBody>
      </p:sp>
      <p:pic>
        <p:nvPicPr>
          <p:cNvPr id="5" name="Рисунок 4" descr="http://900igr.net/datai/muzyka/Opera-Sadko/0018-019-CHudo-opernogo-zhan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764704"/>
            <a:ext cx="7106019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2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362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Офпфефрфафдфафғфы нфефгфіфзфгфі жфафнфрфлфафр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Офпфефрфафдфафғфы нфефгфіфзфгфі жфафнфрфлфафр</dc:title>
  <dc:creator>Талгат</dc:creator>
  <cp:lastModifiedBy>НАЗИК</cp:lastModifiedBy>
  <cp:revision>7</cp:revision>
  <dcterms:created xsi:type="dcterms:W3CDTF">2017-02-09T16:59:09Z</dcterms:created>
  <dcterms:modified xsi:type="dcterms:W3CDTF">2017-12-22T07:05:35Z</dcterms:modified>
</cp:coreProperties>
</file>