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8" r:id="rId2"/>
  </p:sldMasterIdLst>
  <p:notesMasterIdLst>
    <p:notesMasterId r:id="rId13"/>
  </p:notesMasterIdLst>
  <p:sldIdLst>
    <p:sldId id="288" r:id="rId3"/>
    <p:sldId id="261" r:id="rId4"/>
    <p:sldId id="282" r:id="rId5"/>
    <p:sldId id="280" r:id="rId6"/>
    <p:sldId id="279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E7C7"/>
    <a:srgbClr val="8FD7C9"/>
    <a:srgbClr val="FF0066"/>
    <a:srgbClr val="B48FFF"/>
    <a:srgbClr val="CC66FF"/>
    <a:srgbClr val="B793FF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6364" autoAdjust="0"/>
  </p:normalViewPr>
  <p:slideViewPr>
    <p:cSldViewPr>
      <p:cViewPr>
        <p:scale>
          <a:sx n="100" d="100"/>
          <a:sy n="100" d="100"/>
        </p:scale>
        <p:origin x="-9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1E5B5A9-C8FC-46B2-A87D-187D194A1A5A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ED45936-8066-40A1-A1D7-1852155C1C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038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33839-F560-4C85-BDB0-761362E193DA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53149-F3D5-4AD7-B183-7DF3595FD1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12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E06DD-B83F-475F-960F-5910B326A392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F8541-E7B5-4686-8862-5BBE0E7C4C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089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14074-9492-4C6E-B09C-DC9D2654F343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E4459-C55E-4B74-BB5D-6D9EAF3E98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36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D0B0B-74EA-48E1-BEE2-6018787F4B8E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39586-3ABA-43A2-8547-2D41D3F724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68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</p:grpSp>
      <p:sp>
        <p:nvSpPr>
          <p:cNvPr id="4819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819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9D6FB8-2747-404F-9B7A-A1C59D8E0BB0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064C6-FE25-4F0E-BAC7-9239C7E9F0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33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2680CD-ED7F-47AF-BC8C-D310E203B740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8E811-6768-4ABB-B137-08D603DE85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75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526E5D-9022-49EB-84B2-E36C68F1B4A5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AB724-B4D0-4143-A73D-D190090A9D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37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8DCBB0-B7F6-462F-B7A1-9F17EC9AAB4E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1831B-3EC3-47D2-B629-9ACBA0370E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94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2AB1E-4969-43CF-9886-8E403C856D4A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D855-A113-42F4-A860-C8FD71A60E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481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4A2D3-AA96-4960-8B05-2403FC791AB9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C7B8-1815-4066-8801-79956196C0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556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9CD52-0292-45DB-9C40-1588E1D0C7C8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68EE5-4CB2-49A2-B222-B40FCEABE7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29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52CB-F25F-48E5-9B7F-1A8DD8C16D51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81A0F-E78B-4665-9B21-E5505F3D60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37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B165B-4DA6-4F40-8006-E49219136458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2E30-F926-4178-95EF-4647A9A31F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086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5C4E76B-72E8-4657-B83D-467121AA7365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127EF3E-C2FA-4517-A7E8-2BFD6D7676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717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6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D2A0654-A925-45A0-A134-E105C4B3051C}" type="datetimeFigureOut">
              <a:rPr lang="ru-RU" altLang="ru-RU"/>
              <a:pPr/>
              <a:t>26.12.2017</a:t>
            </a:fld>
            <a:endParaRPr lang="ru-RU" altLang="ru-RU"/>
          </a:p>
        </p:txBody>
      </p:sp>
      <p:sp>
        <p:nvSpPr>
          <p:cNvPr id="1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0C709AD-4CA1-4228-8D02-4EA94B62A3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Қ.Бекқожин атындағы №12 жалпы білім беру мектебі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Саматова Кусни Мухамедмансуровна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Мұғалім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 </a:t>
            </a: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жыл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Жоғары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Дене шынықтыру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Қазақтың ұлттық ойындары</a:t>
            </a:r>
          </a:p>
          <a:p>
            <a:pPr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kk-KZ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kk-KZ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сынып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7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84538"/>
              </p:ext>
            </p:extLst>
          </p:nvPr>
        </p:nvGraphicFramePr>
        <p:xfrm>
          <a:off x="395536" y="1556792"/>
          <a:ext cx="7848872" cy="3653987"/>
        </p:xfrm>
        <a:graphic>
          <a:graphicData uri="http://schemas.openxmlformats.org/drawingml/2006/table">
            <a:tbl>
              <a:tblPr firstRow="1" firstCol="1" bandRow="1"/>
              <a:tblGrid>
                <a:gridCol w="1440160"/>
                <a:gridCol w="3196697"/>
                <a:gridCol w="1969356"/>
                <a:gridCol w="1242659"/>
              </a:tblGrid>
              <a:tr h="990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Бағалау критериясы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Дескриптор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17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1" dirty="0" smtClean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marL="6172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Ұпай</a:t>
                      </a:r>
                      <a:r>
                        <a:rPr lang="kk-KZ" sz="1400" b="1" baseline="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Білім алушы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Асық ойыны туралы мәліметті толық меңгереді;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Ойынның шығу тарихын біледі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Ойын ережесін біледі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Асық ойынының түрлерін біледі;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Беа асық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Омпа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Көргенін есте сақтайды;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Үйренген әдістерін ойында қолдана алады.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Барлығы: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5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85813" y="142875"/>
            <a:ext cx="7715250" cy="10001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kk-K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Қазақтың ұлттық ойындары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350" y="1484313"/>
            <a:ext cx="6337300" cy="857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5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.2.3.3.Қолайлы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оқу-үйрену ортасын қалыптастыру бойынша біріккен әрі тиімді жұмыс дағдыларын талқылау және көрсете білу.</a:t>
            </a:r>
            <a:endParaRPr lang="ru-RU" alt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179512" y="2780928"/>
            <a:ext cx="2663701" cy="4077072"/>
          </a:xfrm>
          <a:prstGeom prst="wedgeRoundRectCallout">
            <a:avLst>
              <a:gd name="adj1" fmla="val -38847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i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Барлық оқушылар орындай алады:</a:t>
            </a:r>
            <a:endParaRPr lang="en-US" sz="2000" b="1" i="1" dirty="0" smtClean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Асық ойынының маңыздылығын жан-жақты қарастыра біледі.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Асық ойынының ережелерін біледі.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Іс жүзінде өздері жасап көреді.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3059832" y="2780928"/>
            <a:ext cx="3024336" cy="4077072"/>
          </a:xfrm>
          <a:prstGeom prst="wedgeRoundRectCallout">
            <a:avLst>
              <a:gd name="adj1" fmla="val -34745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just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kk-KZ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Көпшілік </a:t>
            </a:r>
            <a:r>
              <a:rPr lang="kk-KZ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орындайды:</a:t>
            </a:r>
            <a:endParaRPr lang="en-US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kk-KZ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Асық </a:t>
            </a:r>
            <a:r>
              <a:rPr lang="kk-KZ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ойындарының әдістерін біледі.Олардың түрлерін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 </a:t>
            </a:r>
            <a:r>
              <a:rPr lang="kk-KZ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біледі.Топта жұмыс жасай </a:t>
            </a:r>
            <a:r>
              <a:rPr lang="kk-KZ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алады.</a:t>
            </a:r>
            <a:endParaRPr lang="ru-RU" altLang="ru-RU" sz="2400" dirty="0">
              <a:latin typeface="Arial" charset="0"/>
            </a:endParaRPr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6372200" y="2780928"/>
            <a:ext cx="2592288" cy="4045024"/>
          </a:xfrm>
          <a:prstGeom prst="wedgeRoundRectCallout">
            <a:avLst>
              <a:gd name="adj1" fmla="val -35028"/>
              <a:gd name="adj2" fmla="val 17042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i="1" dirty="0">
                <a:solidFill>
                  <a:schemeClr val="tx2"/>
                </a:solidFill>
                <a:latin typeface="Times New Roman"/>
                <a:ea typeface="Times New Roman"/>
              </a:rPr>
              <a:t>К</a:t>
            </a:r>
            <a:r>
              <a:rPr lang="kk-KZ" sz="20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ейбірі орындай алады: </a:t>
            </a:r>
            <a:endParaRPr lang="kk-KZ" sz="2000" b="1" i="1" dirty="0">
              <a:solidFill>
                <a:schemeClr val="tx2"/>
              </a:solidFill>
              <a:latin typeface="Times New Roman"/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i="1" dirty="0" smtClean="0">
                <a:solidFill>
                  <a:schemeClr val="tx1"/>
                </a:solidFill>
                <a:effectLst/>
                <a:latin typeface="Times New Roman"/>
                <a:ea typeface="SimSun"/>
                <a:cs typeface="Times New Roman"/>
              </a:rPr>
              <a:t>Асықтың түрлері туралы біледі.</a:t>
            </a:r>
            <a:endParaRPr lang="ru-RU" sz="2000" b="1" i="1" dirty="0">
              <a:solidFill>
                <a:schemeClr val="tx1"/>
              </a:solidFill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Топта еркін араласуды үйренеді.</a:t>
            </a:r>
            <a:endParaRPr lang="ru-RU" sz="2000" b="1" i="1" dirty="0">
              <a:solidFill>
                <a:schemeClr val="tx1"/>
              </a:solidFill>
              <a:ea typeface="SimSun"/>
              <a:cs typeface="Times New Roman"/>
            </a:endParaRPr>
          </a:p>
          <a:p>
            <a:pPr algn="ctr"/>
            <a:r>
              <a:rPr lang="kk-KZ" sz="2000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Асықтың түрлерін біледі</a:t>
            </a:r>
            <a:endParaRPr lang="kk-KZ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455738" y="2439988"/>
            <a:ext cx="2179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kk-KZ" altLang="ru-RU" sz="2000" b="1" i="1">
                <a:solidFill>
                  <a:srgbClr val="FFFF00"/>
                </a:solidFill>
              </a:rPr>
              <a:t>Мақсатты:</a:t>
            </a:r>
            <a:endParaRPr lang="ru-RU" altLang="ru-RU" sz="20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539552" y="260648"/>
            <a:ext cx="3456384" cy="2448272"/>
          </a:xfrm>
          <a:prstGeom prst="wedgeRoundRectCallout">
            <a:avLst>
              <a:gd name="adj1" fmla="val -38847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Тілдік мақсат: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Асық – альчик - аnkle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Шеңбер-круг-cirle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Ойын-игра-play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4572000" y="332656"/>
            <a:ext cx="4176464" cy="5184576"/>
          </a:xfrm>
          <a:prstGeom prst="wedgeRoundRectCallout">
            <a:avLst>
              <a:gd name="adj1" fmla="val -38847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Рухани құндылықтар.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Кезінде қазақтың қаһарман батыры Бауыржан Момышұлы  «Асық-үлкен халықтық тәрбие.Ұлттымыздың дәстүрі мен мәдениетінің бастауы»-деп баға бергендей оқушыларды ұлттық ойын арқылы ұлтжандыққа, ұжымшылдыққа, бірлікке, ынтымақтастыққа тәрбиелеу. «Ел болашағы – дені сау ұрпақ» - деп елбасы  Н.Ә.Назарбаев айтқандай, денсаулығы мықты жас ұрпақ тәрбиелеу.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691952" y="2924944"/>
            <a:ext cx="3456384" cy="3888432"/>
          </a:xfrm>
          <a:prstGeom prst="wedgeRoundRectCallout">
            <a:avLst>
              <a:gd name="adj1" fmla="val -38847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Диалог: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-Ұлттық ойындарға қандай ойын түрлері жатады?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-Неліктен ұлттық ойындар деп аталады?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-Қазіргі уақытта ұлттық ойындарымыздың қайсысы сирек қолданылады?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/>
            <a:r>
              <a:rPr lang="kk-KZ" sz="20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-Себебі неде деп ойлайсыздар?</a:t>
            </a:r>
            <a:endParaRPr lang="ru-RU" sz="2000" b="1" i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03449" y="692696"/>
            <a:ext cx="2808287" cy="6048672"/>
          </a:xfrm>
          <a:prstGeom prst="wedgeRoundRectCallout">
            <a:avLst>
              <a:gd name="adj1" fmla="val -24903"/>
              <a:gd name="adj2" fmla="val 1690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Ұлттық ойындар тарихы.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Қазақ халқы-материалдық мұраларға қоса мәдени қазыналарға да аса бай халықтардың бірі.Сондай қомақты дүниелердің қатарына ұлт ойындары жатады.</a:t>
            </a:r>
            <a:r>
              <a:rPr lang="ru-RU" sz="1400" dirty="0">
                <a:solidFill>
                  <a:srgbClr val="7030A0"/>
                </a:solidFill>
                <a:latin typeface="Calibri"/>
                <a:ea typeface="SimSun"/>
                <a:cs typeface="Times New Roman"/>
              </a:rPr>
              <a:t> </a:t>
            </a:r>
            <a:r>
              <a:rPr lang="kk-KZ" sz="1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Ойын тек жас адамның дене күш-қуатын молайтып,оны шапшаңдыққа,дәлдікке т.б.ғана тәрбиелеп қоймай,оның ақыл-ойының толысуына,есейіп өсуіне пайдасын тигізеді.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Оқушыларға шеңбер құрып,  «Жүректен-жүрекке»тренингін орындауды ұсынады.</a:t>
            </a:r>
            <a:r>
              <a:rPr lang="ru-RU" sz="1200" dirty="0" smtClean="0">
                <a:solidFill>
                  <a:srgbClr val="7030A0"/>
                </a:solidFill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Оқушыларды  асықтың алшы және тәйкі тұрған суреттері арқылы екі топқа бөлу.</a:t>
            </a:r>
            <a:endParaRPr lang="ru-RU" sz="1200" dirty="0">
              <a:solidFill>
                <a:srgbClr val="7030A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/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effectLst/>
              <a:ea typeface="SimSun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5223923" y="1233486"/>
            <a:ext cx="3168352" cy="4571205"/>
          </a:xfrm>
          <a:prstGeom prst="wedgeRoundRectCallout">
            <a:avLst>
              <a:gd name="adj1" fmla="val -35236"/>
              <a:gd name="adj2" fmla="val 30292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Сергіту сәті: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а)«Жалғасын тап» </a:t>
            </a: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ойыны</a:t>
            </a:r>
            <a:endParaRPr lang="ru-RU" sz="14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1.Ойлай берсең дана боласың,</a:t>
            </a:r>
            <a:endParaRPr lang="ru-RU" sz="1400" dirty="0" smtClean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............ойнай берсең бала боласың.</a:t>
            </a:r>
            <a:endParaRPr lang="ru-RU" sz="14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2.Ойна,бірақ жұмысты да.........ойла.</a:t>
            </a:r>
            <a:endParaRPr lang="ru-RU" sz="14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3.Ойнап сөйлесең де,.........ойлап сөйле.</a:t>
            </a:r>
            <a:endParaRPr lang="ru-RU" sz="14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4.Көп оқыған озар,.......көп ойнаған тозар.</a:t>
            </a:r>
            <a:endParaRPr lang="ru-RU" sz="14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5.Ойнаса да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ойындағысын.......айтады.</a:t>
            </a:r>
            <a:endParaRPr lang="ru-RU" sz="1400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6.Ойна,күл........оқы да біл.</a:t>
            </a:r>
            <a:endParaRPr lang="ru-RU" sz="1400" dirty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603441" y="779685"/>
            <a:ext cx="316835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k-KZ" altLang="ru-RU" sz="2000" b="1" i="1">
                <a:solidFill>
                  <a:schemeClr val="accent5">
                    <a:lumMod val="50000"/>
                  </a:schemeClr>
                </a:solidFill>
              </a:rPr>
              <a:t>Сабақтын ортасы</a:t>
            </a:r>
            <a:r>
              <a:rPr lang="kk-KZ" altLang="ru-RU" b="1" i="1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:</a:t>
            </a:r>
            <a:endParaRPr lang="ru-RU" altLang="ru-RU" b="1" i="1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50825" y="292586"/>
            <a:ext cx="24495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 alt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Сабақтың басы:</a:t>
            </a:r>
            <a:endParaRPr lang="ru-RU" altLang="ru-RU" sz="2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900371" y="292586"/>
            <a:ext cx="3111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i="1" dirty="0" err="1">
                <a:solidFill>
                  <a:srgbClr val="C00000"/>
                </a:solidFill>
              </a:rPr>
              <a:t>Белсенді</a:t>
            </a:r>
            <a:r>
              <a:rPr lang="ru-RU" altLang="ru-RU" sz="2000" b="1" i="1" dirty="0">
                <a:solidFill>
                  <a:srgbClr val="C00000"/>
                </a:solidFill>
              </a:rPr>
              <a:t> </a:t>
            </a:r>
            <a:r>
              <a:rPr lang="ru-RU" altLang="ru-RU" sz="2000" b="1" i="1" dirty="0" err="1">
                <a:solidFill>
                  <a:srgbClr val="C00000"/>
                </a:solidFill>
              </a:rPr>
              <a:t>оқу</a:t>
            </a:r>
            <a:r>
              <a:rPr lang="ru-RU" altLang="ru-RU" sz="2000" b="1" i="1" dirty="0">
                <a:solidFill>
                  <a:srgbClr val="C00000"/>
                </a:solidFill>
              </a:rPr>
              <a:t> </a:t>
            </a:r>
            <a:r>
              <a:rPr lang="ru-RU" altLang="ru-RU" sz="2000" b="1" i="1" dirty="0" err="1" smtClean="0">
                <a:solidFill>
                  <a:srgbClr val="C00000"/>
                </a:solidFill>
              </a:rPr>
              <a:t>әдістері</a:t>
            </a:r>
            <a:r>
              <a:rPr lang="ru-RU" altLang="ru-RU" sz="2000" b="1" i="1" dirty="0" smtClean="0">
                <a:solidFill>
                  <a:srgbClr val="C00000"/>
                </a:solidFill>
              </a:rPr>
              <a:t>:</a:t>
            </a:r>
            <a:endParaRPr lang="ru-RU" alt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http://alashainasy.kz/userdata/122_jpg++(3).jpg"/>
          <p:cNvPicPr/>
          <p:nvPr/>
        </p:nvPicPr>
        <p:blipFill>
          <a:blip r:embed="rId2"/>
          <a:srcRect l="37554" t="29841" r="36463" b="51480"/>
          <a:stretch>
            <a:fillRect/>
          </a:stretch>
        </p:blipFill>
        <p:spPr bwMode="auto">
          <a:xfrm>
            <a:off x="3581971" y="5619806"/>
            <a:ext cx="927592" cy="65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право 1"/>
          <p:cNvSpPr/>
          <p:nvPr/>
        </p:nvSpPr>
        <p:spPr>
          <a:xfrm>
            <a:off x="3011736" y="5769154"/>
            <a:ext cx="575171" cy="32714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http://alashainasy.kz/userdata/122_jpg++(3).jpg"/>
          <p:cNvPicPr/>
          <p:nvPr/>
        </p:nvPicPr>
        <p:blipFill>
          <a:blip r:embed="rId2"/>
          <a:srcRect l="36245" t="4328" r="38646" b="74487"/>
          <a:stretch>
            <a:fillRect/>
          </a:stretch>
        </p:blipFill>
        <p:spPr bwMode="auto">
          <a:xfrm>
            <a:off x="4716016" y="6068513"/>
            <a:ext cx="925922" cy="60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3887708" y="6461483"/>
            <a:ext cx="648072" cy="21602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55650" y="836613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k-KZ" altLang="ru-RU" sz="2000" b="1" i="1">
                <a:solidFill>
                  <a:srgbClr val="FF0066"/>
                </a:solidFill>
              </a:rPr>
              <a:t>:</a:t>
            </a:r>
            <a:endParaRPr lang="ru-RU" altLang="ru-RU" sz="2000" b="1" i="1">
              <a:solidFill>
                <a:srgbClr val="FF0066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635375" y="404813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2000" b="1" i="1">
              <a:solidFill>
                <a:srgbClr val="FF0066"/>
              </a:solidFill>
            </a:endParaRP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3636144" y="535979"/>
            <a:ext cx="2232769" cy="936105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k-KZ" alt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Дискриптор: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611560" y="188640"/>
            <a:ext cx="2736304" cy="6552728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 әдісі: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Оқушыларды физикалық мүмкіндіктеріне  қарай үш топқа бөлеміз:</a:t>
            </a:r>
            <a:endParaRPr lang="ru-RU" dirty="0"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kk-KZ" b="1" dirty="0" smtClean="0">
                <a:effectLst/>
                <a:latin typeface="Times New Roman"/>
                <a:ea typeface="SimSun"/>
                <a:cs typeface="Times New Roman"/>
              </a:rPr>
              <a:t>А тобы</a:t>
            </a: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: біледі,  және аздап жазады. Топпен бірге ізденеді.</a:t>
            </a:r>
            <a:endParaRPr lang="ru-RU" dirty="0"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/>
                <a:ea typeface="SimSun"/>
                <a:cs typeface="Times New Roman"/>
              </a:rPr>
              <a:t>Б тобы</a:t>
            </a: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:  біледі,түсінеді,берген жүктемені барынша орындайды.Тереңірек ойлайды.</a:t>
            </a:r>
            <a:endParaRPr lang="ru-RU" dirty="0">
              <a:ea typeface="SimSu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/>
                <a:ea typeface="SimSun"/>
                <a:cs typeface="Times New Roman"/>
              </a:rPr>
              <a:t> С тобы:</a:t>
            </a: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 біледі-түсінеді,берілген тапсырманы толығымен орындайды.Толық мәлімет алады.</a:t>
            </a:r>
            <a:endParaRPr lang="ru-RU" dirty="0">
              <a:ea typeface="SimSun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53966" y="1484785"/>
            <a:ext cx="2664296" cy="50414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1.</a:t>
            </a: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Бір- біріне кезектесіп ой бөліседі.Топпен бірге ізденеді.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</a:t>
            </a: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Бір-бірімен кезектесіп орындайды.Білгенін талдайды.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 3.</a:t>
            </a: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Тапсырманы толық жазып шығады.Жан-</a:t>
            </a:r>
            <a:r>
              <a:rPr lang="kk-KZ" dirty="0" smtClean="0">
                <a:solidFill>
                  <a:srgbClr val="002060"/>
                </a:solidFill>
                <a:effectLst/>
                <a:latin typeface="Times New Roman"/>
                <a:ea typeface="SimSun"/>
                <a:cs typeface="Times New Roman"/>
              </a:rPr>
              <a:t>жақты,терең қорғайды.</a:t>
            </a:r>
            <a:endParaRPr lang="ru-RU" dirty="0" smtClean="0">
              <a:solidFill>
                <a:srgbClr val="002060"/>
              </a:solidFill>
              <a:ea typeface="SimSun"/>
              <a:cs typeface="Times New Roman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2420888"/>
            <a:ext cx="2843808" cy="25922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G:\222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852936"/>
            <a:ext cx="230425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>
            <a:off x="6732240" y="1035075"/>
            <a:ext cx="2016224" cy="1043136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Бағалау: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476672"/>
            <a:ext cx="2448272" cy="60486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Асық атаулары: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●Құлжа-арқардың аталығының асығы.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●Сақа-арқардың асығы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●Жабайт-еліктің асығы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●Асық-қой мен ешкінің асығы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●Шүкімайт-қозы мен лақтың асығы.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www.psu.kz/images/november2014/bilik_sms/asik6.jpg"/>
          <p:cNvPicPr/>
          <p:nvPr/>
        </p:nvPicPr>
        <p:blipFill>
          <a:blip r:embed="rId2"/>
          <a:srcRect l="6735" t="12500" r="8240"/>
          <a:stretch>
            <a:fillRect/>
          </a:stretch>
        </p:blipFill>
        <p:spPr bwMode="auto">
          <a:xfrm>
            <a:off x="599629" y="5346637"/>
            <a:ext cx="1752054" cy="104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351683" y="260648"/>
            <a:ext cx="3312368" cy="48661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kk-KZ" b="1" i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Саралау:</a:t>
            </a:r>
            <a:endParaRPr lang="kk-KZ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«Бес тас»ойыны</a:t>
            </a:r>
            <a:r>
              <a:rPr lang="kk-KZ" b="1" i="1" kern="1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1600" b="1" i="1" dirty="0" smtClean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А тобы: ойын туралы ұғынады. Көрсеткен ойынды аздап жасайды.  </a:t>
            </a:r>
            <a:endParaRPr lang="ru-RU" sz="1600" b="1" i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 тобы: ойын шарттарын түсінеді.Үйренгенін барынша ойнауға ынталанады.</a:t>
            </a:r>
            <a:endParaRPr lang="ru-RU" sz="1600" b="1" i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i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С тобы: ойынның барлық  әдістерін біледі.Берілген жаттығуды толығымен орындайды.</a:t>
            </a:r>
            <a:endParaRPr lang="ru-RU" sz="1600" b="1" i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dirty="0" smtClean="0"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ru-RU" sz="1600" dirty="0">
              <a:ea typeface="SimSun"/>
              <a:cs typeface="Times New Roman"/>
            </a:endParaRPr>
          </a:p>
        </p:txBody>
      </p:sp>
      <p:pic>
        <p:nvPicPr>
          <p:cNvPr id="11" name="Рисунок 10" descr="http://alashainasy.kz/userdata/0(32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1880" y="5503912"/>
            <a:ext cx="2088232" cy="13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6516216" y="764704"/>
            <a:ext cx="2448272" cy="41764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kk-KZ" b="1" dirty="0" smtClean="0">
              <a:effectLst/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kk-KZ" b="1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Дискриптор: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1.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Бір-біріне көмектеседі.Ойынға еркін араласады.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Үйренгендерін орындайды.Топ мүшелеріне көмектеседі.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 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Білгендерін көрсетеді.Тобына көмектеседі.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ятно 2 12"/>
          <p:cNvSpPr/>
          <p:nvPr/>
        </p:nvSpPr>
        <p:spPr>
          <a:xfrm rot="21328307">
            <a:off x="5613226" y="4941168"/>
            <a:ext cx="2952328" cy="1375935"/>
          </a:xfrm>
          <a:prstGeom prst="irregularSeal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Бағалау:</a:t>
            </a:r>
          </a:p>
          <a:p>
            <a:pPr algn="ctr"/>
            <a:r>
              <a:rPr lang="kk-KZ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 шапалақ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 descr="Картинки по запросу рисунок трижды хлопать рукам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5042">
            <a:off x="8035683" y="5827682"/>
            <a:ext cx="693782" cy="733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81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179512" y="814946"/>
            <a:ext cx="3168352" cy="4918309"/>
          </a:xfrm>
          <a:prstGeom prst="wedgeRoundRectCallout">
            <a:avLst>
              <a:gd name="adj1" fmla="val -38847"/>
              <a:gd name="adj2" fmla="val 19088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б)«Омпы»</a:t>
            </a:r>
            <a:r>
              <a:rPr lang="kk-KZ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ойыны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А тобы</a:t>
            </a: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:Ойынның ережесін біледі.Ойнауға ынталанады.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Б тобы</a:t>
            </a: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: Ойнау тәсілін біледі.Мүмкіндігінше ұпай жинауға тырысады.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С тобы</a:t>
            </a:r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:Үйреткен тәсілді толығымен жасайды.Шебер ойнайды.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491880" y="1196752"/>
            <a:ext cx="3096344" cy="475252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  1.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  Бір- бірімен кезектесіп ату. Нысананы көздеуге ұмтылу.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2.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Нысананы көздей білу. Нысанаға дөп тигізу.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3.</a:t>
            </a:r>
            <a:r>
              <a:rPr lang="kk-KZ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Көздеген нысананы ату, тобына ұпай жинау.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600" b="1" dirty="0" smtClean="0">
                <a:solidFill>
                  <a:srgbClr val="C0504D"/>
                </a:solidFill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ru-RU" sz="1600" dirty="0">
              <a:ea typeface="SimSun"/>
              <a:cs typeface="Times New Roman"/>
            </a:endParaRPr>
          </a:p>
        </p:txBody>
      </p:sp>
      <p:sp>
        <p:nvSpPr>
          <p:cNvPr id="7" name="Пятно 2 6"/>
          <p:cNvSpPr/>
          <p:nvPr/>
        </p:nvSpPr>
        <p:spPr>
          <a:xfrm rot="437492">
            <a:off x="6577677" y="790026"/>
            <a:ext cx="2448272" cy="2016224"/>
          </a:xfrm>
          <a:prstGeom prst="irregularSeal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effectLst/>
                <a:latin typeface="Times New Roman"/>
                <a:ea typeface="SimSun"/>
              </a:rPr>
              <a:t> «Екі жұлдыз бір тілек»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6501378" y="260648"/>
            <a:ext cx="2319094" cy="670198"/>
          </a:xfrm>
          <a:prstGeom prst="ribb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851921" y="548681"/>
            <a:ext cx="2160240" cy="532532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k-KZ" alt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Лента лицом вниз 10"/>
          <p:cNvSpPr/>
          <p:nvPr/>
        </p:nvSpPr>
        <p:spPr>
          <a:xfrm>
            <a:off x="611560" y="188640"/>
            <a:ext cx="2304256" cy="576064"/>
          </a:xfrm>
          <a:prstGeom prst="ribb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http://eurocddvd.ru/img-q5y5x5n416b41454y4q4v234o5l5m4f4t40484o4j4/-yAzwQZbz3Lw/AAAAAAAAAAI/AAAAAAAAAAA/DTLRSNIA924/s900-c-k-no-rj-c0xffffff/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1" y="2953463"/>
            <a:ext cx="734918" cy="79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eurocddvd.ru/img-q5y5x5n416b41454y4q4v234o5l5m4f4t40484o4j4/-yAzwQZbz3Lw/AAAAAAAAAAI/AAAAAAAAAAA/DTLRSNIA924/s900-c-k-no-rj-c0xffffff/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236" y="2521144"/>
            <a:ext cx="675576" cy="7792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Выноска-облако 13"/>
          <p:cNvSpPr/>
          <p:nvPr/>
        </p:nvSpPr>
        <p:spPr>
          <a:xfrm>
            <a:off x="8330455" y="2326508"/>
            <a:ext cx="648072" cy="584260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http://www.psu.kz/images/november2014/bilik_sms/asik4.jpg"/>
          <p:cNvPicPr/>
          <p:nvPr/>
        </p:nvPicPr>
        <p:blipFill>
          <a:blip r:embed="rId3"/>
          <a:srcRect l="28881"/>
          <a:stretch>
            <a:fillRect/>
          </a:stretch>
        </p:blipFill>
        <p:spPr bwMode="auto">
          <a:xfrm>
            <a:off x="6660232" y="4029074"/>
            <a:ext cx="2160240" cy="184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psu.kz/images/november2014/bilik_sms/asik4.jpg"/>
          <p:cNvPicPr/>
          <p:nvPr/>
        </p:nvPicPr>
        <p:blipFill>
          <a:blip r:embed="rId3"/>
          <a:srcRect l="28881"/>
          <a:stretch>
            <a:fillRect/>
          </a:stretch>
        </p:blipFill>
        <p:spPr bwMode="auto">
          <a:xfrm>
            <a:off x="6601173" y="4029074"/>
            <a:ext cx="2160240" cy="184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9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059460" y="352314"/>
            <a:ext cx="3168352" cy="9361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Постер қорғау: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793935">
            <a:off x="3178781" y="1296310"/>
            <a:ext cx="506812" cy="134333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638114">
            <a:off x="5309488" y="1257867"/>
            <a:ext cx="516001" cy="14202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 rot="20544080">
            <a:off x="218367" y="2004476"/>
            <a:ext cx="2808312" cy="2088232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 ойынының оқушыларға тигізер пайдасы мен </a:t>
            </a:r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зияны?</a:t>
            </a:r>
            <a:endParaRPr lang="kk-KZ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kk-K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 rot="1085166">
            <a:off x="6067414" y="1875013"/>
            <a:ext cx="2592288" cy="2160240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Асық ойынының оқушыларға тигізер пайдасы мен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зияны?</a:t>
            </a:r>
            <a:endParaRPr lang="ru-RU" dirty="0"/>
          </a:p>
        </p:txBody>
      </p:sp>
      <p:sp>
        <p:nvSpPr>
          <p:cNvPr id="9" name="Лента лицом вниз 8"/>
          <p:cNvSpPr/>
          <p:nvPr/>
        </p:nvSpPr>
        <p:spPr>
          <a:xfrm>
            <a:off x="3396526" y="2713493"/>
            <a:ext cx="2319094" cy="670198"/>
          </a:xfrm>
          <a:prstGeom prst="ribb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5357" r="6249"/>
          <a:stretch>
            <a:fillRect/>
          </a:stretch>
        </p:blipFill>
        <p:spPr bwMode="auto">
          <a:xfrm>
            <a:off x="2293716" y="3717032"/>
            <a:ext cx="113658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3291134" y="3861048"/>
            <a:ext cx="2736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kk-KZ" sz="2400" b="1" dirty="0">
                <a:solidFill>
                  <a:srgbClr val="C00000"/>
                </a:solidFill>
                <a:cs typeface="Times New Roman" pitchFamily="18" charset="0"/>
              </a:rPr>
              <a:t>мүлдем түсінбедім</a:t>
            </a:r>
            <a:endParaRPr lang="ru-RU" sz="24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38394" y="4491870"/>
            <a:ext cx="3932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kk-KZ" sz="2400" b="1" dirty="0">
                <a:solidFill>
                  <a:srgbClr val="FFC000"/>
                </a:solidFill>
                <a:cs typeface="Times New Roman" pitchFamily="18" charset="0"/>
              </a:rPr>
              <a:t>кейбір жерлерін түсінбедім</a:t>
            </a:r>
            <a:endParaRPr lang="ru-RU" sz="24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33274" y="5229200"/>
            <a:ext cx="2196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00B050"/>
                </a:solidFill>
                <a:cs typeface="Times New Roman" pitchFamily="18" charset="0"/>
              </a:rPr>
              <a:t>өте жақсы түсіндім</a:t>
            </a:r>
            <a:endParaRPr lang="ru-RU" b="1" dirty="0">
              <a:solidFill>
                <a:srgbClr val="00B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83568" y="476672"/>
            <a:ext cx="2376264" cy="532532"/>
          </a:xfrm>
          <a:prstGeom prst="flowChartPunchedTap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k-KZ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Дискриптор:</a:t>
            </a:r>
            <a:endParaRPr lang="ru-RU" alt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11560" y="1412776"/>
            <a:ext cx="2304256" cy="345638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(А)- Асық ойыны туралы мәліметті толық меңгереді; </a:t>
            </a:r>
            <a:endParaRPr lang="ru-RU" sz="14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(В) - Асық ойынының түрлерін біледі; </a:t>
            </a:r>
            <a:endParaRPr lang="ru-RU" sz="14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(С)-Көргенін есте </a:t>
            </a:r>
            <a:r>
              <a:rPr lang="kk-KZ" dirty="0" smtClean="0">
                <a:effectLst/>
                <a:latin typeface="Times New Roman"/>
                <a:ea typeface="Times New Roman"/>
                <a:cs typeface="Times New Roman"/>
              </a:rPr>
              <a:t>сақтайды;</a:t>
            </a:r>
            <a:endParaRPr lang="ru-RU" sz="1600" dirty="0">
              <a:ea typeface="SimSun"/>
              <a:cs typeface="Times New Roman"/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5076056" y="476672"/>
            <a:ext cx="2880320" cy="576064"/>
          </a:xfrm>
          <a:prstGeom prst="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Саралау: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860032" y="1052736"/>
            <a:ext cx="4032448" cy="3600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SimSun"/>
                <a:cs typeface="Times New Roman" panose="02020603050405020304" pitchFamily="18" charset="0"/>
              </a:rPr>
              <a:t>Кері байланыс: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</a:pPr>
            <a:r>
              <a:rPr lang="kk-KZ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«Кезбе тілші»</a:t>
            </a:r>
            <a:r>
              <a:rPr lang="kk-KZ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әдісі арқылы оқушылардан сұқбат алу.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-Бүгінгі сабақтағы  көңіл – күйіңіз қандай?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-Жаңа қандай мәліметтер алдыңыз? 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</a:pPr>
            <a:r>
              <a:rPr lang="kk-KZ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-Келесі сабақтан не күтесіз?</a:t>
            </a:r>
            <a:endParaRPr lang="ru-RU" sz="1600" dirty="0"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 r="37500"/>
          <a:stretch>
            <a:fillRect/>
          </a:stretch>
        </p:blipFill>
        <p:spPr bwMode="auto">
          <a:xfrm>
            <a:off x="3059832" y="4815408"/>
            <a:ext cx="26642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250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нгожина Гульмира Советов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2_Круги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Сангожина Гульмира Советовна</Template>
  <TotalTime>376</TotalTime>
  <Words>648</Words>
  <Application>Microsoft Office PowerPoint</Application>
  <PresentationFormat>Экран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Сангожина Гульмира Советовна</vt:lpstr>
      <vt:lpstr>2_Круги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Арнайка</dc:creator>
  <cp:lastModifiedBy>1</cp:lastModifiedBy>
  <cp:revision>21</cp:revision>
  <cp:lastPrinted>2012-11-10T05:43:31Z</cp:lastPrinted>
  <dcterms:created xsi:type="dcterms:W3CDTF">2017-06-28T18:14:38Z</dcterms:created>
  <dcterms:modified xsi:type="dcterms:W3CDTF">2017-12-26T05:23:37Z</dcterms:modified>
</cp:coreProperties>
</file>