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68" r:id="rId2"/>
    <p:sldId id="256" r:id="rId3"/>
    <p:sldId id="257" r:id="rId4"/>
    <p:sldId id="266" r:id="rId5"/>
    <p:sldId id="267" r:id="rId6"/>
    <p:sldId id="269" r:id="rId7"/>
    <p:sldId id="270" r:id="rId8"/>
    <p:sldId id="271" r:id="rId9"/>
    <p:sldId id="272" r:id="rId10"/>
    <p:sldId id="273" r:id="rId11"/>
    <p:sldId id="27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udent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38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667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302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003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408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793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74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113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873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703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09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406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8E155-B5E2-495D-87C6-2AE1565BF391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0999-9A17-4FBE-8FB2-A2DA4DD028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920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664" y="2140140"/>
            <a:ext cx="3529014" cy="2143760"/>
          </a:xfrm>
          <a:prstGeom prst="rect">
            <a:avLst/>
          </a:prstGeom>
          <a:noFill/>
        </p:spPr>
      </p:pic>
      <p:pic>
        <p:nvPicPr>
          <p:cNvPr id="1027" name="Picture 3" descr="C:\Users\HP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1680" y="2129981"/>
            <a:ext cx="3369503" cy="2153919"/>
          </a:xfrm>
          <a:prstGeom prst="rect">
            <a:avLst/>
          </a:prstGeom>
          <a:noFill/>
        </p:spPr>
      </p:pic>
      <p:pic>
        <p:nvPicPr>
          <p:cNvPr id="1028" name="Picture 4" descr="C:\Users\HP\Desktop\1290032515_image0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2665" y="4333874"/>
            <a:ext cx="3529014" cy="1983737"/>
          </a:xfrm>
          <a:prstGeom prst="rect">
            <a:avLst/>
          </a:prstGeom>
          <a:noFill/>
        </p:spPr>
      </p:pic>
      <p:pic>
        <p:nvPicPr>
          <p:cNvPr id="1029" name="Picture 5" descr="C:\Users\HP\Desktop\скачанные файл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28765" y="304801"/>
            <a:ext cx="3548018" cy="1825180"/>
          </a:xfrm>
          <a:prstGeom prst="rect">
            <a:avLst/>
          </a:prstGeom>
          <a:noFill/>
        </p:spPr>
      </p:pic>
      <p:pic>
        <p:nvPicPr>
          <p:cNvPr id="1030" name="Picture 6" descr="C:\Users\HP\Desktop\images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28765" y="4319866"/>
            <a:ext cx="3548018" cy="1916613"/>
          </a:xfrm>
          <a:prstGeom prst="rect">
            <a:avLst/>
          </a:prstGeom>
          <a:noFill/>
        </p:spPr>
      </p:pic>
      <p:pic>
        <p:nvPicPr>
          <p:cNvPr id="1031" name="Picture 7" descr="C:\Users\HP\Desktop\скачанные файлы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61678" y="4283900"/>
            <a:ext cx="3367087" cy="1966587"/>
          </a:xfrm>
          <a:prstGeom prst="rect">
            <a:avLst/>
          </a:prstGeom>
          <a:noFill/>
        </p:spPr>
      </p:pic>
      <p:pic>
        <p:nvPicPr>
          <p:cNvPr id="1033" name="Picture 9" descr="http://zhivotnue.ru/image/glavnaya/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28767" y="2129981"/>
            <a:ext cx="3548019" cy="21898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614" y="609600"/>
            <a:ext cx="7054569" cy="1344461"/>
          </a:xfrm>
        </p:spPr>
        <p:txBody>
          <a:bodyPr>
            <a:normAutofit/>
          </a:bodyPr>
          <a:lstStyle/>
          <a:p>
            <a:pPr algn="l"/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Не туралы деп ойлайсың???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189652"/>
            <a:ext cx="9552138" cy="1303867"/>
          </a:xfrm>
        </p:spPr>
        <p:txBody>
          <a:bodyPr>
            <a:normAutofit/>
          </a:bodyPr>
          <a:lstStyle/>
          <a:p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Тапсырма №4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240" y="948010"/>
            <a:ext cx="6115336" cy="526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481" y="948010"/>
            <a:ext cx="5577840" cy="5261895"/>
          </a:xfrm>
        </p:spPr>
        <p:txBody>
          <a:bodyPr>
            <a:normAutofit/>
          </a:bodyPr>
          <a:lstStyle/>
          <a:p>
            <a:pPr marL="92075" indent="-92075">
              <a:lnSpc>
                <a:spcPct val="110000"/>
              </a:lnSpc>
              <a:buNone/>
            </a:pPr>
            <a:r>
              <a:rPr lang="kk-KZ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kk-KZ" sz="4400" b="1" dirty="0" smtClean="0">
                <a:latin typeface="Times New Roman" pitchFamily="18" charset="0"/>
                <a:cs typeface="Times New Roman" pitchFamily="18" charset="0"/>
              </a:rPr>
              <a:t>жасуша, ұлпа, мүшелерді </a:t>
            </a:r>
          </a:p>
          <a:p>
            <a:pPr>
              <a:buNone/>
            </a:pPr>
            <a:r>
              <a:rPr lang="kk-KZ" sz="4400" b="1" dirty="0" smtClean="0">
                <a:latin typeface="Times New Roman" pitchFamily="18" charset="0"/>
                <a:cs typeface="Times New Roman" pitchFamily="18" charset="0"/>
              </a:rPr>
              <a:t> дұрыс</a:t>
            </a:r>
          </a:p>
          <a:p>
            <a:pPr marL="92075" indent="-92075">
              <a:buNone/>
            </a:pPr>
            <a:r>
              <a:rPr lang="kk-KZ" sz="4400" b="1" dirty="0" smtClean="0">
                <a:latin typeface="Times New Roman" pitchFamily="18" charset="0"/>
                <a:cs typeface="Times New Roman" pitchFamily="18" charset="0"/>
              </a:rPr>
              <a:t> ретімен орналастырып, мүшелер жүйесіне біріктіріңдер.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HP\Desktop\w512h5121380476894lik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104" y="2011679"/>
            <a:ext cx="3317875" cy="3462826"/>
          </a:xfrm>
          <a:prstGeom prst="rect">
            <a:avLst/>
          </a:prstGeom>
          <a:noFill/>
        </p:spPr>
      </p:pic>
      <p:pic>
        <p:nvPicPr>
          <p:cNvPr id="6" name="Picture 3" descr="C:\Users\HP\Desktop\w512h5121380476894lik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610312" y="2011678"/>
            <a:ext cx="3317875" cy="3535681"/>
          </a:xfrm>
          <a:prstGeom prst="rect">
            <a:avLst/>
          </a:prstGeom>
          <a:noFill/>
        </p:spPr>
      </p:pic>
      <p:pic>
        <p:nvPicPr>
          <p:cNvPr id="7" name="Picture 3" descr="C:\Users\HP\Desktop\w512h5121380476894lik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233553" y="2227717"/>
            <a:ext cx="3535680" cy="3103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67346" y="1920240"/>
            <a:ext cx="6814858" cy="271439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900" b="1" dirty="0" err="1" smtClean="0">
                <a:latin typeface="Times New Roman" pitchFamily="18" charset="0"/>
                <a:cs typeface="Times New Roman" pitchFamily="18" charset="0"/>
              </a:rPr>
              <a:t>Жасуша</a:t>
            </a: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900" b="1" dirty="0" err="1">
                <a:latin typeface="Times New Roman" pitchFamily="18" charset="0"/>
                <a:cs typeface="Times New Roman" pitchFamily="18" charset="0"/>
              </a:rPr>
              <a:t>ұлпа</a:t>
            </a: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900" b="1" dirty="0" err="1">
                <a:latin typeface="Times New Roman" pitchFamily="18" charset="0"/>
                <a:cs typeface="Times New Roman" pitchFamily="18" charset="0"/>
              </a:rPr>
              <a:t>мүше</a:t>
            </a: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900" b="1" dirty="0" err="1">
                <a:latin typeface="Times New Roman" pitchFamily="18" charset="0"/>
                <a:cs typeface="Times New Roman" pitchFamily="18" charset="0"/>
              </a:rPr>
              <a:t>мүшелер</a:t>
            </a: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err="1">
                <a:latin typeface="Times New Roman" pitchFamily="18" charset="0"/>
                <a:cs typeface="Times New Roman" pitchFamily="18" charset="0"/>
              </a:rPr>
              <a:t>жүйесі</a:t>
            </a: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err="1">
                <a:latin typeface="Times New Roman" pitchFamily="18" charset="0"/>
                <a:cs typeface="Times New Roman" pitchFamily="18" charset="0"/>
              </a:rPr>
              <a:t>ұғымдарын</a:t>
            </a: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err="1" smtClean="0">
                <a:latin typeface="Times New Roman" pitchFamily="18" charset="0"/>
                <a:cs typeface="Times New Roman" pitchFamily="18" charset="0"/>
              </a:rPr>
              <a:t>түсіндіру</a:t>
            </a:r>
            <a:r>
              <a:rPr lang="ru-RU" sz="4800" dirty="0" smtClean="0"/>
              <a:t>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8766" y="1125394"/>
            <a:ext cx="2391634" cy="713983"/>
          </a:xfrm>
        </p:spPr>
        <p:txBody>
          <a:bodyPr>
            <a:noAutofit/>
          </a:bodyPr>
          <a:lstStyle/>
          <a:p>
            <a:pPr algn="l"/>
            <a:r>
              <a:rPr lang="ru-RU" sz="4000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sz="4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23177" y="5549184"/>
            <a:ext cx="1665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kk-KZ" sz="3200" i="1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3200" i="1" dirty="0" smtClean="0">
                <a:latin typeface="Times New Roman" pitchFamily="18" charset="0"/>
                <a:cs typeface="Times New Roman" pitchFamily="18" charset="0"/>
              </a:rPr>
              <a:t>сынып</a:t>
            </a:r>
            <a:endParaRPr lang="kk-KZ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7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Сабақ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мақсаттары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жасуша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ұлпа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мүше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мүшелер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жүйесі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lvl="0" indent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ұғымдарын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түсіндіру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Өсімдік және жануар ұлпаларының жүйеленуі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92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Бағалау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критерийлері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743" y="1600205"/>
            <a:ext cx="11654971" cy="4525963"/>
          </a:xfrm>
        </p:spPr>
        <p:txBody>
          <a:bodyPr>
            <a:normAutofit/>
          </a:bodyPr>
          <a:lstStyle/>
          <a:p>
            <a:pPr lvl="0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Жасуша, ұлпа, мүше, мүшелер жүйесі ұғымдарына анықтама береді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Өсімдік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жануар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ұлпаларын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классифициялайды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Жануарлардың мүшелер жүйесінің сызба нұсқаларын құрастырады;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Мүшелер жүйесіндегі мүшелерді дұрыс анықтайды;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92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2682" y="457200"/>
            <a:ext cx="3906518" cy="741680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Терминология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1770" y="1202499"/>
            <a:ext cx="10044827" cy="491382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406230"/>
              </p:ext>
            </p:extLst>
          </p:nvPr>
        </p:nvGraphicFramePr>
        <p:xfrm>
          <a:off x="944879" y="1209040"/>
          <a:ext cx="7680960" cy="48767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0320"/>
                <a:gridCol w="2560320"/>
                <a:gridCol w="2560320"/>
              </a:tblGrid>
              <a:tr h="626129">
                <a:tc>
                  <a:txBody>
                    <a:bodyPr/>
                    <a:lstStyle/>
                    <a:p>
                      <a:r>
                        <a:rPr lang="kk-KZ" dirty="0" smtClean="0"/>
                        <a:t>Қазақ тілінде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Орыс тілінде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Ағылшын</a:t>
                      </a:r>
                      <a:r>
                        <a:rPr lang="kk-KZ" baseline="0" dirty="0" smtClean="0"/>
                        <a:t> тілінде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жасуша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летки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cells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ұлпалар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tissues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мүшелер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organs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мүшелер жүйелері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системы органов-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organ systems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жануар жасушалары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клетки животных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animal cells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жануар ұлпалары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ткани животных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animal tissue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дәнекер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соединительная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connective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бұлшықет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мышечная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muscle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эпителиальды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эпителиальная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epithelial</a:t>
                      </a:r>
                      <a:endParaRPr lang="ru-RU" dirty="0"/>
                    </a:p>
                  </a:txBody>
                  <a:tcPr/>
                </a:tc>
              </a:tr>
              <a:tr h="42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жүйке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нервная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nerve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2219" y="430588"/>
            <a:ext cx="8354861" cy="1303867"/>
          </a:xfrm>
        </p:spPr>
        <p:txBody>
          <a:bodyPr>
            <a:normAutofit fontScale="90000"/>
          </a:bodyPr>
          <a:lstStyle/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Тапсырма № 1 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Пазлдарды құрастырыңдар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066795"/>
            <a:ext cx="10972800" cy="4059373"/>
          </a:xfrm>
        </p:spPr>
        <p:txBody>
          <a:bodyPr/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Жасуша -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Ұлпа -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Мүше -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Мүшелер жүйесі -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Ағза -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Жауаптарды тексеріңдер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58" y="2029216"/>
            <a:ext cx="11219542" cy="3846652"/>
          </a:xfrm>
        </p:spPr>
        <p:txBody>
          <a:bodyPr>
            <a:normAutofit/>
          </a:bodyPr>
          <a:lstStyle/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87041"/>
              </p:ext>
            </p:extLst>
          </p:nvPr>
        </p:nvGraphicFramePr>
        <p:xfrm>
          <a:off x="1574800" y="1432074"/>
          <a:ext cx="8199120" cy="3925824"/>
        </p:xfrm>
        <a:graphic>
          <a:graphicData uri="http://schemas.openxmlformats.org/drawingml/2006/table">
            <a:tbl>
              <a:tblPr firstRow="1" firstCol="1" bandRow="1"/>
              <a:tblGrid>
                <a:gridCol w="3462563"/>
                <a:gridCol w="4736557"/>
              </a:tblGrid>
              <a:tr h="4319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Термин 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/Құрылымдық деңгейлер/ 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Анықтамасы 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Жасуша 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тірі ағзалардың  құрылымының ең қарапайым  бірлігі 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Ұлпа 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шығу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тегі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құрылысы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және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ағзадағы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атқаратын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қызметі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бір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бірімен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байланысты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жасушалар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тобы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0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Мүше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өзіне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тән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пішіні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мен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құрылысы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және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организмде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алатын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орны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бар,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белгілі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бір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қызмет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атқаруға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бейімделген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бір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бірімен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заңды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түрде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өзара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байланысқан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түрлі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ұлпалардан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құралған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ағзаның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бір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бөлігі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Мүшелер жүйесі 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құрылысы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ұқсас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,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шығу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тегі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мен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дамуы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біркелкі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және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белгілі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бір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қызметтері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атқаруға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маманданған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мүшелер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тобы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1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Ағза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белгілі ортаға өз бетімен тіршілік етуге бейімделген, тұқым қуалаушылық қасиеттеріне сәйкес өзіне тән құрылысы  мен даму ерекшелігі бар,тірі және тарихи қалыптасқан біртұтас жүйе.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C:\Users\HP\Desktop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0746" y="4213233"/>
            <a:ext cx="2322435" cy="1810402"/>
          </a:xfrm>
          <a:prstGeom prst="rect">
            <a:avLst/>
          </a:prstGeom>
          <a:noFill/>
        </p:spPr>
      </p:pic>
      <p:pic>
        <p:nvPicPr>
          <p:cNvPr id="32772" name="Picture 4" descr="C:\Users\HP\Desktop\biology-1-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64" y="84176"/>
            <a:ext cx="2514600" cy="2962275"/>
          </a:xfrm>
          <a:prstGeom prst="rect">
            <a:avLst/>
          </a:prstGeom>
          <a:noFill/>
        </p:spPr>
      </p:pic>
      <p:pic>
        <p:nvPicPr>
          <p:cNvPr id="32770" name="Picture 2" descr="C:\Users\HP\Desktop\1198011193_1165274595_f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9716" y="2804828"/>
            <a:ext cx="2550697" cy="1913023"/>
          </a:xfrm>
          <a:prstGeom prst="rect">
            <a:avLst/>
          </a:prstGeom>
          <a:noFill/>
        </p:spPr>
      </p:pic>
      <p:pic>
        <p:nvPicPr>
          <p:cNvPr id="32773" name="Picture 5" descr="C:\Users\HP\Desktop\klet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7464" y="1273645"/>
            <a:ext cx="1897367" cy="2689311"/>
          </a:xfrm>
          <a:prstGeom prst="rect">
            <a:avLst/>
          </a:prstGeom>
          <a:noFill/>
        </p:spPr>
      </p:pic>
      <p:pic>
        <p:nvPicPr>
          <p:cNvPr id="32776" name="Picture 8" descr="C:\Users\HP\Desktop\os_s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45260" y="4036953"/>
            <a:ext cx="2726325" cy="2152362"/>
          </a:xfrm>
          <a:prstGeom prst="rect">
            <a:avLst/>
          </a:prstGeom>
          <a:noFill/>
        </p:spPr>
      </p:pic>
      <p:pic>
        <p:nvPicPr>
          <p:cNvPr id="32774" name="Picture 6" descr="C:\Users\HP\Desktop\331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08423" y="1521669"/>
            <a:ext cx="3049565" cy="3049565"/>
          </a:xfrm>
          <a:prstGeom prst="rect">
            <a:avLst/>
          </a:prstGeom>
          <a:noFill/>
        </p:spPr>
      </p:pic>
      <p:pic>
        <p:nvPicPr>
          <p:cNvPr id="32775" name="Picture 7" descr="C:\Users\HP\Desktop\скачанные файлы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2004" y="4400624"/>
            <a:ext cx="2782409" cy="1788691"/>
          </a:xfrm>
          <a:prstGeom prst="rect">
            <a:avLst/>
          </a:prstGeom>
          <a:noFill/>
        </p:spPr>
      </p:pic>
      <p:pic>
        <p:nvPicPr>
          <p:cNvPr id="32777" name="Picture 9" descr="C:\Users\HP\Desktop\скачанные файлы (3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420746" y="1273645"/>
            <a:ext cx="2647950" cy="19369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203595"/>
            <a:ext cx="9601196" cy="1164920"/>
          </a:xfrm>
        </p:spPr>
        <p:txBody>
          <a:bodyPr>
            <a:normAutofit fontScale="90000"/>
          </a:bodyPr>
          <a:lstStyle/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Тапсырма № 2 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Суреттерді екі топқа бөліңдер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600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апсырма №3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2563" indent="-182563" algn="ctr">
              <a:buNone/>
            </a:pPr>
            <a:r>
              <a:rPr lang="kk-KZ" sz="4800" b="1" dirty="0" smtClean="0">
                <a:solidFill>
                  <a:srgbClr val="FF0000"/>
                </a:solidFill>
              </a:rPr>
              <a:t> </a:t>
            </a:r>
            <a:r>
              <a:rPr lang="kk-KZ" sz="4800" b="1" dirty="0" smtClean="0">
                <a:latin typeface="Times New Roman" pitchFamily="18" charset="0"/>
                <a:cs typeface="Times New Roman" pitchFamily="18" charset="0"/>
              </a:rPr>
              <a:t>Мүшелер жүйесінің сызба нұсқасын құрастырыңдар:</a:t>
            </a:r>
          </a:p>
          <a:p>
            <a:pPr>
              <a:buNone/>
            </a:pPr>
            <a:endParaRPr lang="kk-K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Мыс: тыныс алу жүйесінің сызбасы</a:t>
            </a:r>
          </a:p>
          <a:p>
            <a:pPr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Мұрын - кеңсірік – көмей – кеңірдек – бронхы - өкпе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</TotalTime>
  <Words>293</Words>
  <Application>Microsoft Office PowerPoint</Application>
  <PresentationFormat>Произвольный</PresentationFormat>
  <Paragraphs>85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Не туралы деп ойлайсың???</vt:lpstr>
      <vt:lpstr>Жасуша, ұлпа, мүше, мүшелер жүйесі ұғымдарын түсіндіру.</vt:lpstr>
      <vt:lpstr>Сабақ мақсаттары:</vt:lpstr>
      <vt:lpstr>Бағалау  критерийлері</vt:lpstr>
      <vt:lpstr>Терминология:</vt:lpstr>
      <vt:lpstr>Тапсырма № 1    Пазлдарды құрастырыңдар</vt:lpstr>
      <vt:lpstr>Жауаптарды тексеріңдер</vt:lpstr>
      <vt:lpstr>Тапсырма № 2   Суреттерді екі топқа бөліңдер </vt:lpstr>
      <vt:lpstr>Тапсырма №3</vt:lpstr>
      <vt:lpstr>Тапсырма №4 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особенности и функции тканей растений и животных.</dc:title>
  <dc:creator>user</dc:creator>
  <cp:lastModifiedBy>1</cp:lastModifiedBy>
  <cp:revision>42</cp:revision>
  <dcterms:created xsi:type="dcterms:W3CDTF">2015-09-01T14:16:22Z</dcterms:created>
  <dcterms:modified xsi:type="dcterms:W3CDTF">2018-01-12T07:28:23Z</dcterms:modified>
</cp:coreProperties>
</file>