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 id="257" r:id="rId3"/>
    <p:sldId id="259" r:id="rId4"/>
    <p:sldId id="280" r:id="rId5"/>
    <p:sldId id="260" r:id="rId6"/>
    <p:sldId id="261" r:id="rId7"/>
    <p:sldId id="262" r:id="rId8"/>
    <p:sldId id="263" r:id="rId9"/>
    <p:sldId id="264" r:id="rId10"/>
    <p:sldId id="265" r:id="rId11"/>
    <p:sldId id="282" r:id="rId12"/>
    <p:sldId id="283" r:id="rId13"/>
    <p:sldId id="266" r:id="rId14"/>
    <p:sldId id="284" r:id="rId15"/>
    <p:sldId id="285" r:id="rId16"/>
    <p:sldId id="267" r:id="rId17"/>
    <p:sldId id="286" r:id="rId18"/>
    <p:sldId id="287" r:id="rId19"/>
    <p:sldId id="268" r:id="rId20"/>
    <p:sldId id="288" r:id="rId21"/>
    <p:sldId id="289" r:id="rId22"/>
    <p:sldId id="294" r:id="rId23"/>
    <p:sldId id="290" r:id="rId24"/>
    <p:sldId id="291" r:id="rId25"/>
    <p:sldId id="292" r:id="rId26"/>
    <p:sldId id="293" r:id="rId27"/>
    <p:sldId id="275" r:id="rId28"/>
    <p:sldId id="269" r:id="rId29"/>
    <p:sldId id="281" r:id="rId30"/>
    <p:sldId id="295" r:id="rId31"/>
    <p:sldId id="271" r:id="rId32"/>
    <p:sldId id="272" r:id="rId33"/>
  </p:sldIdLst>
  <p:sldSz cx="9144000" cy="6858000" type="screen4x3"/>
  <p:notesSz cx="6888163" cy="100203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FF"/>
    <a:srgbClr val="FFFF00"/>
    <a:srgbClr val="CC3399"/>
    <a:srgbClr val="BE8E5A"/>
    <a:srgbClr val="7C4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708" autoAdjust="0"/>
  </p:normalViewPr>
  <p:slideViewPr>
    <p:cSldViewPr>
      <p:cViewPr varScale="1">
        <p:scale>
          <a:sx n="87" d="100"/>
          <a:sy n="87" d="100"/>
        </p:scale>
        <p:origin x="-14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77ED35B5-60AA-48F5-A20D-FBC52AE316BE}" type="slidenum">
              <a:rPr lang="ru-RU"/>
              <a:pPr>
                <a:defRPr/>
              </a:pPr>
              <a:t>‹#›</a:t>
            </a:fld>
            <a:endParaRPr lang="ru-RU"/>
          </a:p>
        </p:txBody>
      </p:sp>
    </p:spTree>
    <p:extLst>
      <p:ext uri="{BB962C8B-B14F-4D97-AF65-F5344CB8AC3E}">
        <p14:creationId xmlns:p14="http://schemas.microsoft.com/office/powerpoint/2010/main" val="306007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05EF7519-C33B-4BC0-8D59-CE9C1452095F}" type="slidenum">
              <a:rPr lang="ru-RU"/>
              <a:pPr>
                <a:defRPr/>
              </a:pPr>
              <a:t>‹#›</a:t>
            </a:fld>
            <a:endParaRPr lang="ru-RU"/>
          </a:p>
        </p:txBody>
      </p:sp>
    </p:spTree>
    <p:extLst>
      <p:ext uri="{BB962C8B-B14F-4D97-AF65-F5344CB8AC3E}">
        <p14:creationId xmlns:p14="http://schemas.microsoft.com/office/powerpoint/2010/main" val="281481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786E4BA-88AA-48B0-91AC-43840F70B714}" type="slidenum">
              <a:rPr lang="ru-RU"/>
              <a:pPr>
                <a:defRPr/>
              </a:pPr>
              <a:t>‹#›</a:t>
            </a:fld>
            <a:endParaRPr lang="ru-RU"/>
          </a:p>
        </p:txBody>
      </p:sp>
    </p:spTree>
    <p:extLst>
      <p:ext uri="{BB962C8B-B14F-4D97-AF65-F5344CB8AC3E}">
        <p14:creationId xmlns:p14="http://schemas.microsoft.com/office/powerpoint/2010/main" val="286991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066800" y="1981200"/>
            <a:ext cx="36957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4900" y="1981200"/>
            <a:ext cx="36957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0"/>
          <p:cNvSpPr>
            <a:spLocks noGrp="1"/>
          </p:cNvSpPr>
          <p:nvPr>
            <p:ph type="dt" sz="half" idx="10"/>
          </p:nvPr>
        </p:nvSpPr>
        <p:spPr/>
        <p:txBody>
          <a:bodyPr/>
          <a:lstStyle>
            <a:lvl1pPr>
              <a:defRPr/>
            </a:lvl1pPr>
          </a:lstStyle>
          <a:p>
            <a:pPr>
              <a:defRPr/>
            </a:pPr>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9BDC8941-E408-4F51-AFCA-893F1FB5D6D5}" type="slidenum">
              <a:rPr lang="ru-RU"/>
              <a:pPr>
                <a:defRPr/>
              </a:pPr>
              <a:t>‹#›</a:t>
            </a:fld>
            <a:endParaRPr lang="ru-RU"/>
          </a:p>
        </p:txBody>
      </p:sp>
    </p:spTree>
    <p:extLst>
      <p:ext uri="{BB962C8B-B14F-4D97-AF65-F5344CB8AC3E}">
        <p14:creationId xmlns:p14="http://schemas.microsoft.com/office/powerpoint/2010/main" val="350892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C317E3AE-56F8-46A7-883F-03BA601DE6FC}" type="slidenum">
              <a:rPr lang="ru-RU"/>
              <a:pPr>
                <a:defRPr/>
              </a:pPr>
              <a:t>‹#›</a:t>
            </a:fld>
            <a:endParaRPr lang="ru-RU"/>
          </a:p>
        </p:txBody>
      </p:sp>
    </p:spTree>
    <p:extLst>
      <p:ext uri="{BB962C8B-B14F-4D97-AF65-F5344CB8AC3E}">
        <p14:creationId xmlns:p14="http://schemas.microsoft.com/office/powerpoint/2010/main" val="398237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AFC35822-9A25-4A39-8E97-290F6494D0FE}" type="slidenum">
              <a:rPr lang="ru-RU"/>
              <a:pPr>
                <a:defRPr/>
              </a:pPr>
              <a:t>‹#›</a:t>
            </a:fld>
            <a:endParaRPr lang="ru-RU"/>
          </a:p>
        </p:txBody>
      </p:sp>
    </p:spTree>
    <p:extLst>
      <p:ext uri="{BB962C8B-B14F-4D97-AF65-F5344CB8AC3E}">
        <p14:creationId xmlns:p14="http://schemas.microsoft.com/office/powerpoint/2010/main" val="3684483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03F0A906-03F8-4ABE-AE7C-FD964DAC9FFE}" type="slidenum">
              <a:rPr lang="ru-RU"/>
              <a:pPr>
                <a:defRPr/>
              </a:pPr>
              <a:t>‹#›</a:t>
            </a:fld>
            <a:endParaRPr lang="ru-RU"/>
          </a:p>
        </p:txBody>
      </p:sp>
    </p:spTree>
    <p:extLst>
      <p:ext uri="{BB962C8B-B14F-4D97-AF65-F5344CB8AC3E}">
        <p14:creationId xmlns:p14="http://schemas.microsoft.com/office/powerpoint/2010/main" val="242116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1B853CB0-9DF1-4B91-821E-96B85EA0A3AF}" type="slidenum">
              <a:rPr lang="ru-RU"/>
              <a:pPr>
                <a:defRPr/>
              </a:pPr>
              <a:t>‹#›</a:t>
            </a:fld>
            <a:endParaRPr lang="ru-RU"/>
          </a:p>
        </p:txBody>
      </p:sp>
    </p:spTree>
    <p:extLst>
      <p:ext uri="{BB962C8B-B14F-4D97-AF65-F5344CB8AC3E}">
        <p14:creationId xmlns:p14="http://schemas.microsoft.com/office/powerpoint/2010/main" val="210813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C5B2D0F7-CACC-45A8-8239-AEFD1BA27813}" type="slidenum">
              <a:rPr lang="ru-RU"/>
              <a:pPr>
                <a:defRPr/>
              </a:pPr>
              <a:t>‹#›</a:t>
            </a:fld>
            <a:endParaRPr lang="ru-RU"/>
          </a:p>
        </p:txBody>
      </p:sp>
    </p:spTree>
    <p:extLst>
      <p:ext uri="{BB962C8B-B14F-4D97-AF65-F5344CB8AC3E}">
        <p14:creationId xmlns:p14="http://schemas.microsoft.com/office/powerpoint/2010/main" val="341544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D365861F-FAC0-428F-8A89-71920A8A12D5}" type="slidenum">
              <a:rPr lang="ru-RU"/>
              <a:pPr>
                <a:defRPr/>
              </a:pPr>
              <a:t>‹#›</a:t>
            </a:fld>
            <a:endParaRPr lang="ru-RU"/>
          </a:p>
        </p:txBody>
      </p:sp>
    </p:spTree>
    <p:extLst>
      <p:ext uri="{BB962C8B-B14F-4D97-AF65-F5344CB8AC3E}">
        <p14:creationId xmlns:p14="http://schemas.microsoft.com/office/powerpoint/2010/main" val="172173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86425422-914E-487D-873D-02248C55BB0E}" type="slidenum">
              <a:rPr lang="ru-RU"/>
              <a:pPr>
                <a:defRPr/>
              </a:pPr>
              <a:t>‹#›</a:t>
            </a:fld>
            <a:endParaRPr lang="ru-RU"/>
          </a:p>
        </p:txBody>
      </p:sp>
    </p:spTree>
    <p:extLst>
      <p:ext uri="{BB962C8B-B14F-4D97-AF65-F5344CB8AC3E}">
        <p14:creationId xmlns:p14="http://schemas.microsoft.com/office/powerpoint/2010/main" val="232342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8C8F660C-B73B-45E9-B97E-434E6496F7C4}" type="slidenum">
              <a:rPr lang="ru-RU"/>
              <a:pPr>
                <a:defRPr/>
              </a:pPr>
              <a:t>‹#›</a:t>
            </a:fld>
            <a:endParaRPr lang="ru-RU"/>
          </a:p>
        </p:txBody>
      </p:sp>
    </p:spTree>
    <p:extLst>
      <p:ext uri="{BB962C8B-B14F-4D97-AF65-F5344CB8AC3E}">
        <p14:creationId xmlns:p14="http://schemas.microsoft.com/office/powerpoint/2010/main" val="136406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
        <p:nvSpPr>
          <p:cNvPr id="1029"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cs typeface="Arial" charset="0"/>
              </a:defRPr>
            </a:lvl1pPr>
          </a:lstStyle>
          <a:p>
            <a:pPr>
              <a:defRPr/>
            </a:pPr>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cs typeface="Arial" charset="0"/>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cs typeface="Arial" charset="0"/>
              </a:defRPr>
            </a:lvl1pPr>
          </a:lstStyle>
          <a:p>
            <a:pPr>
              <a:defRPr/>
            </a:pPr>
            <a:fld id="{BB6590C9-3320-44B8-ACC7-A139123121BB}"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74" r:id="rId4"/>
    <p:sldLayoutId id="2147483881" r:id="rId5"/>
    <p:sldLayoutId id="2147483875" r:id="rId6"/>
    <p:sldLayoutId id="2147483882" r:id="rId7"/>
    <p:sldLayoutId id="2147483883" r:id="rId8"/>
    <p:sldLayoutId id="2147483884" r:id="rId9"/>
    <p:sldLayoutId id="2147483876" r:id="rId10"/>
    <p:sldLayoutId id="2147483885" r:id="rId11"/>
    <p:sldLayoutId id="2147483877"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381000"/>
            <a:ext cx="8763000" cy="914400"/>
          </a:xfrm>
        </p:spPr>
        <p:txBody>
          <a:bodyPr rtlCol="0">
            <a:normAutofit/>
          </a:bodyPr>
          <a:lstStyle/>
          <a:p>
            <a:pPr algn="ctr" eaLnBrk="1" fontAlgn="auto" hangingPunct="1">
              <a:spcAft>
                <a:spcPts val="0"/>
              </a:spcAft>
              <a:defRPr/>
            </a:pPr>
            <a:r>
              <a:rPr lang="kk-KZ" sz="3200" b="1" dirty="0" smtClean="0">
                <a:solidFill>
                  <a:srgbClr val="0070C0"/>
                </a:solidFill>
                <a:latin typeface="Palatino Linotype" pitchFamily="18" charset="0"/>
              </a:rPr>
              <a:t>№25 жалпы білім беру мектебі</a:t>
            </a:r>
            <a:endParaRPr lang="ru-RU" sz="3200" b="1" dirty="0" smtClean="0">
              <a:solidFill>
                <a:srgbClr val="0070C0"/>
              </a:solidFill>
              <a:latin typeface="Palatino Linotype" pitchFamily="18" charset="0"/>
            </a:endParaRPr>
          </a:p>
        </p:txBody>
      </p:sp>
      <p:sp>
        <p:nvSpPr>
          <p:cNvPr id="5123" name="Rectangle 3"/>
          <p:cNvSpPr>
            <a:spLocks noGrp="1" noChangeArrowheads="1"/>
          </p:cNvSpPr>
          <p:nvPr>
            <p:ph type="subTitle" idx="1"/>
          </p:nvPr>
        </p:nvSpPr>
        <p:spPr>
          <a:xfrm>
            <a:off x="609600" y="2209800"/>
            <a:ext cx="8001000" cy="4114800"/>
          </a:xfrm>
        </p:spPr>
        <p:txBody>
          <a:bodyPr>
            <a:normAutofit/>
          </a:bodyPr>
          <a:lstStyle/>
          <a:p>
            <a:pPr algn="ctr" eaLnBrk="1" fontAlgn="auto" hangingPunct="1">
              <a:spcAft>
                <a:spcPts val="0"/>
              </a:spcAft>
              <a:buFont typeface="Arial" charset="0"/>
              <a:buNone/>
              <a:defRPr/>
            </a:pPr>
            <a:endParaRPr lang="kk-KZ" sz="2000" b="1" dirty="0" smtClean="0">
              <a:solidFill>
                <a:srgbClr val="0070C0"/>
              </a:solidFill>
              <a:latin typeface="Arial" charset="0"/>
              <a:cs typeface="Arial" charset="0"/>
            </a:endParaRPr>
          </a:p>
          <a:p>
            <a:pPr algn="ctr" eaLnBrk="1" fontAlgn="auto" hangingPunct="1">
              <a:spcAft>
                <a:spcPts val="0"/>
              </a:spcAft>
              <a:buFont typeface="Arial" charset="0"/>
              <a:buNone/>
              <a:defRPr/>
            </a:pPr>
            <a:endParaRPr lang="kk-KZ" sz="3600" b="1" dirty="0" smtClean="0">
              <a:solidFill>
                <a:srgbClr val="C00000"/>
              </a:solidFill>
              <a:latin typeface="Times New Roman" pitchFamily="18" charset="0"/>
              <a:cs typeface="Times New Roman" pitchFamily="18" charset="0"/>
            </a:endParaRPr>
          </a:p>
          <a:p>
            <a:pPr eaLnBrk="1" fontAlgn="auto" hangingPunct="1">
              <a:spcAft>
                <a:spcPts val="0"/>
              </a:spcAft>
              <a:buFont typeface="Arial" charset="0"/>
              <a:buNone/>
              <a:defRPr/>
            </a:pPr>
            <a:endParaRPr lang="kk-KZ" sz="3600" b="1" dirty="0" smtClean="0"/>
          </a:p>
          <a:p>
            <a:pPr eaLnBrk="1" fontAlgn="auto" hangingPunct="1">
              <a:spcAft>
                <a:spcPts val="0"/>
              </a:spcAft>
              <a:buFont typeface="Arial" charset="0"/>
              <a:buNone/>
              <a:defRPr/>
            </a:pPr>
            <a:endParaRPr lang="kk-KZ" sz="3600" b="1" dirty="0" smtClean="0"/>
          </a:p>
          <a:p>
            <a:pPr eaLnBrk="1" fontAlgn="auto" hangingPunct="1">
              <a:spcAft>
                <a:spcPts val="0"/>
              </a:spcAft>
              <a:buFont typeface="Arial" charset="0"/>
              <a:buNone/>
              <a:defRPr/>
            </a:pPr>
            <a:endParaRPr lang="kk-KZ" sz="3600" b="1" dirty="0" smtClean="0"/>
          </a:p>
          <a:p>
            <a:pPr eaLnBrk="1" fontAlgn="auto" hangingPunct="1">
              <a:spcAft>
                <a:spcPts val="0"/>
              </a:spcAft>
              <a:buFont typeface="Arial" charset="0"/>
              <a:buNone/>
              <a:defRPr/>
            </a:pPr>
            <a:endParaRPr lang="kk-KZ" sz="1800" b="1" dirty="0" smtClean="0"/>
          </a:p>
          <a:p>
            <a:pPr eaLnBrk="1" fontAlgn="auto" hangingPunct="1">
              <a:spcAft>
                <a:spcPts val="0"/>
              </a:spcAft>
              <a:buFont typeface="Arial" charset="0"/>
              <a:buNone/>
              <a:defRPr/>
            </a:pPr>
            <a:endParaRPr lang="kk-KZ" sz="1800" b="1" dirty="0" smtClean="0"/>
          </a:p>
          <a:p>
            <a:pPr eaLnBrk="1" fontAlgn="auto" hangingPunct="1">
              <a:spcAft>
                <a:spcPts val="0"/>
              </a:spcAft>
              <a:buFont typeface="Arial" charset="0"/>
              <a:buNone/>
              <a:defRPr/>
            </a:pPr>
            <a:endParaRPr lang="ru-RU" sz="1800" b="1" dirty="0" smtClean="0"/>
          </a:p>
        </p:txBody>
      </p:sp>
      <p:sp>
        <p:nvSpPr>
          <p:cNvPr id="10244" name="WordArt 5"/>
          <p:cNvSpPr>
            <a:spLocks noChangeArrowheads="1" noChangeShapeType="1" noTextEdit="1"/>
          </p:cNvSpPr>
          <p:nvPr/>
        </p:nvSpPr>
        <p:spPr bwMode="auto">
          <a:xfrm>
            <a:off x="2362200" y="4953000"/>
            <a:ext cx="4114800" cy="685800"/>
          </a:xfrm>
          <a:prstGeom prst="rect">
            <a:avLst/>
          </a:prstGeom>
        </p:spPr>
        <p:txBody>
          <a:bodyPr wrap="none" fromWordArt="1">
            <a:prstTxWarp prst="textPlain">
              <a:avLst>
                <a:gd name="adj" fmla="val 50000"/>
              </a:avLst>
            </a:prstTxWarp>
          </a:bodyPr>
          <a:lstStyle/>
          <a:p>
            <a:pPr algn="ctr"/>
            <a:endParaRPr lang="ru-RU" sz="2000" b="1" kern="10">
              <a:ln w="19050">
                <a:solidFill>
                  <a:srgbClr val="99CCFF"/>
                </a:solidFill>
                <a:round/>
                <a:headEnd/>
                <a:tailEnd/>
              </a:ln>
              <a:solidFill>
                <a:srgbClr val="0066CC"/>
              </a:solidFill>
              <a:effectLst>
                <a:outerShdw dist="35921" dir="2700000" algn="ctr" rotWithShape="0">
                  <a:srgbClr val="990000"/>
                </a:outerShdw>
              </a:effectLst>
              <a:latin typeface="Arial Unicode MS"/>
              <a:ea typeface="Arial Unicode MS"/>
              <a:cs typeface="Arial Unicode MS"/>
            </a:endParaRPr>
          </a:p>
        </p:txBody>
      </p:sp>
      <p:sp>
        <p:nvSpPr>
          <p:cNvPr id="5" name="Прямоугольник 4"/>
          <p:cNvSpPr/>
          <p:nvPr/>
        </p:nvSpPr>
        <p:spPr>
          <a:xfrm>
            <a:off x="685800" y="2967335"/>
            <a:ext cx="8214468" cy="707886"/>
          </a:xfrm>
          <a:prstGeom prst="rect">
            <a:avLst/>
          </a:prstGeom>
          <a:noFill/>
        </p:spPr>
        <p:txBody>
          <a:bodyPr>
            <a:spAutoFit/>
          </a:bodyPr>
          <a:lstStyle/>
          <a:p>
            <a:pPr algn="ctr">
              <a:defRPr/>
            </a:pPr>
            <a:r>
              <a:rPr lang="kk-KZ"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Arial" charset="0"/>
              </a:rPr>
              <a:t>Сәндік  қолданбалы өнер</a:t>
            </a:r>
            <a:endPar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Arial" charset="0"/>
            </a:endParaRPr>
          </a:p>
        </p:txBody>
      </p:sp>
      <p:sp>
        <p:nvSpPr>
          <p:cNvPr id="8" name="Прямоугольник 7"/>
          <p:cNvSpPr/>
          <p:nvPr/>
        </p:nvSpPr>
        <p:spPr>
          <a:xfrm>
            <a:off x="1872382" y="2209800"/>
            <a:ext cx="5399235" cy="523220"/>
          </a:xfrm>
          <a:prstGeom prst="rect">
            <a:avLst/>
          </a:prstGeom>
          <a:noFill/>
        </p:spPr>
        <p:txBody>
          <a:bodyPr>
            <a:spAutoFit/>
          </a:bodyPr>
          <a:lstStyle/>
          <a:p>
            <a:pPr algn="ctr">
              <a:defRPr/>
            </a:pPr>
            <a:r>
              <a:rPr lang="kk-KZ" sz="2800" b="1" dirty="0">
                <a:ln w="900" cmpd="sng">
                  <a:solidFill>
                    <a:schemeClr val="accent1">
                      <a:satMod val="190000"/>
                      <a:alpha val="55000"/>
                    </a:schemeClr>
                  </a:solidFill>
                  <a:prstDash val="solid"/>
                </a:ln>
                <a:gradFill>
                  <a:gsLst>
                    <a:gs pos="0">
                      <a:srgbClr val="FFF200"/>
                    </a:gs>
                    <a:gs pos="45000">
                      <a:srgbClr val="FF7A00"/>
                    </a:gs>
                    <a:gs pos="70000">
                      <a:srgbClr val="FF0300"/>
                    </a:gs>
                    <a:gs pos="100000">
                      <a:srgbClr val="4D0808"/>
                    </a:gs>
                  </a:gsLst>
                  <a:lin ang="5400000" scaled="0"/>
                </a:gradFill>
                <a:effectLst>
                  <a:innerShdw blurRad="101600" dist="76200" dir="5400000">
                    <a:schemeClr val="accent1">
                      <a:satMod val="190000"/>
                      <a:tint val="100000"/>
                      <a:alpha val="74000"/>
                    </a:schemeClr>
                  </a:innerShdw>
                </a:effectLst>
                <a:cs typeface="Arial" charset="0"/>
              </a:rPr>
              <a:t>Сабақтың  тақырыбы:</a:t>
            </a:r>
            <a:endParaRPr lang="ru-RU" sz="2800" b="1" dirty="0">
              <a:ln w="900" cmpd="sng">
                <a:solidFill>
                  <a:schemeClr val="accent1">
                    <a:satMod val="190000"/>
                    <a:alpha val="55000"/>
                  </a:schemeClr>
                </a:solidFill>
                <a:prstDash val="solid"/>
              </a:ln>
              <a:gradFill>
                <a:gsLst>
                  <a:gs pos="0">
                    <a:srgbClr val="FFF200"/>
                  </a:gs>
                  <a:gs pos="45000">
                    <a:srgbClr val="FF7A00"/>
                  </a:gs>
                  <a:gs pos="70000">
                    <a:srgbClr val="FF0300"/>
                  </a:gs>
                  <a:gs pos="100000">
                    <a:srgbClr val="4D0808"/>
                  </a:gs>
                </a:gsLst>
                <a:lin ang="5400000" scaled="0"/>
              </a:gradFill>
              <a:effectLst>
                <a:innerShdw blurRad="101600" dist="76200" dir="5400000">
                  <a:schemeClr val="accent1">
                    <a:satMod val="190000"/>
                    <a:tint val="100000"/>
                    <a:alpha val="74000"/>
                  </a:schemeClr>
                </a:innerShdw>
              </a:effectLst>
              <a:cs typeface="Arial"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457200" y="457200"/>
            <a:ext cx="8229600" cy="5673725"/>
          </a:xfrm>
        </p:spPr>
        <p:txBody>
          <a:bodyPr/>
          <a:lstStyle/>
          <a:p>
            <a:pPr eaLnBrk="1" hangingPunct="1"/>
            <a:r>
              <a:rPr lang="kk-KZ" sz="3600" b="1" dirty="0" smtClean="0">
                <a:solidFill>
                  <a:srgbClr val="CC3399"/>
                </a:solidFill>
                <a:latin typeface="Times New Roman" pitchFamily="18" charset="0"/>
                <a:cs typeface="Times New Roman" pitchFamily="18" charset="0"/>
              </a:rPr>
              <a:t>Ұста</a:t>
            </a:r>
            <a:r>
              <a:rPr lang="kk-KZ" sz="2800" b="1" dirty="0" smtClean="0">
                <a:solidFill>
                  <a:schemeClr val="accent2"/>
                </a:solidFill>
              </a:rPr>
              <a:t> </a:t>
            </a:r>
            <a:r>
              <a:rPr lang="kk-KZ" sz="2800" b="1" dirty="0" smtClean="0">
                <a:solidFill>
                  <a:srgbClr val="0070C0"/>
                </a:solidFill>
                <a:latin typeface="Times New Roman" pitchFamily="18" charset="0"/>
                <a:cs typeface="Times New Roman" pitchFamily="18" charset="0"/>
              </a:rPr>
              <a:t>– қару – жарақ, ер – тұрман, сауыт сайман жасаумен шұғылданатын адам</a:t>
            </a:r>
          </a:p>
          <a:p>
            <a:pPr eaLnBrk="1" hangingPunct="1"/>
            <a:endParaRPr lang="kk-KZ" sz="2800" b="1" dirty="0" smtClean="0">
              <a:solidFill>
                <a:srgbClr val="FFFF00"/>
              </a:solidFill>
            </a:endParaRPr>
          </a:p>
          <a:p>
            <a:pPr eaLnBrk="1" hangingPunct="1">
              <a:buFont typeface="Wingdings" pitchFamily="2" charset="2"/>
              <a:buNone/>
            </a:pPr>
            <a:endParaRPr lang="kk-KZ" b="1" dirty="0" smtClean="0"/>
          </a:p>
          <a:p>
            <a:pPr eaLnBrk="1" hangingPunct="1">
              <a:buFont typeface="Arial" pitchFamily="34" charset="0"/>
              <a:buNone/>
            </a:pPr>
            <a:endParaRPr lang="kk-KZ" b="1" dirty="0" smtClean="0"/>
          </a:p>
          <a:p>
            <a:pPr eaLnBrk="1" hangingPunct="1">
              <a:buFont typeface="Wingdings" pitchFamily="2" charset="2"/>
              <a:buNone/>
            </a:pPr>
            <a:endParaRPr lang="kk-KZ" b="1" dirty="0" smtClean="0"/>
          </a:p>
          <a:p>
            <a:pPr eaLnBrk="1" hangingPunct="1">
              <a:buFont typeface="Wingdings" pitchFamily="2" charset="2"/>
              <a:buNone/>
            </a:pPr>
            <a:endParaRPr lang="ru-RU" b="1" dirty="0" smtClean="0"/>
          </a:p>
        </p:txBody>
      </p:sp>
      <p:pic>
        <p:nvPicPr>
          <p:cNvPr id="22531" name="il_fi" descr="http://www.egemen.kz/img/051011-1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362200"/>
            <a:ext cx="457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rjanibek.com/wp-content/uploads/2014/02/27095_html_m6fd629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381000"/>
            <a:ext cx="8497136" cy="601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60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st4.rtr-vesti.ru/vh/pictures/b/526/8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16" y="3623094"/>
            <a:ext cx="3251200" cy="2438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rgymaq.kz/wp-content/uploads/2014/0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618781"/>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qazaquni.kz/wp-content/uploads/Kisen-uzeng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6204" y="698020"/>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ytimg.com/vi/hU75klESlOc/hq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432" y="533400"/>
            <a:ext cx="3778368" cy="2833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26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457200" y="457200"/>
            <a:ext cx="8229600" cy="5673725"/>
          </a:xfrm>
        </p:spPr>
        <p:txBody>
          <a:bodyPr/>
          <a:lstStyle/>
          <a:p>
            <a:pPr eaLnBrk="1" hangingPunct="1"/>
            <a:r>
              <a:rPr lang="kk-KZ" sz="3600" b="1" smtClean="0">
                <a:solidFill>
                  <a:srgbClr val="CC3399"/>
                </a:solidFill>
                <a:latin typeface="Times New Roman" pitchFamily="18" charset="0"/>
                <a:cs typeface="Times New Roman" pitchFamily="18" charset="0"/>
              </a:rPr>
              <a:t>Зергер</a:t>
            </a:r>
            <a:r>
              <a:rPr lang="kk-KZ" sz="3600" smtClean="0">
                <a:solidFill>
                  <a:srgbClr val="CC3399"/>
                </a:solidFill>
              </a:rPr>
              <a:t> </a:t>
            </a:r>
            <a:r>
              <a:rPr lang="kk-KZ" b="1" smtClean="0">
                <a:solidFill>
                  <a:srgbClr val="0070C0"/>
                </a:solidFill>
                <a:latin typeface="Times New Roman" pitchFamily="18" charset="0"/>
                <a:cs typeface="Times New Roman" pitchFamily="18" charset="0"/>
              </a:rPr>
              <a:t>– алтынмен аптап, күміспен қаптап алқа, сырға, білезік жасайтын адам.</a:t>
            </a:r>
            <a:endParaRPr lang="ru-RU" b="1" smtClean="0">
              <a:solidFill>
                <a:srgbClr val="0070C0"/>
              </a:solidFill>
              <a:latin typeface="Times New Roman" pitchFamily="18" charset="0"/>
              <a:cs typeface="Times New Roman" pitchFamily="18" charset="0"/>
            </a:endParaRP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2514600"/>
            <a:ext cx="594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checkerboard(across)">
                                      <p:cBhvr>
                                        <p:cTn id="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ovet-podarok.ru/wp-content/uploads/2016/08/shol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3742266"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slam.kz/uploads/content/2015/ioXBVicP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85800"/>
            <a:ext cx="37338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ds02.infourok.ru/uploads/ex/1178/0005b6c7-3170467f/640/im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46804"/>
            <a:ext cx="3773896" cy="277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1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s02.infourok.ru/uploads/ex/1178/0005b6c7-3170467f/640/img6.jpg"/>
          <p:cNvPicPr>
            <a:picLocks noChangeAspect="1" noChangeArrowheads="1"/>
          </p:cNvPicPr>
          <p:nvPr/>
        </p:nvPicPr>
        <p:blipFill rotWithShape="1">
          <a:blip r:embed="rId2">
            <a:extLst>
              <a:ext uri="{28A0092B-C50C-407E-A947-70E740481C1C}">
                <a14:useLocalDpi xmlns:a14="http://schemas.microsoft.com/office/drawing/2010/main" val="0"/>
              </a:ext>
            </a:extLst>
          </a:blip>
          <a:srcRect l="4622" t="14701" r="3113" b="26630"/>
          <a:stretch/>
        </p:blipFill>
        <p:spPr bwMode="auto">
          <a:xfrm>
            <a:off x="576533" y="533400"/>
            <a:ext cx="4376468" cy="243264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go3.imgsmail.ru/imgpreview?key=2ee14fe2c1abddd8&amp;mb=imgdb_preview_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33" y="3276600"/>
            <a:ext cx="4417084" cy="243264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go2.imgsmail.ru/imgpreview?key=72c6a47f1a662ca4&amp;mb=imgdb_preview_2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33399"/>
            <a:ext cx="3276600" cy="517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41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7200" y="381000"/>
            <a:ext cx="8229600" cy="5749925"/>
          </a:xfrm>
        </p:spPr>
        <p:txBody>
          <a:bodyPr/>
          <a:lstStyle/>
          <a:p>
            <a:pPr eaLnBrk="1" hangingPunct="1"/>
            <a:r>
              <a:rPr lang="kk-KZ" sz="3600" b="1" smtClean="0">
                <a:solidFill>
                  <a:srgbClr val="CC3399"/>
                </a:solidFill>
                <a:latin typeface="Times New Roman" pitchFamily="18" charset="0"/>
                <a:cs typeface="Times New Roman" pitchFamily="18" charset="0"/>
              </a:rPr>
              <a:t>Ісмер</a:t>
            </a:r>
            <a:r>
              <a:rPr lang="kk-KZ" b="1" smtClean="0">
                <a:latin typeface="Times New Roman" pitchFamily="18" charset="0"/>
                <a:cs typeface="Times New Roman" pitchFamily="18" charset="0"/>
              </a:rPr>
              <a:t> </a:t>
            </a:r>
            <a:r>
              <a:rPr lang="kk-KZ" b="1" smtClean="0">
                <a:solidFill>
                  <a:srgbClr val="0070C0"/>
                </a:solidFill>
                <a:latin typeface="Times New Roman" pitchFamily="18" charset="0"/>
                <a:cs typeface="Times New Roman" pitchFamily="18" charset="0"/>
              </a:rPr>
              <a:t>– ұлттық киімдер тігумен айналысатын, қолынан іс келетін адамдар</a:t>
            </a:r>
            <a:r>
              <a:rPr lang="kk-KZ" b="1" smtClean="0">
                <a:solidFill>
                  <a:srgbClr val="FFFF00"/>
                </a:solidFill>
              </a:rPr>
              <a:t>.</a:t>
            </a:r>
            <a:endParaRPr lang="ru-RU" b="1" smtClean="0">
              <a:solidFill>
                <a:srgbClr val="FFFF00"/>
              </a:solidFill>
            </a:endParaRPr>
          </a:p>
        </p:txBody>
      </p:sp>
      <p:pic>
        <p:nvPicPr>
          <p:cNvPr id="24579" name="il_fi" descr="http://shymkent.otyrar.kz/wp-content/uploads/2012/03/%D0%AD%D0%BB%D0%BC%D0%B8%D1%80%D0%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0"/>
            <a:ext cx="487997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go1.imgsmail.ru/imgpreview?key=763dbee1b2091beb&amp;mb=imgdb_preview_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608973"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go4.imgsmail.ru/imgpreview?key=25d2f7fba98fd34e&amp;mb=imgdb_preview_9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8600"/>
            <a:ext cx="2604246"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go2.imgsmail.ru/imgpreview?key=3030e3164ae70930&amp;mb=imgdb_preview_1983"/>
          <p:cNvPicPr>
            <a:picLocks noChangeAspect="1" noChangeArrowheads="1"/>
          </p:cNvPicPr>
          <p:nvPr/>
        </p:nvPicPr>
        <p:blipFill rotWithShape="1">
          <a:blip r:embed="rId4">
            <a:extLst>
              <a:ext uri="{28A0092B-C50C-407E-A947-70E740481C1C}">
                <a14:useLocalDpi xmlns:a14="http://schemas.microsoft.com/office/drawing/2010/main" val="0"/>
              </a:ext>
            </a:extLst>
          </a:blip>
          <a:srcRect l="6942" r="3994" b="10935"/>
          <a:stretch/>
        </p:blipFill>
        <p:spPr bwMode="auto">
          <a:xfrm>
            <a:off x="6172200" y="248728"/>
            <a:ext cx="2604246"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22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kamila.kz/IMG/kazakh_costume/10_ayak_kyim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609600"/>
            <a:ext cx="25336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fs00.infourok.ru/images/doc/158/182549/hello_html_m3b845454.jpg"/>
          <p:cNvPicPr>
            <a:picLocks noChangeAspect="1" noChangeArrowheads="1"/>
          </p:cNvPicPr>
          <p:nvPr/>
        </p:nvPicPr>
        <p:blipFill rotWithShape="1">
          <a:blip r:embed="rId3">
            <a:extLst>
              <a:ext uri="{28A0092B-C50C-407E-A947-70E740481C1C}">
                <a14:useLocalDpi xmlns:a14="http://schemas.microsoft.com/office/drawing/2010/main" val="0"/>
              </a:ext>
            </a:extLst>
          </a:blip>
          <a:srcRect l="4325" r="6806" b="9898"/>
          <a:stretch/>
        </p:blipFill>
        <p:spPr bwMode="auto">
          <a:xfrm>
            <a:off x="3352800" y="609600"/>
            <a:ext cx="2600848" cy="39158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go4.imgsmail.ru/imgpreview?key=21c806f36609809b&amp;mb=imgdb_preview_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353" y="609600"/>
            <a:ext cx="2600848" cy="391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71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381000"/>
            <a:ext cx="8229600" cy="5749925"/>
          </a:xfrm>
        </p:spPr>
        <p:txBody>
          <a:bodyPr/>
          <a:lstStyle/>
          <a:p>
            <a:pPr eaLnBrk="1" hangingPunct="1"/>
            <a:r>
              <a:rPr lang="kk-KZ" sz="3600" b="1" smtClean="0">
                <a:solidFill>
                  <a:srgbClr val="CC3399"/>
                </a:solidFill>
                <a:latin typeface="Times New Roman" pitchFamily="18" charset="0"/>
                <a:cs typeface="Times New Roman" pitchFamily="18" charset="0"/>
              </a:rPr>
              <a:t>Шебер</a:t>
            </a:r>
            <a:r>
              <a:rPr lang="kk-KZ" b="1" smtClean="0">
                <a:solidFill>
                  <a:srgbClr val="CC3399"/>
                </a:solidFill>
              </a:rPr>
              <a:t> </a:t>
            </a:r>
            <a:r>
              <a:rPr lang="kk-KZ" b="1" smtClean="0">
                <a:solidFill>
                  <a:srgbClr val="0070C0"/>
                </a:solidFill>
                <a:latin typeface="Times New Roman" pitchFamily="18" charset="0"/>
                <a:cs typeface="Times New Roman" pitchFamily="18" charset="0"/>
              </a:rPr>
              <a:t>– ағаштан әр түрлі бұйымдар жасайтын адам.</a:t>
            </a:r>
            <a:endParaRPr lang="ru-RU" b="1" smtClean="0">
              <a:solidFill>
                <a:srgbClr val="0070C0"/>
              </a:solidFill>
              <a:latin typeface="Times New Roman" pitchFamily="18" charset="0"/>
              <a:cs typeface="Times New Roman" pitchFamily="18" charset="0"/>
            </a:endParaRPr>
          </a:p>
        </p:txBody>
      </p:sp>
      <p:pic>
        <p:nvPicPr>
          <p:cNvPr id="25603" name="il_fi" descr="http://t0.gstatic.com/images?q=tbn:ANd9GcQ-JhsD64ALG94ryiRwAT4iS1NgwpNIPkcPVMaRPFlDEiDUBzhDrkA_lw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54102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pPr eaLnBrk="1" hangingPunct="1"/>
            <a:r>
              <a:rPr lang="kk-KZ" sz="2400" b="1" smtClean="0">
                <a:solidFill>
                  <a:srgbClr val="0070C0"/>
                </a:solidFill>
                <a:latin typeface="Times New Roman" pitchFamily="18" charset="0"/>
                <a:cs typeface="Times New Roman" pitchFamily="18" charset="0"/>
              </a:rPr>
              <a:t>1</a:t>
            </a:r>
            <a:r>
              <a:rPr lang="kk-KZ" sz="2800" b="1" smtClean="0">
                <a:solidFill>
                  <a:srgbClr val="0070C0"/>
                </a:solidFill>
                <a:latin typeface="Times New Roman" pitchFamily="18" charset="0"/>
                <a:cs typeface="Times New Roman" pitchFamily="18" charset="0"/>
              </a:rPr>
              <a:t>. Оқушыларға сәндік қолданбалы өнер туралы түсінік беру.</a:t>
            </a:r>
          </a:p>
          <a:p>
            <a:pPr eaLnBrk="1" hangingPunct="1"/>
            <a:endParaRPr lang="kk-KZ" sz="2800" b="1" smtClean="0">
              <a:solidFill>
                <a:srgbClr val="0070C0"/>
              </a:solidFill>
              <a:latin typeface="Times New Roman" pitchFamily="18" charset="0"/>
              <a:cs typeface="Times New Roman" pitchFamily="18" charset="0"/>
            </a:endParaRPr>
          </a:p>
          <a:p>
            <a:pPr eaLnBrk="1" hangingPunct="1"/>
            <a:r>
              <a:rPr lang="kk-KZ" sz="2800" b="1" smtClean="0">
                <a:solidFill>
                  <a:srgbClr val="0070C0"/>
                </a:solidFill>
                <a:latin typeface="Times New Roman" pitchFamily="18" charset="0"/>
                <a:cs typeface="Times New Roman" pitchFamily="18" charset="0"/>
              </a:rPr>
              <a:t>2. Жас жеткіншектерге ұлттық өнер ерекшеліктерін сезіну қабілетінің қалыптасуына ықпал ету.</a:t>
            </a:r>
          </a:p>
          <a:p>
            <a:pPr eaLnBrk="1" hangingPunct="1"/>
            <a:endParaRPr lang="kk-KZ" sz="2800" b="1" smtClean="0">
              <a:solidFill>
                <a:srgbClr val="0070C0"/>
              </a:solidFill>
              <a:latin typeface="Times New Roman" pitchFamily="18" charset="0"/>
              <a:cs typeface="Times New Roman" pitchFamily="18" charset="0"/>
            </a:endParaRPr>
          </a:p>
          <a:p>
            <a:pPr eaLnBrk="1" hangingPunct="1"/>
            <a:r>
              <a:rPr lang="kk-KZ" sz="2800" b="1" smtClean="0">
                <a:solidFill>
                  <a:srgbClr val="0070C0"/>
                </a:solidFill>
                <a:latin typeface="Times New Roman" pitchFamily="18" charset="0"/>
                <a:cs typeface="Times New Roman" pitchFamily="18" charset="0"/>
              </a:rPr>
              <a:t>Оқушыларды суреткерлікке, әдемілікті көре білуге тәрбиелеу</a:t>
            </a:r>
            <a:endParaRPr lang="ru-RU" sz="2800" b="1" smtClean="0">
              <a:solidFill>
                <a:srgbClr val="0070C0"/>
              </a:solidFill>
              <a:latin typeface="Times New Roman" pitchFamily="18" charset="0"/>
              <a:cs typeface="Times New Roman" pitchFamily="18" charset="0"/>
            </a:endParaRPr>
          </a:p>
        </p:txBody>
      </p:sp>
      <p:sp>
        <p:nvSpPr>
          <p:cNvPr id="5" name="Прямоугольник 4"/>
          <p:cNvSpPr/>
          <p:nvPr/>
        </p:nvSpPr>
        <p:spPr>
          <a:xfrm>
            <a:off x="304800" y="457200"/>
            <a:ext cx="8458200" cy="923330"/>
          </a:xfrm>
          <a:prstGeom prst="rect">
            <a:avLst/>
          </a:prstGeom>
          <a:noFill/>
        </p:spPr>
        <p:txBody>
          <a:bodyPr>
            <a:spAutoFit/>
          </a:bodyPr>
          <a:lstStyle/>
          <a:p>
            <a:pPr algn="ctr">
              <a:defRPr/>
            </a:pPr>
            <a:r>
              <a:rPr lang="kk-KZ" sz="5400" b="1" dirty="0">
                <a:ln w="31550" cmpd="sng">
                  <a:gradFill>
                    <a:gsLst>
                      <a:gs pos="25000">
                        <a:schemeClr val="accent1">
                          <a:shade val="25000"/>
                          <a:satMod val="190000"/>
                        </a:schemeClr>
                      </a:gs>
                      <a:gs pos="80000">
                        <a:schemeClr val="accent1">
                          <a:tint val="75000"/>
                          <a:satMod val="190000"/>
                        </a:schemeClr>
                      </a:gs>
                    </a:gsLst>
                    <a:lin ang="5400000"/>
                  </a:gradFill>
                  <a:prstDash val="solid"/>
                </a:ln>
                <a:gradFill>
                  <a:gsLst>
                    <a:gs pos="0">
                      <a:srgbClr val="FF3399"/>
                    </a:gs>
                    <a:gs pos="25000">
                      <a:srgbClr val="FF6633"/>
                    </a:gs>
                    <a:gs pos="50000">
                      <a:srgbClr val="FFFF00"/>
                    </a:gs>
                    <a:gs pos="75000">
                      <a:srgbClr val="01A78F"/>
                    </a:gs>
                    <a:gs pos="100000">
                      <a:srgbClr val="3366FF"/>
                    </a:gs>
                  </a:gsLst>
                  <a:lin ang="5400000" scaled="0"/>
                </a:gradFill>
                <a:effectLst>
                  <a:outerShdw blurRad="41275" dist="12700" dir="12000000" algn="tl" rotWithShape="0">
                    <a:srgbClr val="000000">
                      <a:alpha val="40000"/>
                    </a:srgbClr>
                  </a:outerShdw>
                </a:effectLst>
                <a:cs typeface="Arial" charset="0"/>
              </a:rPr>
              <a:t>Сабақтың мақсаты:</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gradFill>
                <a:gsLst>
                  <a:gs pos="0">
                    <a:srgbClr val="FF3399"/>
                  </a:gs>
                  <a:gs pos="25000">
                    <a:srgbClr val="FF6633"/>
                  </a:gs>
                  <a:gs pos="50000">
                    <a:srgbClr val="FFFF00"/>
                  </a:gs>
                  <a:gs pos="75000">
                    <a:srgbClr val="01A78F"/>
                  </a:gs>
                  <a:gs pos="100000">
                    <a:srgbClr val="3366FF"/>
                  </a:gs>
                </a:gsLst>
                <a:lin ang="5400000" scaled="0"/>
              </a:gradFill>
              <a:effectLst>
                <a:outerShdw blurRad="41275" dist="12700" dir="12000000" algn="tl" rotWithShape="0">
                  <a:srgbClr val="000000">
                    <a:alpha val="40000"/>
                  </a:srgbClr>
                </a:outerShdw>
              </a:effectLst>
              <a:cs typeface="Arial"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lach-akparat.com/wp-content/uploads/2015/11/%D1%83%D0%BB%D1%82%D1%82%D1%8B%D0%BA-%D0%BA%D0%BE%D0%BB%D0%BE%D0%BD%D0%B5%D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43815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baq.kz/userfiles/3(11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6" descr="https://baq.kz/userfiles/3(11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6" name="Picture 8" descr="https://ds02.infourok.ru/uploads/ex/056b/0002b102-264a374b/hello_html_m84c4d06.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11" r="13448" b="21549"/>
          <a:stretch/>
        </p:blipFill>
        <p:spPr bwMode="auto">
          <a:xfrm>
            <a:off x="4952999" y="1066800"/>
            <a:ext cx="3886201" cy="42672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f.azh.kz/news-kaz/001/071/24sunduk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359461"/>
            <a:ext cx="4378325" cy="299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3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kk.convdocs.org/pars_docs/refs/188/187226/187226_html_2d7910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775" y="1843087"/>
            <a:ext cx="4214327" cy="2881313"/>
          </a:xfrm>
          <a:prstGeom prst="rect">
            <a:avLst/>
          </a:prstGeom>
          <a:noFill/>
          <a:extLst>
            <a:ext uri="{909E8E84-426E-40DD-AFC4-6F175D3DCCD1}">
              <a14:hiddenFill xmlns:a14="http://schemas.microsoft.com/office/drawing/2010/main">
                <a:solidFill>
                  <a:srgbClr val="FFFFFF"/>
                </a:solidFill>
              </a14:hiddenFill>
            </a:ext>
          </a:extLst>
        </p:spPr>
      </p:pic>
      <p:pic>
        <p:nvPicPr>
          <p:cNvPr id="4" name="Объект 3" descr="http://shava.kz/uploads/posts/2015-12/1449991397_slayd5.jpg"/>
          <p:cNvPicPr>
            <a:picLocks/>
          </p:cNvPicPr>
          <p:nvPr/>
        </p:nvPicPr>
        <p:blipFill rotWithShape="1">
          <a:blip r:embed="rId3">
            <a:extLst>
              <a:ext uri="{28A0092B-C50C-407E-A947-70E740481C1C}">
                <a14:useLocalDpi xmlns:a14="http://schemas.microsoft.com/office/drawing/2010/main" val="0"/>
              </a:ext>
            </a:extLst>
          </a:blip>
          <a:srcRect l="14151" t="57359" r="11131" b="14968"/>
          <a:stretch/>
        </p:blipFill>
        <p:spPr bwMode="auto">
          <a:xfrm>
            <a:off x="1308339" y="4724400"/>
            <a:ext cx="6832121" cy="1897813"/>
          </a:xfrm>
          <a:prstGeom prst="rect">
            <a:avLst/>
          </a:prstGeom>
          <a:noFill/>
          <a:ln>
            <a:noFill/>
          </a:ln>
        </p:spPr>
      </p:pic>
      <p:pic>
        <p:nvPicPr>
          <p:cNvPr id="5" name="Объект 3" descr="http://shava.kz/uploads/posts/2015-12/1449991397_slayd5.jpg"/>
          <p:cNvPicPr>
            <a:picLocks/>
          </p:cNvPicPr>
          <p:nvPr/>
        </p:nvPicPr>
        <p:blipFill rotWithShape="1">
          <a:blip r:embed="rId3">
            <a:extLst>
              <a:ext uri="{28A0092B-C50C-407E-A947-70E740481C1C}">
                <a14:useLocalDpi xmlns:a14="http://schemas.microsoft.com/office/drawing/2010/main" val="0"/>
              </a:ext>
            </a:extLst>
          </a:blip>
          <a:srcRect l="12076" t="12578" r="11509" b="62222"/>
          <a:stretch/>
        </p:blipFill>
        <p:spPr bwMode="auto">
          <a:xfrm>
            <a:off x="1230701" y="-1439"/>
            <a:ext cx="6987396" cy="1728158"/>
          </a:xfrm>
          <a:prstGeom prst="rect">
            <a:avLst/>
          </a:prstGeom>
          <a:noFill/>
          <a:ln>
            <a:noFill/>
          </a:ln>
        </p:spPr>
      </p:pic>
    </p:spTree>
    <p:extLst>
      <p:ext uri="{BB962C8B-B14F-4D97-AF65-F5344CB8AC3E}">
        <p14:creationId xmlns:p14="http://schemas.microsoft.com/office/powerpoint/2010/main" val="3452454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095023" y="817582"/>
            <a:ext cx="6965245" cy="1202485"/>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noFill/>
                </a:ln>
                <a:solidFill>
                  <a:sysClr val="windowText" lastClr="000000"/>
                </a:solidFill>
                <a:effectLst/>
                <a:uLnTx/>
                <a:uFillTx/>
                <a:latin typeface="Constantia"/>
                <a:ea typeface="+mj-ea"/>
                <a:cs typeface="+mj-cs"/>
              </a:rPr>
              <a:t>Киіз үйдің іші төртке бөлінеді:</a:t>
            </a:r>
            <a:endParaRPr kumimoji="0" lang="ru-RU" sz="4400" b="0" i="0" u="none" strike="noStrike" kern="1200" cap="none" spc="0" normalizeH="0" baseline="0" noProof="0" dirty="0">
              <a:ln>
                <a:noFill/>
              </a:ln>
              <a:solidFill>
                <a:sysClr val="windowText" lastClr="000000"/>
              </a:solidFill>
              <a:effectLst/>
              <a:uLnTx/>
              <a:uFillTx/>
              <a:latin typeface="Constantia"/>
              <a:ea typeface="+mj-ea"/>
              <a:cs typeface="+mj-cs"/>
            </a:endParaRPr>
          </a:p>
        </p:txBody>
      </p:sp>
      <p:sp>
        <p:nvSpPr>
          <p:cNvPr id="5" name="Прямоугольник 4"/>
          <p:cNvSpPr/>
          <p:nvPr/>
        </p:nvSpPr>
        <p:spPr>
          <a:xfrm>
            <a:off x="1335149" y="2210379"/>
            <a:ext cx="78739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err="1" smtClean="0">
                <a:ln>
                  <a:noFill/>
                </a:ln>
                <a:solidFill>
                  <a:sysClr val="windowText" lastClr="000000"/>
                </a:solidFill>
                <a:effectLst/>
                <a:uLnTx/>
                <a:uFillTx/>
              </a:rPr>
              <a:t>Төр</a:t>
            </a:r>
            <a:r>
              <a:rPr kumimoji="0" lang="ru-RU" sz="1800" b="0" i="0" u="none" strike="noStrike" kern="0" cap="none" spc="0" normalizeH="0" baseline="0" noProof="0" dirty="0" smtClean="0">
                <a:ln>
                  <a:noFill/>
                </a:ln>
                <a:solidFill>
                  <a:sysClr val="windowText" lastClr="000000"/>
                </a:solidFill>
                <a:effectLst/>
                <a:uLnTx/>
                <a:uFillTx/>
              </a:rPr>
              <a:t> - </a:t>
            </a:r>
            <a:endParaRPr kumimoji="0" lang="ru-RU" sz="1800" b="0" i="0" u="none" strike="noStrike" kern="0" cap="none" spc="0" normalizeH="0" baseline="0" noProof="0" dirty="0">
              <a:ln>
                <a:noFill/>
              </a:ln>
              <a:solidFill>
                <a:sysClr val="windowText" lastClr="000000"/>
              </a:solidFill>
              <a:effectLst/>
              <a:uLnTx/>
              <a:uFillTx/>
            </a:endParaRPr>
          </a:p>
        </p:txBody>
      </p:sp>
      <p:sp>
        <p:nvSpPr>
          <p:cNvPr id="6" name="Прямоугольник 5"/>
          <p:cNvSpPr/>
          <p:nvPr/>
        </p:nvSpPr>
        <p:spPr>
          <a:xfrm>
            <a:off x="2155612" y="2071880"/>
            <a:ext cx="5904656"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err="1">
                <a:ln>
                  <a:noFill/>
                </a:ln>
                <a:solidFill>
                  <a:sysClr val="windowText" lastClr="000000"/>
                </a:solidFill>
                <a:effectLst/>
                <a:uLnTx/>
                <a:uFillTx/>
              </a:rPr>
              <a:t>Үй</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ішіндегі</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ең</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құрметті</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орын</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мұнда</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жүк</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жиналады</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қонақтар</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отырады</a:t>
            </a:r>
            <a:endParaRPr kumimoji="0" lang="ru-RU" sz="1800" b="0" i="0" u="none" strike="noStrike" kern="0" cap="none" spc="0" normalizeH="0" baseline="0" noProof="0" dirty="0">
              <a:ln>
                <a:noFill/>
              </a:ln>
              <a:solidFill>
                <a:sysClr val="windowText" lastClr="000000"/>
              </a:solidFill>
              <a:effectLst/>
              <a:uLnTx/>
              <a:uFillTx/>
            </a:endParaRPr>
          </a:p>
        </p:txBody>
      </p:sp>
      <p:sp>
        <p:nvSpPr>
          <p:cNvPr id="7" name="Прямоугольник 6"/>
          <p:cNvSpPr/>
          <p:nvPr/>
        </p:nvSpPr>
        <p:spPr>
          <a:xfrm>
            <a:off x="1331640" y="3119345"/>
            <a:ext cx="120588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1800" b="0" i="0" u="none" strike="noStrike" kern="0" cap="none" spc="0" normalizeH="0" baseline="0" noProof="0" dirty="0" smtClean="0">
                <a:ln>
                  <a:noFill/>
                </a:ln>
                <a:solidFill>
                  <a:sysClr val="windowText" lastClr="000000"/>
                </a:solidFill>
                <a:effectLst/>
                <a:uLnTx/>
                <a:uFillTx/>
              </a:rPr>
              <a:t>Сол жақ - </a:t>
            </a:r>
            <a:endParaRPr kumimoji="0" lang="ru-RU" sz="1800" b="0" i="0" u="none" strike="noStrike" kern="0" cap="none" spc="0" normalizeH="0" baseline="0" noProof="0" dirty="0">
              <a:ln>
                <a:noFill/>
              </a:ln>
              <a:solidFill>
                <a:sysClr val="windowText" lastClr="000000"/>
              </a:solidFill>
              <a:effectLst/>
              <a:uLnTx/>
              <a:uFillTx/>
            </a:endParaRPr>
          </a:p>
        </p:txBody>
      </p:sp>
      <p:sp>
        <p:nvSpPr>
          <p:cNvPr id="8" name="Прямоугольник 7"/>
          <p:cNvSpPr/>
          <p:nvPr/>
        </p:nvSpPr>
        <p:spPr>
          <a:xfrm>
            <a:off x="2537520" y="3119345"/>
            <a:ext cx="45348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err="1">
                <a:ln>
                  <a:noFill/>
                </a:ln>
                <a:solidFill>
                  <a:sysClr val="windowText" lastClr="000000"/>
                </a:solidFill>
                <a:effectLst/>
                <a:uLnTx/>
                <a:uFillTx/>
              </a:rPr>
              <a:t>Үй</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иесінің</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отыратын</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және</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жататын</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орны</a:t>
            </a:r>
            <a:endParaRPr kumimoji="0" lang="ru-RU" sz="1800" b="0" i="0" u="none" strike="noStrike" kern="0" cap="none" spc="0" normalizeH="0" baseline="0" noProof="0" dirty="0">
              <a:ln>
                <a:noFill/>
              </a:ln>
              <a:solidFill>
                <a:sysClr val="windowText" lastClr="000000"/>
              </a:solidFill>
              <a:effectLst/>
              <a:uLnTx/>
              <a:uFillTx/>
            </a:endParaRPr>
          </a:p>
        </p:txBody>
      </p:sp>
      <p:sp>
        <p:nvSpPr>
          <p:cNvPr id="9" name="Прямоугольник 8"/>
          <p:cNvSpPr/>
          <p:nvPr/>
        </p:nvSpPr>
        <p:spPr>
          <a:xfrm>
            <a:off x="1331640" y="3789040"/>
            <a:ext cx="114486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err="1" smtClean="0">
                <a:ln>
                  <a:noFill/>
                </a:ln>
                <a:solidFill>
                  <a:sysClr val="windowText" lastClr="000000"/>
                </a:solidFill>
                <a:effectLst/>
                <a:uLnTx/>
                <a:uFillTx/>
              </a:rPr>
              <a:t>Оң</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smtClean="0">
                <a:ln>
                  <a:noFill/>
                </a:ln>
                <a:solidFill>
                  <a:sysClr val="windowText" lastClr="000000"/>
                </a:solidFill>
                <a:effectLst/>
                <a:uLnTx/>
                <a:uFillTx/>
              </a:rPr>
              <a:t>жақ</a:t>
            </a:r>
            <a:r>
              <a:rPr kumimoji="0" lang="ru-RU" sz="1800" b="0" i="0" u="none" strike="noStrike" kern="0" cap="none" spc="0" normalizeH="0" baseline="0" noProof="0" dirty="0" smtClean="0">
                <a:ln>
                  <a:noFill/>
                </a:ln>
                <a:solidFill>
                  <a:sysClr val="windowText" lastClr="000000"/>
                </a:solidFill>
                <a:effectLst/>
                <a:uLnTx/>
                <a:uFillTx/>
              </a:rPr>
              <a:t> - </a:t>
            </a:r>
            <a:endParaRPr kumimoji="0" lang="ru-RU" sz="1800" b="0" i="0" u="none" strike="noStrike" kern="0" cap="none" spc="0" normalizeH="0" baseline="0" noProof="0" dirty="0">
              <a:ln>
                <a:noFill/>
              </a:ln>
              <a:solidFill>
                <a:sysClr val="windowText" lastClr="000000"/>
              </a:solidFill>
              <a:effectLst/>
              <a:uLnTx/>
              <a:uFillTx/>
            </a:endParaRPr>
          </a:p>
        </p:txBody>
      </p:sp>
      <p:sp>
        <p:nvSpPr>
          <p:cNvPr id="10" name="Прямоугольник 9"/>
          <p:cNvSpPr/>
          <p:nvPr/>
        </p:nvSpPr>
        <p:spPr>
          <a:xfrm>
            <a:off x="2476505" y="3650540"/>
            <a:ext cx="4572000" cy="64633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err="1">
                <a:ln>
                  <a:noFill/>
                </a:ln>
                <a:solidFill>
                  <a:sysClr val="windowText" lastClr="000000"/>
                </a:solidFill>
                <a:effectLst/>
                <a:uLnTx/>
                <a:uFillTx/>
              </a:rPr>
              <a:t>Балалар</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орналасады</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Босаға</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жақта</a:t>
            </a:r>
            <a:r>
              <a:rPr kumimoji="0" lang="ru-RU" sz="1800" b="0" i="0" u="none" strike="noStrike" kern="0" cap="none" spc="0" normalizeH="0" baseline="0" noProof="0" dirty="0">
                <a:ln>
                  <a:noFill/>
                </a:ln>
                <a:solidFill>
                  <a:sysClr val="windowText" lastClr="000000"/>
                </a:solidFill>
                <a:effectLst/>
                <a:uLnTx/>
                <a:uFillTx/>
              </a:rPr>
              <a:t> ер - </a:t>
            </a:r>
            <a:r>
              <a:rPr kumimoji="0" lang="ru-RU" sz="1800" b="0" i="0" u="none" strike="noStrike" kern="0" cap="none" spc="0" normalizeH="0" baseline="0" noProof="0" dirty="0" err="1">
                <a:ln>
                  <a:noFill/>
                </a:ln>
                <a:solidFill>
                  <a:sysClr val="windowText" lastClr="000000"/>
                </a:solidFill>
                <a:effectLst/>
                <a:uLnTx/>
                <a:uFillTx/>
              </a:rPr>
              <a:t>тұрмандар</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киімдер</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ілінеді</a:t>
            </a:r>
            <a:endParaRPr kumimoji="0" lang="ru-RU" sz="1800" b="0" i="0" u="none" strike="noStrike" kern="0" cap="none" spc="0" normalizeH="0" baseline="0" noProof="0" dirty="0">
              <a:ln>
                <a:noFill/>
              </a:ln>
              <a:solidFill>
                <a:sysClr val="windowText" lastClr="000000"/>
              </a:solidFill>
              <a:effectLst/>
              <a:uLnTx/>
              <a:uFillTx/>
            </a:endParaRPr>
          </a:p>
        </p:txBody>
      </p:sp>
      <p:sp>
        <p:nvSpPr>
          <p:cNvPr id="11" name="Прямоугольник 10"/>
          <p:cNvSpPr/>
          <p:nvPr/>
        </p:nvSpPr>
        <p:spPr>
          <a:xfrm>
            <a:off x="1331640" y="4581128"/>
            <a:ext cx="151216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ysClr val="windowText" lastClr="000000"/>
                </a:solidFill>
                <a:effectLst/>
                <a:uLnTx/>
                <a:uFillTx/>
              </a:rPr>
              <a:t>От </a:t>
            </a:r>
            <a:r>
              <a:rPr kumimoji="0" lang="ru-RU" sz="1800" b="0" i="0" u="none" strike="noStrike" kern="0" cap="none" spc="0" normalizeH="0" baseline="0" noProof="0" dirty="0" err="1" smtClean="0">
                <a:ln>
                  <a:noFill/>
                </a:ln>
                <a:solidFill>
                  <a:sysClr val="windowText" lastClr="000000"/>
                </a:solidFill>
                <a:effectLst/>
                <a:uLnTx/>
                <a:uFillTx/>
              </a:rPr>
              <a:t>орны</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smtClean="0">
                <a:ln>
                  <a:noFill/>
                </a:ln>
                <a:solidFill>
                  <a:sysClr val="windowText" lastClr="000000"/>
                </a:solidFill>
                <a:effectLst/>
                <a:uLnTx/>
                <a:uFillTx/>
              </a:rPr>
              <a:t>- </a:t>
            </a:r>
            <a:endParaRPr kumimoji="0" lang="ru-RU" sz="1800" b="0" i="0" u="none" strike="noStrike" kern="0" cap="none" spc="0" normalizeH="0" baseline="0" noProof="0" dirty="0">
              <a:ln>
                <a:noFill/>
              </a:ln>
              <a:solidFill>
                <a:sysClr val="windowText" lastClr="000000"/>
              </a:solidFill>
              <a:effectLst/>
              <a:uLnTx/>
              <a:uFillTx/>
            </a:endParaRPr>
          </a:p>
        </p:txBody>
      </p:sp>
      <p:sp>
        <p:nvSpPr>
          <p:cNvPr id="12" name="Прямоугольник 11"/>
          <p:cNvSpPr/>
          <p:nvPr/>
        </p:nvSpPr>
        <p:spPr>
          <a:xfrm>
            <a:off x="2537520" y="4442628"/>
            <a:ext cx="4572000" cy="64633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err="1">
                <a:ln>
                  <a:noFill/>
                </a:ln>
                <a:solidFill>
                  <a:sysClr val="windowText" lastClr="000000"/>
                </a:solidFill>
                <a:effectLst/>
                <a:uLnTx/>
                <a:uFillTx/>
              </a:rPr>
              <a:t>Қасиетті</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орын</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болып</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саналады</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Мұнда</a:t>
            </a:r>
            <a:r>
              <a:rPr kumimoji="0" lang="ru-RU" sz="1800" b="0" i="0" u="none" strike="noStrike" kern="0" cap="none" spc="0" normalizeH="0" baseline="0" noProof="0" dirty="0">
                <a:ln>
                  <a:noFill/>
                </a:ln>
                <a:solidFill>
                  <a:sysClr val="windowText" lastClr="000000"/>
                </a:solidFill>
                <a:effectLst/>
                <a:uLnTx/>
                <a:uFillTx/>
              </a:rPr>
              <a:t> от </a:t>
            </a:r>
            <a:r>
              <a:rPr kumimoji="0" lang="ru-RU" sz="1800" b="0" i="0" u="none" strike="noStrike" kern="0" cap="none" spc="0" normalizeH="0" baseline="0" noProof="0" dirty="0" err="1">
                <a:ln>
                  <a:noFill/>
                </a:ln>
                <a:solidFill>
                  <a:sysClr val="windowText" lastClr="000000"/>
                </a:solidFill>
                <a:effectLst/>
                <a:uLnTx/>
                <a:uFillTx/>
              </a:rPr>
              <a:t>жағылады</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қазан</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асылады</a:t>
            </a: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5214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anim calcmode="lin" valueType="num">
                                      <p:cBhvr>
                                        <p:cTn id="47" dur="2000" fill="hold"/>
                                        <p:tgtEl>
                                          <p:spTgt spid="12"/>
                                        </p:tgtEl>
                                        <p:attrNameLst>
                                          <p:attrName>ppt_w</p:attrName>
                                        </p:attrNameLst>
                                      </p:cBhvr>
                                      <p:tavLst>
                                        <p:tav tm="0" fmla="#ppt_w*sin(2.5*pi*$)">
                                          <p:val>
                                            <p:fltVal val="0"/>
                                          </p:val>
                                        </p:tav>
                                        <p:tav tm="100000">
                                          <p:val>
                                            <p:fltVal val="1"/>
                                          </p:val>
                                        </p:tav>
                                      </p:tavLst>
                                    </p:anim>
                                    <p:anim calcmode="lin" valueType="num">
                                      <p:cBhvr>
                                        <p:cTn id="4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esktop\ки1з уй\скачанные файлы (3).jpg"/>
          <p:cNvPicPr>
            <a:picLocks noChangeAspect="1" noChangeArrowheads="1"/>
          </p:cNvPicPr>
          <p:nvPr/>
        </p:nvPicPr>
        <p:blipFill>
          <a:blip r:embed="rId2" cstate="print"/>
          <a:srcRect/>
          <a:stretch>
            <a:fillRect/>
          </a:stretch>
        </p:blipFill>
        <p:spPr bwMode="auto">
          <a:xfrm>
            <a:off x="5105400" y="1219200"/>
            <a:ext cx="3787078" cy="3672408"/>
          </a:xfrm>
          <a:prstGeom prst="rect">
            <a:avLst/>
          </a:prstGeom>
          <a:noFill/>
        </p:spPr>
      </p:pic>
      <p:sp>
        <p:nvSpPr>
          <p:cNvPr id="4" name="Содержимое 11"/>
          <p:cNvSpPr txBox="1">
            <a:spLocks/>
          </p:cNvSpPr>
          <p:nvPr/>
        </p:nvSpPr>
        <p:spPr>
          <a:xfrm>
            <a:off x="304800" y="571128"/>
            <a:ext cx="4419600" cy="496855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ru-RU" sz="2400" b="1"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Шаңырақ</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 </a:t>
            </a: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киіз</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үйдің</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p>
          <a:p>
            <a:pPr marL="274320" marR="0" lvl="0" indent="-27432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ең</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жоғарғы</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бөлігі</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Оның</a:t>
            </a:r>
            <a:endPar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пішіні</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күмбез</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тәріздес</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ол</a:t>
            </a:r>
            <a:endPar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уықтардың</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ұштарын</a:t>
            </a:r>
            <a:endPar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біріктіріп</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ұстап</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тұрады</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Шаңырақ</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бірнеше</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p>
          <a:p>
            <a:pPr marL="274320" marR="0" lvl="0" indent="-27432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бөлшектерден</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тұрады</a:t>
            </a: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ru-RU" sz="2400" b="0" i="0" u="none" strike="noStrike" kern="1200" cap="none" spc="0" normalizeH="0" baseline="0" noProof="0" dirty="0" smtClean="0">
                <a:ln>
                  <a:noFill/>
                </a:ln>
                <a:solidFill>
                  <a:sysClr val="windowText" lastClr="000000"/>
                </a:solidFill>
                <a:effectLst/>
                <a:uLnTx/>
                <a:uFillTx/>
                <a:latin typeface="Arial"/>
                <a:ea typeface="+mn-ea"/>
                <a:cs typeface="+mn-cs"/>
              </a:rPr>
              <a:t>1 – </a:t>
            </a:r>
            <a:r>
              <a:rPr kumimoji="0" lang="ru-RU" sz="2400" b="0" i="0" u="none" strike="noStrike" kern="1200" cap="none" spc="0" normalizeH="0" baseline="0" noProof="0" dirty="0" err="1" smtClean="0">
                <a:ln>
                  <a:noFill/>
                </a:ln>
                <a:solidFill>
                  <a:sysClr val="windowText" lastClr="000000"/>
                </a:solidFill>
                <a:effectLst/>
                <a:uLnTx/>
                <a:uFillTx/>
                <a:latin typeface="Arial"/>
                <a:ea typeface="+mn-ea"/>
                <a:cs typeface="+mn-cs"/>
              </a:rPr>
              <a:t>тоғын</a:t>
            </a:r>
            <a:endParaRPr kumimoji="0" lang="ru-RU" sz="24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ru-RU" sz="2400" b="0" i="0" u="none" strike="noStrike" kern="1200" cap="none" spc="0" normalizeH="0" baseline="0" noProof="0" dirty="0" smtClean="0">
                <a:ln>
                  <a:noFill/>
                </a:ln>
                <a:solidFill>
                  <a:sysClr val="windowText" lastClr="000000"/>
                </a:solidFill>
                <a:effectLst/>
                <a:uLnTx/>
                <a:uFillTx/>
                <a:latin typeface="Arial"/>
                <a:ea typeface="+mn-ea"/>
                <a:cs typeface="+mn-cs"/>
              </a:rPr>
              <a:t>2 – </a:t>
            </a:r>
            <a:r>
              <a:rPr kumimoji="0" lang="ru-RU" sz="2400" b="0" i="0" u="none" strike="noStrike" kern="1200" cap="none" spc="0" normalizeH="0" baseline="0" noProof="0" dirty="0" err="1" smtClean="0">
                <a:ln>
                  <a:noFill/>
                </a:ln>
                <a:solidFill>
                  <a:sysClr val="windowText" lastClr="000000"/>
                </a:solidFill>
                <a:effectLst/>
                <a:uLnTx/>
                <a:uFillTx/>
                <a:latin typeface="Arial"/>
                <a:ea typeface="+mn-ea"/>
                <a:cs typeface="+mn-cs"/>
              </a:rPr>
              <a:t>күлдіреуіш</a:t>
            </a:r>
            <a:endParaRPr kumimoji="0" lang="ru-RU" sz="24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ru-RU" sz="2400" b="0" i="0" u="none" strike="noStrike" kern="1200" cap="none" spc="0" normalizeH="0" baseline="0" noProof="0" dirty="0" smtClean="0">
                <a:ln>
                  <a:noFill/>
                </a:ln>
                <a:solidFill>
                  <a:sysClr val="windowText" lastClr="000000"/>
                </a:solidFill>
                <a:effectLst/>
                <a:uLnTx/>
                <a:uFillTx/>
                <a:latin typeface="Arial"/>
                <a:ea typeface="+mn-ea"/>
                <a:cs typeface="+mn-cs"/>
              </a:rPr>
              <a:t>3 – </a:t>
            </a:r>
            <a:r>
              <a:rPr kumimoji="0" lang="ru-RU" sz="2400" b="0" i="0" u="none" strike="noStrike" kern="1200" cap="none" spc="0" normalizeH="0" baseline="0" noProof="0" dirty="0" err="1" smtClean="0">
                <a:ln>
                  <a:noFill/>
                </a:ln>
                <a:solidFill>
                  <a:sysClr val="windowText" lastClr="000000"/>
                </a:solidFill>
                <a:effectLst/>
                <a:uLnTx/>
                <a:uFillTx/>
                <a:latin typeface="Arial"/>
                <a:ea typeface="+mn-ea"/>
                <a:cs typeface="+mn-cs"/>
              </a:rPr>
              <a:t>беріктік</a:t>
            </a:r>
            <a:endParaRPr kumimoji="0" lang="ru-RU" sz="24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ru-RU" sz="2400" b="0" i="0" u="none" strike="noStrike" kern="1200" cap="none" spc="0" normalizeH="0" baseline="0" noProof="0" dirty="0" smtClean="0">
                <a:ln>
                  <a:noFill/>
                </a:ln>
                <a:solidFill>
                  <a:sysClr val="windowText" lastClr="000000"/>
                </a:solidFill>
                <a:effectLst/>
                <a:uLnTx/>
                <a:uFillTx/>
                <a:latin typeface="Arial"/>
                <a:ea typeface="+mn-ea"/>
                <a:cs typeface="+mn-cs"/>
              </a:rPr>
              <a:t>4 – </a:t>
            </a:r>
            <a:r>
              <a:rPr kumimoji="0" lang="ru-RU" sz="2400" b="0" i="0" u="none" strike="noStrike" kern="1200" cap="none" spc="0" normalizeH="0" baseline="0" noProof="0" dirty="0" err="1" smtClean="0">
                <a:ln>
                  <a:noFill/>
                </a:ln>
                <a:solidFill>
                  <a:sysClr val="windowText" lastClr="000000"/>
                </a:solidFill>
                <a:effectLst/>
                <a:uLnTx/>
                <a:uFillTx/>
                <a:latin typeface="Arial"/>
                <a:ea typeface="+mn-ea"/>
                <a:cs typeface="+mn-cs"/>
              </a:rPr>
              <a:t>шаңырақтың</a:t>
            </a:r>
            <a:r>
              <a:rPr kumimoji="0" lang="ru-RU" sz="2400" b="0" i="0" u="none" strike="noStrike" kern="1200" cap="none" spc="0" normalizeH="0" baseline="0" noProof="0" dirty="0" smtClean="0">
                <a:ln>
                  <a:noFill/>
                </a:ln>
                <a:solidFill>
                  <a:sysClr val="windowText" lastClr="000000"/>
                </a:solidFill>
                <a:effectLst/>
                <a:uLnTx/>
                <a:uFillTx/>
                <a:latin typeface="Arial"/>
                <a:ea typeface="+mn-ea"/>
                <a:cs typeface="+mn-cs"/>
              </a:rPr>
              <a:t> </a:t>
            </a:r>
            <a:r>
              <a:rPr kumimoji="0" lang="ru-RU" sz="2400" b="0" i="0" u="none" strike="noStrike" kern="1200" cap="none" spc="0" normalizeH="0" baseline="0" noProof="0" dirty="0" err="1" smtClean="0">
                <a:ln>
                  <a:noFill/>
                </a:ln>
                <a:solidFill>
                  <a:sysClr val="windowText" lastClr="000000"/>
                </a:solidFill>
                <a:effectLst/>
                <a:uLnTx/>
                <a:uFillTx/>
                <a:latin typeface="Arial"/>
                <a:ea typeface="+mn-ea"/>
                <a:cs typeface="+mn-cs"/>
              </a:rPr>
              <a:t>көзі</a:t>
            </a:r>
            <a:endPar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AA2B1E"/>
              </a:buClr>
              <a:buSzPct val="85000"/>
              <a:buFont typeface="Brush Script MT" pitchFamily="66" charset="0"/>
              <a:buChar char="O"/>
              <a:tabLst/>
              <a:defRPr/>
            </a:pPr>
            <a:endParaRPr kumimoji="0" lang="ru-RU" sz="24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4157019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762000" y="228600"/>
            <a:ext cx="7776864"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ru-RU" sz="3200" b="1" smtClean="0">
                <a:latin typeface="Times New Roman" pitchFamily="18" charset="0"/>
                <a:cs typeface="Times New Roman" pitchFamily="18" charset="0"/>
              </a:rPr>
              <a:t>Кереге</a:t>
            </a:r>
            <a:r>
              <a:rPr lang="ru-RU" sz="3200" smtClean="0">
                <a:latin typeface="Times New Roman" pitchFamily="18" charset="0"/>
                <a:cs typeface="Times New Roman" pitchFamily="18" charset="0"/>
              </a:rPr>
              <a:t> – киіз үйдің негізгі қаңқасын құрайды.Керегені құрайтын әрбір ағашты «желі» дейді. Желінің ең ұзынын керегенің «ерісі» деп, одан қысқалауын «балашық», ең кішісін «сағанақ» деп атайды. Керегенің көктеліп біткен әр бөлігін қанат деп атайды. </a:t>
            </a:r>
            <a:endParaRPr lang="ru-RU"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53" y="3581400"/>
            <a:ext cx="8004175"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810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ки1з уй\images (6).jpg"/>
          <p:cNvPicPr>
            <a:picLocks noChangeAspect="1" noChangeArrowheads="1"/>
          </p:cNvPicPr>
          <p:nvPr/>
        </p:nvPicPr>
        <p:blipFill>
          <a:blip r:embed="rId2" cstate="print"/>
          <a:srcRect/>
          <a:stretch>
            <a:fillRect/>
          </a:stretch>
        </p:blipFill>
        <p:spPr bwMode="auto">
          <a:xfrm>
            <a:off x="4860032" y="762000"/>
            <a:ext cx="3960440" cy="3600400"/>
          </a:xfrm>
          <a:prstGeom prst="rect">
            <a:avLst/>
          </a:prstGeom>
          <a:noFill/>
        </p:spPr>
      </p:pic>
      <p:sp>
        <p:nvSpPr>
          <p:cNvPr id="3" name="Содержимое 4"/>
          <p:cNvSpPr txBox="1">
            <a:spLocks/>
          </p:cNvSpPr>
          <p:nvPr/>
        </p:nvSpPr>
        <p:spPr>
          <a:xfrm>
            <a:off x="609600" y="736798"/>
            <a:ext cx="3744416" cy="5112568"/>
          </a:xfrm>
          <a:prstGeom prst="rect">
            <a:avLst/>
          </a:prstGeom>
        </p:spPr>
        <p:txBody>
          <a:bodyPr vert="horz" lIns="91440" tIns="45720" rIns="91440" bIns="45720" rtlCol="0" anchor="t">
            <a:normAutofit fontScale="250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buFont typeface="Brush Script MT" pitchFamily="66" charset="0"/>
              <a:buNone/>
            </a:pPr>
            <a:r>
              <a:rPr lang="ru-RU" sz="11200" smtClean="0">
                <a:latin typeface="Times New Roman" pitchFamily="18" charset="0"/>
                <a:cs typeface="Times New Roman" pitchFamily="18" charset="0"/>
              </a:rPr>
              <a:t> </a:t>
            </a:r>
            <a:r>
              <a:rPr lang="ru-RU" sz="11200" b="1" smtClean="0">
                <a:latin typeface="Times New Roman" pitchFamily="18" charset="0"/>
                <a:cs typeface="Times New Roman" pitchFamily="18" charset="0"/>
              </a:rPr>
              <a:t>Уық </a:t>
            </a:r>
            <a:r>
              <a:rPr lang="ru-RU" sz="11200" smtClean="0">
                <a:latin typeface="Times New Roman" pitchFamily="18" charset="0"/>
                <a:cs typeface="Times New Roman" pitchFamily="18" charset="0"/>
              </a:rPr>
              <a:t>кереге мен        шаңырақты жалғастырып тұрады</a:t>
            </a:r>
            <a:r>
              <a:rPr lang="kk-KZ" sz="11200" smtClean="0">
                <a:latin typeface="Times New Roman" pitchFamily="18" charset="0"/>
                <a:cs typeface="Times New Roman" pitchFamily="18" charset="0"/>
              </a:rPr>
              <a:t>.</a:t>
            </a:r>
            <a:r>
              <a:rPr lang="ru-RU" sz="11200" smtClean="0">
                <a:latin typeface="Times New Roman" pitchFamily="18" charset="0"/>
                <a:cs typeface="Times New Roman" pitchFamily="18" charset="0"/>
              </a:rPr>
              <a:t> Уық саны үйге жайылатын кереге басының санына тең. Оған қосымша сықырлауық есіктің үстіне байланатын қысқалау келген 4-5 маңдай уық болады. Онын ұзындығы есіктің биіктігіне байланысты.</a:t>
            </a:r>
          </a:p>
          <a:p>
            <a:pPr>
              <a:buFont typeface="Brush Script MT" pitchFamily="66" charset="0"/>
              <a:buNone/>
            </a:pP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984746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ки1з уй\скачанные файлы (4).jpg"/>
          <p:cNvPicPr>
            <a:picLocks noChangeAspect="1" noChangeArrowheads="1"/>
          </p:cNvPicPr>
          <p:nvPr/>
        </p:nvPicPr>
        <p:blipFill>
          <a:blip r:embed="rId2" cstate="print"/>
          <a:srcRect/>
          <a:stretch>
            <a:fillRect/>
          </a:stretch>
        </p:blipFill>
        <p:spPr bwMode="auto">
          <a:xfrm>
            <a:off x="4410731" y="685800"/>
            <a:ext cx="4464496" cy="4392488"/>
          </a:xfrm>
          <a:prstGeom prst="rect">
            <a:avLst/>
          </a:prstGeom>
          <a:noFill/>
        </p:spPr>
      </p:pic>
      <p:sp>
        <p:nvSpPr>
          <p:cNvPr id="3" name="Прямоугольник 2"/>
          <p:cNvSpPr/>
          <p:nvPr/>
        </p:nvSpPr>
        <p:spPr>
          <a:xfrm>
            <a:off x="533400" y="381000"/>
            <a:ext cx="3600400" cy="5725224"/>
          </a:xfrm>
          <a:prstGeom prst="rect">
            <a:avLst/>
          </a:prstGeom>
        </p:spPr>
        <p:txBody>
          <a:bodyPr wrap="square">
            <a:spAutoFit/>
          </a:bodyPr>
          <a:lstStyle/>
          <a:p>
            <a:r>
              <a:rPr lang="ru-RU" sz="3200" dirty="0" err="1" smtClean="0">
                <a:latin typeface="Times New Roman" pitchFamily="18" charset="0"/>
                <a:cs typeface="Times New Roman" pitchFamily="18" charset="0"/>
              </a:rPr>
              <a:t>Киіз</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үйдің ағаш есігін</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сықырлауық дейді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Ол</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киіз</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үйдің ішіне</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қарай ашылады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Есік</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бірнеше</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бөліктен тұрады.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Олар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маңдайша, екі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босаға, табалдырық </a:t>
            </a:r>
            <a:r>
              <a:rPr lang="ru-RU" sz="3200" dirty="0" smtClean="0">
                <a:latin typeface="Times New Roman" pitchFamily="18" charset="0"/>
                <a:cs typeface="Times New Roman" pitchFamily="18" charset="0"/>
              </a:rPr>
              <a:t>пен </a:t>
            </a:r>
            <a:r>
              <a:rPr lang="ru-RU" sz="3200" dirty="0" err="1" smtClean="0">
                <a:latin typeface="Times New Roman" pitchFamily="18" charset="0"/>
                <a:cs typeface="Times New Roman" pitchFamily="18" charset="0"/>
              </a:rPr>
              <a:t>екі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жақтау</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523713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990600" y="533400"/>
            <a:ext cx="7543800" cy="5334000"/>
          </a:xfrm>
        </p:spPr>
        <p:txBody>
          <a:bodyPr/>
          <a:lstStyle/>
          <a:p>
            <a:pPr eaLnBrk="1" hangingPunct="1">
              <a:lnSpc>
                <a:spcPct val="90000"/>
              </a:lnSpc>
            </a:pPr>
            <a:endParaRPr lang="kk-KZ" sz="4000" b="1" smtClean="0">
              <a:solidFill>
                <a:srgbClr val="FFFF00"/>
              </a:solidFill>
            </a:endParaRPr>
          </a:p>
          <a:p>
            <a:pPr eaLnBrk="1" hangingPunct="1">
              <a:lnSpc>
                <a:spcPct val="90000"/>
              </a:lnSpc>
            </a:pPr>
            <a:endParaRPr lang="kk-KZ" sz="4000" b="1" smtClean="0">
              <a:solidFill>
                <a:srgbClr val="FFFF00"/>
              </a:solidFill>
            </a:endParaRPr>
          </a:p>
          <a:p>
            <a:pPr eaLnBrk="1" hangingPunct="1">
              <a:lnSpc>
                <a:spcPct val="90000"/>
              </a:lnSpc>
            </a:pPr>
            <a:r>
              <a:rPr lang="kk-KZ" sz="4000" b="1" smtClean="0">
                <a:solidFill>
                  <a:srgbClr val="0070C0"/>
                </a:solidFill>
                <a:latin typeface="Times New Roman" pitchFamily="18" charset="0"/>
                <a:cs typeface="Times New Roman" pitchFamily="18" charset="0"/>
              </a:rPr>
              <a:t>Тұрмысымызда сәндік қолданбалы өнер көп қолданылады.</a:t>
            </a:r>
          </a:p>
          <a:p>
            <a:pPr eaLnBrk="1" hangingPunct="1">
              <a:lnSpc>
                <a:spcPct val="90000"/>
              </a:lnSpc>
            </a:pPr>
            <a:r>
              <a:rPr lang="kk-KZ" sz="4000" b="1" smtClean="0">
                <a:solidFill>
                  <a:srgbClr val="0070C0"/>
                </a:solidFill>
                <a:latin typeface="Times New Roman" pitchFamily="18" charset="0"/>
                <a:cs typeface="Times New Roman" pitchFamily="18" charset="0"/>
              </a:rPr>
              <a:t>Ал балалар келесі кезекте </a:t>
            </a:r>
            <a:r>
              <a:rPr lang="kk-KZ" sz="4000" b="1" smtClean="0">
                <a:solidFill>
                  <a:srgbClr val="CC3399"/>
                </a:solidFill>
              </a:rPr>
              <a:t>“Ойлан тап</a:t>
            </a:r>
            <a:r>
              <a:rPr lang="kk-KZ" sz="4000" b="1" smtClean="0">
                <a:solidFill>
                  <a:srgbClr val="0070C0"/>
                </a:solidFill>
                <a:latin typeface="Times New Roman" pitchFamily="18" charset="0"/>
                <a:cs typeface="Times New Roman" pitchFamily="18" charset="0"/>
              </a:rPr>
              <a:t>” ребусын шешейік</a:t>
            </a:r>
            <a:endParaRPr lang="ru-RU" sz="4000" b="1" smtClean="0">
              <a:solidFill>
                <a:srgbClr val="0070C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kk-KZ" sz="4000" b="1" dirty="0" smtClean="0">
                <a:solidFill>
                  <a:srgbClr val="CC3399"/>
                </a:solidFill>
                <a:latin typeface="Times New Roman" pitchFamily="18" charset="0"/>
                <a:cs typeface="Times New Roman" pitchFamily="18" charset="0"/>
              </a:rPr>
              <a:t>“Ойлан тап”</a:t>
            </a:r>
            <a:r>
              <a:rPr lang="kk-KZ" sz="4000" b="1" dirty="0" smtClean="0">
                <a:latin typeface="Times New Roman" pitchFamily="18" charset="0"/>
                <a:cs typeface="Times New Roman" pitchFamily="18" charset="0"/>
              </a:rPr>
              <a:t> </a:t>
            </a:r>
            <a:r>
              <a:rPr lang="kk-KZ" sz="4000" b="1" dirty="0" smtClean="0">
                <a:solidFill>
                  <a:srgbClr val="0070C0"/>
                </a:solidFill>
                <a:latin typeface="Times New Roman" pitchFamily="18" charset="0"/>
                <a:cs typeface="Times New Roman" pitchFamily="18" charset="0"/>
              </a:rPr>
              <a:t>ребусы</a:t>
            </a:r>
            <a:endParaRPr lang="ru-RU" sz="4000" b="1" dirty="0" smtClean="0">
              <a:solidFill>
                <a:srgbClr val="0070C0"/>
              </a:solidFill>
              <a:latin typeface="Times New Roman" pitchFamily="18" charset="0"/>
              <a:cs typeface="Times New Roman" pitchFamily="18" charset="0"/>
            </a:endParaRPr>
          </a:p>
        </p:txBody>
      </p:sp>
      <p:sp>
        <p:nvSpPr>
          <p:cNvPr id="27651" name="Rectangle 3"/>
          <p:cNvSpPr>
            <a:spLocks noGrp="1" noChangeArrowheads="1"/>
          </p:cNvSpPr>
          <p:nvPr>
            <p:ph type="body" sz="half" idx="1"/>
          </p:nvPr>
        </p:nvSpPr>
        <p:spPr>
          <a:xfrm>
            <a:off x="1066800" y="1981200"/>
            <a:ext cx="3702050" cy="4114800"/>
          </a:xfrm>
        </p:spPr>
        <p:txBody>
          <a:bodyPr/>
          <a:lstStyle/>
          <a:p>
            <a:pPr eaLnBrk="1" hangingPunct="1"/>
            <a:endParaRPr lang="kk-KZ" sz="2800" smtClean="0"/>
          </a:p>
          <a:p>
            <a:pPr eaLnBrk="1" hangingPunct="1"/>
            <a:endParaRPr lang="kk-KZ" sz="2800" smtClean="0"/>
          </a:p>
          <a:p>
            <a:pPr eaLnBrk="1" hangingPunct="1"/>
            <a:endParaRPr lang="kk-KZ" sz="2800" smtClean="0"/>
          </a:p>
          <a:p>
            <a:pPr eaLnBrk="1" hangingPunct="1"/>
            <a:endParaRPr lang="kk-KZ" sz="2800" smtClean="0"/>
          </a:p>
          <a:p>
            <a:pPr eaLnBrk="1" hangingPunct="1"/>
            <a:endParaRPr lang="kk-KZ" sz="2800" smtClean="0"/>
          </a:p>
          <a:p>
            <a:pPr eaLnBrk="1" hangingPunct="1"/>
            <a:endParaRPr lang="kk-KZ" sz="2800" smtClean="0"/>
          </a:p>
          <a:p>
            <a:pPr eaLnBrk="1" hangingPunct="1">
              <a:buFont typeface="Wingdings" pitchFamily="2" charset="2"/>
              <a:buNone/>
            </a:pPr>
            <a:endParaRPr lang="ru-RU" sz="2800" smtClean="0"/>
          </a:p>
        </p:txBody>
      </p:sp>
      <p:graphicFrame>
        <p:nvGraphicFramePr>
          <p:cNvPr id="21539" name="Group 35"/>
          <p:cNvGraphicFramePr>
            <a:graphicFrameLocks noGrp="1"/>
          </p:cNvGraphicFramePr>
          <p:nvPr>
            <p:ph sz="half" idx="2"/>
            <p:extLst>
              <p:ext uri="{D42A27DB-BD31-4B8C-83A1-F6EECF244321}">
                <p14:modId xmlns:p14="http://schemas.microsoft.com/office/powerpoint/2010/main" val="4052768851"/>
              </p:ext>
            </p:extLst>
          </p:nvPr>
        </p:nvGraphicFramePr>
        <p:xfrm>
          <a:off x="5697538" y="5229225"/>
          <a:ext cx="3141662" cy="944563"/>
        </p:xfrm>
        <a:graphic>
          <a:graphicData uri="http://schemas.openxmlformats.org/drawingml/2006/table">
            <a:tbl>
              <a:tblPr/>
              <a:tblGrid>
                <a:gridCol w="633412"/>
                <a:gridCol w="623888"/>
                <a:gridCol w="627062"/>
                <a:gridCol w="628650"/>
                <a:gridCol w="628650"/>
              </a:tblGrid>
              <a:tr h="9445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kk-KZ" sz="2800" b="1" i="0" u="none" strike="noStrike" cap="none" normalizeH="0" baseline="0" dirty="0" smtClean="0">
                        <a:ln>
                          <a:noFill/>
                        </a:ln>
                        <a:solidFill>
                          <a:schemeClr val="tx1"/>
                        </a:solidFill>
                        <a:effectLst/>
                        <a:latin typeface="Tahoma" pitchFamily="34"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kk-KZ" sz="2800" b="1" i="0" u="none" strike="noStrike" cap="none" normalizeH="0" baseline="0" dirty="0" smtClean="0">
                        <a:ln>
                          <a:noFill/>
                        </a:ln>
                        <a:solidFill>
                          <a:schemeClr val="tx1"/>
                        </a:solidFill>
                        <a:effectLst/>
                        <a:latin typeface="Tahoma" pitchFamily="34"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kk-KZ" sz="2800" b="1" i="0" u="none" strike="noStrike" cap="none" normalizeH="0" baseline="0" dirty="0" smtClean="0">
                        <a:ln>
                          <a:noFill/>
                        </a:ln>
                        <a:solidFill>
                          <a:schemeClr val="tx1"/>
                        </a:solidFill>
                        <a:effectLst/>
                        <a:latin typeface="Tahoma" pitchFamily="34"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kk-KZ" sz="2800" b="1" i="0" u="none" strike="noStrike" cap="none" normalizeH="0" baseline="0" dirty="0" smtClean="0">
                        <a:ln>
                          <a:noFill/>
                        </a:ln>
                        <a:solidFill>
                          <a:schemeClr val="tx1"/>
                        </a:solidFill>
                        <a:effectLst/>
                        <a:latin typeface="Tahoma" pitchFamily="34"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kk-KZ" sz="2800" b="1" i="0" u="none" strike="noStrike" cap="none" normalizeH="0" baseline="0" dirty="0" smtClean="0">
                        <a:ln>
                          <a:noFill/>
                        </a:ln>
                        <a:solidFill>
                          <a:schemeClr val="tx1"/>
                        </a:solidFill>
                        <a:effectLst/>
                        <a:latin typeface="Tahoma" pitchFamily="34"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76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199"/>
            <a:ext cx="8382000" cy="2703407"/>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539"/>
                                        </p:tgtEl>
                                        <p:attrNameLst>
                                          <p:attrName>style.visibility</p:attrName>
                                        </p:attrNameLst>
                                      </p:cBhvr>
                                      <p:to>
                                        <p:strVal val="visible"/>
                                      </p:to>
                                    </p:set>
                                    <p:animEffect transition="in" filter="diamond(in)">
                                      <p:cBhvr>
                                        <p:cTn id="7" dur="2000"/>
                                        <p:tgtEl>
                                          <p:spTgt spid="21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990600"/>
            <a:ext cx="7543800" cy="1431925"/>
          </a:xfrm>
          <a:prstGeom prst="rect">
            <a:avLst/>
          </a:prstGeom>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kk-KZ" sz="4000" b="1" dirty="0" smtClean="0">
                <a:solidFill>
                  <a:srgbClr val="CC3399"/>
                </a:solidFill>
                <a:latin typeface="Times New Roman" pitchFamily="18" charset="0"/>
                <a:cs typeface="Times New Roman" pitchFamily="18" charset="0"/>
              </a:rPr>
              <a:t>“Ойлан тап”</a:t>
            </a:r>
            <a:r>
              <a:rPr lang="kk-KZ" sz="4000" b="1" dirty="0" smtClean="0">
                <a:latin typeface="Times New Roman" pitchFamily="18" charset="0"/>
                <a:cs typeface="Times New Roman" pitchFamily="18" charset="0"/>
              </a:rPr>
              <a:t> </a:t>
            </a:r>
            <a:r>
              <a:rPr lang="kk-KZ" sz="4000" b="1" dirty="0" smtClean="0">
                <a:solidFill>
                  <a:srgbClr val="0070C0"/>
                </a:solidFill>
                <a:latin typeface="Times New Roman" pitchFamily="18" charset="0"/>
                <a:cs typeface="Times New Roman" pitchFamily="18" charset="0"/>
              </a:rPr>
              <a:t>ребусы</a:t>
            </a:r>
            <a:endParaRPr lang="ru-RU" sz="4000" b="1" dirty="0" smtClean="0">
              <a:solidFill>
                <a:srgbClr val="0070C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98593395"/>
              </p:ext>
            </p:extLst>
          </p:nvPr>
        </p:nvGraphicFramePr>
        <p:xfrm>
          <a:off x="304800" y="2687109"/>
          <a:ext cx="8686800" cy="2260070"/>
        </p:xfrm>
        <a:graphic>
          <a:graphicData uri="http://schemas.openxmlformats.org/drawingml/2006/table">
            <a:tbl>
              <a:tblPr firstRow="1" firstCol="1" bandRow="1">
                <a:tableStyleId>{5C22544A-7EE6-4342-B048-85BDC9FD1C3A}</a:tableStyleId>
              </a:tblPr>
              <a:tblGrid>
                <a:gridCol w="2238233"/>
                <a:gridCol w="2176249"/>
                <a:gridCol w="2095500"/>
                <a:gridCol w="2176818"/>
              </a:tblGrid>
              <a:tr h="1130035">
                <a:tc>
                  <a:txBody>
                    <a:bodyPr/>
                    <a:lstStyle/>
                    <a:p>
                      <a:pPr>
                        <a:lnSpc>
                          <a:spcPct val="115000"/>
                        </a:lnSpc>
                        <a:spcAft>
                          <a:spcPts val="0"/>
                        </a:spcAft>
                      </a:pPr>
                      <a:r>
                        <a:rPr lang="ru-RU" sz="6400" dirty="0" smtClean="0">
                          <a:effectLst/>
                        </a:rPr>
                        <a:t>    ,,,,,,</a:t>
                      </a:r>
                      <a:endParaRPr lang="ru-RU" sz="1000" dirty="0">
                        <a:effectLst/>
                        <a:latin typeface="Calibri"/>
                        <a:ea typeface="Calibri"/>
                        <a:cs typeface="Times New Roman"/>
                      </a:endParaRPr>
                    </a:p>
                  </a:txBody>
                  <a:tcPr marL="61415" marR="61415" marT="0" marB="0"/>
                </a:tc>
                <a:tc>
                  <a:txBody>
                    <a:bodyPr/>
                    <a:lstStyle/>
                    <a:p>
                      <a:pPr>
                        <a:lnSpc>
                          <a:spcPct val="115000"/>
                        </a:lnSpc>
                        <a:spcAft>
                          <a:spcPts val="0"/>
                        </a:spcAft>
                      </a:pPr>
                      <a:r>
                        <a:rPr lang="ru-RU" sz="6400">
                          <a:effectLst/>
                        </a:rPr>
                        <a:t>,,</a:t>
                      </a:r>
                      <a:r>
                        <a:rPr lang="ru-RU" sz="1000">
                          <a:effectLst/>
                        </a:rPr>
                        <a:t> </a:t>
                      </a:r>
                      <a:endParaRPr lang="ru-RU" sz="1000">
                        <a:effectLst/>
                        <a:latin typeface="Calibri"/>
                        <a:ea typeface="Calibri"/>
                        <a:cs typeface="Times New Roman"/>
                      </a:endParaRPr>
                    </a:p>
                  </a:txBody>
                  <a:tcPr marL="61415" marR="61415" marT="0" marB="0"/>
                </a:tc>
                <a:tc>
                  <a:txBody>
                    <a:bodyPr/>
                    <a:lstStyle/>
                    <a:p>
                      <a:pPr>
                        <a:lnSpc>
                          <a:spcPct val="115000"/>
                        </a:lnSpc>
                        <a:spcAft>
                          <a:spcPts val="0"/>
                        </a:spcAft>
                      </a:pPr>
                      <a:r>
                        <a:rPr lang="ru-RU" sz="6400" dirty="0" smtClean="0">
                          <a:effectLst/>
                        </a:rPr>
                        <a:t>      ,,,</a:t>
                      </a:r>
                      <a:endParaRPr lang="ru-RU" sz="1000" dirty="0">
                        <a:effectLst/>
                        <a:latin typeface="Calibri"/>
                        <a:ea typeface="Calibri"/>
                        <a:cs typeface="Times New Roman"/>
                      </a:endParaRPr>
                    </a:p>
                  </a:txBody>
                  <a:tcPr marL="61415" marR="61415" marT="0" marB="0"/>
                </a:tc>
                <a:tc>
                  <a:txBody>
                    <a:bodyPr/>
                    <a:lstStyle/>
                    <a:p>
                      <a:pPr>
                        <a:lnSpc>
                          <a:spcPct val="115000"/>
                        </a:lnSpc>
                        <a:spcAft>
                          <a:spcPts val="0"/>
                        </a:spcAft>
                      </a:pPr>
                      <a:r>
                        <a:rPr lang="ru-RU" sz="6400">
                          <a:effectLst/>
                        </a:rPr>
                        <a:t>,,,,,</a:t>
                      </a:r>
                      <a:r>
                        <a:rPr lang="ru-RU" sz="1000">
                          <a:effectLst/>
                        </a:rPr>
                        <a:t> </a:t>
                      </a:r>
                      <a:endParaRPr lang="ru-RU" sz="1000">
                        <a:effectLst/>
                        <a:latin typeface="Calibri"/>
                        <a:ea typeface="Calibri"/>
                        <a:cs typeface="Times New Roman"/>
                      </a:endParaRPr>
                    </a:p>
                  </a:txBody>
                  <a:tcPr marL="61415" marR="61415" marT="0" marB="0"/>
                </a:tc>
              </a:tr>
              <a:tr h="1130035">
                <a:tc>
                  <a:txBody>
                    <a:bodyPr/>
                    <a:lstStyle/>
                    <a:p>
                      <a:pPr algn="ctr">
                        <a:lnSpc>
                          <a:spcPct val="115000"/>
                        </a:lnSpc>
                        <a:spcAft>
                          <a:spcPts val="0"/>
                        </a:spcAft>
                      </a:pPr>
                      <a:endParaRPr lang="ru-RU" sz="1000" dirty="0">
                        <a:effectLst/>
                        <a:latin typeface="Calibri"/>
                        <a:ea typeface="Calibri"/>
                        <a:cs typeface="Times New Roman"/>
                      </a:endParaRPr>
                    </a:p>
                  </a:txBody>
                  <a:tcPr marL="61415" marR="61415" marT="0" marB="0"/>
                </a:tc>
                <a:tc>
                  <a:txBody>
                    <a:bodyPr/>
                    <a:lstStyle/>
                    <a:p>
                      <a:pPr algn="ctr">
                        <a:lnSpc>
                          <a:spcPct val="115000"/>
                        </a:lnSpc>
                        <a:spcAft>
                          <a:spcPts val="0"/>
                        </a:spcAft>
                      </a:pPr>
                      <a:endParaRPr lang="ru-RU" sz="1000" dirty="0">
                        <a:effectLst/>
                        <a:latin typeface="Calibri"/>
                        <a:ea typeface="Calibri"/>
                        <a:cs typeface="Times New Roman"/>
                      </a:endParaRPr>
                    </a:p>
                  </a:txBody>
                  <a:tcPr marL="61415" marR="61415" marT="0" marB="0"/>
                </a:tc>
                <a:tc>
                  <a:txBody>
                    <a:bodyPr/>
                    <a:lstStyle/>
                    <a:p>
                      <a:pPr algn="ctr">
                        <a:lnSpc>
                          <a:spcPct val="115000"/>
                        </a:lnSpc>
                        <a:spcAft>
                          <a:spcPts val="0"/>
                        </a:spcAft>
                      </a:pPr>
                      <a:endParaRPr lang="ru-RU" sz="1000" dirty="0">
                        <a:effectLst/>
                        <a:latin typeface="Calibri"/>
                        <a:ea typeface="Calibri"/>
                        <a:cs typeface="Times New Roman"/>
                      </a:endParaRPr>
                    </a:p>
                  </a:txBody>
                  <a:tcPr marL="61415" marR="61415" marT="0" marB="0"/>
                </a:tc>
                <a:tc>
                  <a:txBody>
                    <a:bodyPr/>
                    <a:lstStyle/>
                    <a:p>
                      <a:pPr algn="ctr">
                        <a:lnSpc>
                          <a:spcPct val="115000"/>
                        </a:lnSpc>
                        <a:spcAft>
                          <a:spcPts val="0"/>
                        </a:spcAft>
                      </a:pPr>
                      <a:endParaRPr lang="ru-RU" sz="1000" dirty="0">
                        <a:effectLst/>
                        <a:latin typeface="Calibri"/>
                        <a:ea typeface="Calibri"/>
                        <a:cs typeface="Times New Roman"/>
                      </a:endParaRPr>
                    </a:p>
                  </a:txBody>
                  <a:tcPr marL="61415" marR="61415" marT="0" marB="0"/>
                </a:tc>
              </a:tr>
            </a:tbl>
          </a:graphicData>
        </a:graphic>
      </p:graphicFrame>
      <p:pic>
        <p:nvPicPr>
          <p:cNvPr id="1028" name="Рисунок 1" descr="Описание: http://ic.pics.livejournal.com/tanja_tank/73430060/48760/48760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87638"/>
            <a:ext cx="762000" cy="10019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Рисунок 2" descr="Описание: http://www.kz.all.biz/img/kz/catalog/middle/291374.png"/>
          <p:cNvPicPr>
            <a:picLocks noChangeAspect="1" noChangeArrowheads="1"/>
          </p:cNvPicPr>
          <p:nvPr/>
        </p:nvPicPr>
        <p:blipFill>
          <a:blip r:embed="rId3">
            <a:extLst>
              <a:ext uri="{28A0092B-C50C-407E-A947-70E740481C1C}">
                <a14:useLocalDpi xmlns:a14="http://schemas.microsoft.com/office/drawing/2010/main" val="0"/>
              </a:ext>
            </a:extLst>
          </a:blip>
          <a:srcRect l="8772" r="7008"/>
          <a:stretch>
            <a:fillRect/>
          </a:stretch>
        </p:blipFill>
        <p:spPr bwMode="auto">
          <a:xfrm>
            <a:off x="3048000" y="2708545"/>
            <a:ext cx="12382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Рисунок 3" descr="Описание: https://go4.imgsmail.ru/imgpreview?key=bfc5dfd48f1c7ad&amp;mb=imgdb_preview_12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78274"/>
            <a:ext cx="1219200"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Рисунок 4" descr="Описание: http://img0.liveinternet.ru/images/attach/d/0/129/382/129382410_5877047_3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2654450"/>
            <a:ext cx="103822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1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eaLnBrk="1" hangingPunct="1"/>
            <a:endParaRPr lang="kk-KZ" b="1" dirty="0" smtClean="0">
              <a:latin typeface="Palatino Linotype" pitchFamily="18" charset="0"/>
            </a:endParaRPr>
          </a:p>
          <a:p>
            <a:pPr algn="ctr" eaLnBrk="1" hangingPunct="1">
              <a:buFont typeface="Arial" pitchFamily="34" charset="0"/>
              <a:buNone/>
            </a:pPr>
            <a:r>
              <a:rPr lang="en-US" sz="3600" b="1" dirty="0" smtClean="0">
                <a:solidFill>
                  <a:srgbClr val="0070C0"/>
                </a:solidFill>
                <a:latin typeface="Palatino Linotype" pitchFamily="18" charset="0"/>
              </a:rPr>
              <a:t>   </a:t>
            </a:r>
            <a:r>
              <a:rPr lang="kk-KZ" sz="3600" b="1" dirty="0" smtClean="0">
                <a:solidFill>
                  <a:srgbClr val="0070C0"/>
                </a:solidFill>
                <a:latin typeface="Palatino Linotype" pitchFamily="18" charset="0"/>
              </a:rPr>
              <a:t>     Балалар біз бүгінгі сабақта сәндік қолданбалы өнер түрлерімен танысыптанысамыз.</a:t>
            </a:r>
            <a:endParaRPr lang="ru-RU" sz="3600" b="1" dirty="0" smtClean="0">
              <a:solidFill>
                <a:srgbClr val="0070C0"/>
              </a:solidFill>
              <a:latin typeface="Palatino Linotype" pitchFamily="18" charset="0"/>
            </a:endParaRPr>
          </a:p>
        </p:txBody>
      </p:sp>
      <p:sp>
        <p:nvSpPr>
          <p:cNvPr id="6" name="Прямоугольник 5"/>
          <p:cNvSpPr/>
          <p:nvPr/>
        </p:nvSpPr>
        <p:spPr>
          <a:xfrm>
            <a:off x="381000" y="533400"/>
            <a:ext cx="83058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kk-KZ"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charset="0"/>
              </a:rPr>
              <a:t>Жаңа сабаққа кіріспе</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charset="0"/>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53527944"/>
              </p:ext>
            </p:extLst>
          </p:nvPr>
        </p:nvGraphicFramePr>
        <p:xfrm>
          <a:off x="457200" y="2130180"/>
          <a:ext cx="8382000" cy="2711482"/>
        </p:xfrm>
        <a:graphic>
          <a:graphicData uri="http://schemas.openxmlformats.org/drawingml/2006/table">
            <a:tbl>
              <a:tblPr firstRow="1" firstCol="1" bandRow="1"/>
              <a:tblGrid>
                <a:gridCol w="1676400"/>
                <a:gridCol w="2209800"/>
                <a:gridCol w="2286000"/>
                <a:gridCol w="2209800"/>
              </a:tblGrid>
              <a:tr h="1355741">
                <a:tc>
                  <a:txBody>
                    <a:bodyPr/>
                    <a:lstStyle/>
                    <a:p>
                      <a:pPr>
                        <a:lnSpc>
                          <a:spcPct val="115000"/>
                        </a:lnSpc>
                        <a:spcAft>
                          <a:spcPts val="0"/>
                        </a:spcAft>
                      </a:pPr>
                      <a:r>
                        <a:rPr lang="ru-RU" sz="1000" dirty="0" smtClean="0">
                          <a:effectLst/>
                          <a:latin typeface="Calibri"/>
                          <a:ea typeface="Calibri"/>
                          <a:cs typeface="Times New Roman"/>
                        </a:rPr>
                        <a:t>                         </a:t>
                      </a:r>
                      <a:r>
                        <a:rPr lang="ru-RU" sz="6600" dirty="0" smtClean="0">
                          <a:effectLst/>
                          <a:latin typeface="Calibri"/>
                          <a:ea typeface="Calibri"/>
                          <a:cs typeface="Times New Roman"/>
                        </a:rPr>
                        <a:t> ,</a:t>
                      </a:r>
                      <a:endParaRPr lang="ru-RU" sz="6600" dirty="0">
                        <a:effectLst/>
                        <a:latin typeface="Calibri"/>
                        <a:ea typeface="Calibri"/>
                        <a:cs typeface="Times New Roman"/>
                      </a:endParaRPr>
                    </a:p>
                  </a:txBody>
                  <a:tcPr marL="60001" marR="60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4200" dirty="0" smtClean="0">
                          <a:effectLst/>
                          <a:latin typeface="Calibri"/>
                          <a:ea typeface="Calibri"/>
                          <a:cs typeface="Times New Roman"/>
                        </a:rPr>
                        <a:t>           ,,,,</a:t>
                      </a:r>
                      <a:endParaRPr lang="ru-RU" sz="1000" dirty="0">
                        <a:effectLst/>
                        <a:latin typeface="Calibri"/>
                        <a:ea typeface="Calibri"/>
                        <a:cs typeface="Times New Roman"/>
                      </a:endParaRPr>
                    </a:p>
                  </a:txBody>
                  <a:tcPr marL="60001" marR="60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4400" dirty="0" smtClean="0">
                          <a:effectLst/>
                          <a:latin typeface="Calibri"/>
                          <a:ea typeface="Calibri"/>
                          <a:cs typeface="Times New Roman"/>
                        </a:rPr>
                        <a:t>      </a:t>
                      </a:r>
                      <a:r>
                        <a:rPr lang="ru-RU" sz="4400" baseline="0" dirty="0" smtClean="0">
                          <a:effectLst/>
                          <a:latin typeface="Calibri"/>
                          <a:ea typeface="Calibri"/>
                          <a:cs typeface="Times New Roman"/>
                        </a:rPr>
                        <a:t>      </a:t>
                      </a:r>
                      <a:r>
                        <a:rPr lang="ru-RU" sz="4400" dirty="0" smtClean="0">
                          <a:effectLst/>
                          <a:latin typeface="Calibri"/>
                          <a:ea typeface="Calibri"/>
                          <a:cs typeface="Times New Roman"/>
                        </a:rPr>
                        <a:t>,,,</a:t>
                      </a:r>
                      <a:endParaRPr lang="ru-RU" sz="4400" dirty="0">
                        <a:effectLst/>
                        <a:latin typeface="Calibri"/>
                        <a:ea typeface="Calibri"/>
                        <a:cs typeface="Times New Roman"/>
                      </a:endParaRPr>
                    </a:p>
                  </a:txBody>
                  <a:tcPr marL="60001" marR="60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6300" dirty="0" smtClean="0">
                          <a:effectLst/>
                          <a:latin typeface="Calibri"/>
                          <a:ea typeface="Calibri"/>
                          <a:cs typeface="Times New Roman"/>
                        </a:rPr>
                        <a:t>,,,      </a:t>
                      </a:r>
                      <a:endParaRPr lang="ru-RU" sz="1000" dirty="0">
                        <a:effectLst/>
                        <a:latin typeface="Calibri"/>
                        <a:ea typeface="Calibri"/>
                        <a:cs typeface="Times New Roman"/>
                      </a:endParaRPr>
                    </a:p>
                  </a:txBody>
                  <a:tcPr marL="60001" marR="60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5741">
                <a:tc>
                  <a:txBody>
                    <a:bodyPr/>
                    <a:lstStyle/>
                    <a:p>
                      <a:pPr>
                        <a:lnSpc>
                          <a:spcPct val="115000"/>
                        </a:lnSpc>
                        <a:spcAft>
                          <a:spcPts val="0"/>
                        </a:spcAft>
                      </a:pPr>
                      <a:endParaRPr lang="ru-RU" sz="6000" dirty="0">
                        <a:effectLst/>
                        <a:latin typeface="Calibri"/>
                        <a:ea typeface="Calibri"/>
                        <a:cs typeface="Times New Roman"/>
                      </a:endParaRPr>
                    </a:p>
                  </a:txBody>
                  <a:tcPr marL="60001" marR="60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6000" dirty="0">
                        <a:effectLst/>
                        <a:latin typeface="Calibri"/>
                        <a:ea typeface="Calibri"/>
                        <a:cs typeface="Times New Roman"/>
                      </a:endParaRPr>
                    </a:p>
                  </a:txBody>
                  <a:tcPr marL="60001" marR="60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6000" dirty="0">
                        <a:effectLst/>
                        <a:latin typeface="Calibri"/>
                        <a:ea typeface="Calibri"/>
                        <a:cs typeface="Times New Roman"/>
                      </a:endParaRPr>
                    </a:p>
                  </a:txBody>
                  <a:tcPr marL="60001" marR="60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6000" dirty="0">
                        <a:effectLst/>
                        <a:latin typeface="Calibri"/>
                        <a:ea typeface="Calibri"/>
                        <a:cs typeface="Times New Roman"/>
                      </a:endParaRPr>
                    </a:p>
                  </a:txBody>
                  <a:tcPr marL="60001" marR="60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txBox="1">
            <a:spLocks noChangeArrowheads="1"/>
          </p:cNvSpPr>
          <p:nvPr/>
        </p:nvSpPr>
        <p:spPr>
          <a:xfrm>
            <a:off x="1066800" y="304800"/>
            <a:ext cx="7543800" cy="1431925"/>
          </a:xfrm>
          <a:prstGeom prst="rect">
            <a:avLst/>
          </a:prstGeom>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kk-KZ" sz="4000" b="1" smtClean="0">
                <a:solidFill>
                  <a:srgbClr val="CC3399"/>
                </a:solidFill>
                <a:latin typeface="Times New Roman" pitchFamily="18" charset="0"/>
                <a:cs typeface="Times New Roman" pitchFamily="18" charset="0"/>
              </a:rPr>
              <a:t>“Ойлан тап”</a:t>
            </a:r>
            <a:r>
              <a:rPr lang="kk-KZ" sz="4000" b="1" smtClean="0">
                <a:latin typeface="Times New Roman" pitchFamily="18" charset="0"/>
                <a:cs typeface="Times New Roman" pitchFamily="18" charset="0"/>
              </a:rPr>
              <a:t> </a:t>
            </a:r>
            <a:r>
              <a:rPr lang="kk-KZ" sz="4000" b="1" smtClean="0">
                <a:solidFill>
                  <a:srgbClr val="0070C0"/>
                </a:solidFill>
                <a:latin typeface="Times New Roman" pitchFamily="18" charset="0"/>
                <a:cs typeface="Times New Roman" pitchFamily="18" charset="0"/>
              </a:rPr>
              <a:t>ребусы</a:t>
            </a:r>
            <a:endParaRPr lang="ru-RU" sz="4000" b="1" dirty="0" smtClean="0">
              <a:solidFill>
                <a:srgbClr val="0070C0"/>
              </a:solidFill>
              <a:latin typeface="Times New Roman" pitchFamily="18" charset="0"/>
              <a:cs typeface="Times New Roman"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10" r="28390"/>
          <a:stretch/>
        </p:blipFill>
        <p:spPr bwMode="auto">
          <a:xfrm>
            <a:off x="609600" y="2153442"/>
            <a:ext cx="653143" cy="124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262921"/>
            <a:ext cx="1260242" cy="102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2262921"/>
            <a:ext cx="1295400" cy="94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8906" y="2262921"/>
            <a:ext cx="1002580" cy="109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040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kk-KZ" sz="3200" b="1" smtClean="0">
                <a:solidFill>
                  <a:srgbClr val="CC3399"/>
                </a:solidFill>
                <a:latin typeface="Times New Roman" pitchFamily="18" charset="0"/>
                <a:cs typeface="Times New Roman" pitchFamily="18" charset="0"/>
              </a:rPr>
              <a:t>Жаңа сабақты пысықтау.</a:t>
            </a:r>
            <a:endParaRPr lang="ru-RU" sz="3200" b="1" smtClean="0">
              <a:solidFill>
                <a:srgbClr val="CC3399"/>
              </a:solidFill>
              <a:latin typeface="Times New Roman" pitchFamily="18" charset="0"/>
              <a:cs typeface="Times New Roman" pitchFamily="18" charset="0"/>
            </a:endParaRPr>
          </a:p>
        </p:txBody>
      </p:sp>
      <p:sp>
        <p:nvSpPr>
          <p:cNvPr id="24579" name="Rectangle 3"/>
          <p:cNvSpPr>
            <a:spLocks noGrp="1" noChangeArrowheads="1"/>
          </p:cNvSpPr>
          <p:nvPr>
            <p:ph idx="1"/>
          </p:nvPr>
        </p:nvSpPr>
        <p:spPr/>
        <p:txBody>
          <a:bodyPr rtlCol="0">
            <a:normAutofit fontScale="92500" lnSpcReduction="10000"/>
          </a:bodyPr>
          <a:lstStyle/>
          <a:p>
            <a:pPr marL="609600" indent="-609600" eaLnBrk="1" fontAlgn="auto" hangingPunct="1">
              <a:spcAft>
                <a:spcPts val="0"/>
              </a:spcAft>
              <a:buClr>
                <a:schemeClr val="accent3"/>
              </a:buClr>
              <a:buFont typeface="Arial" pitchFamily="34" charset="0"/>
              <a:buChar char="•"/>
              <a:defRPr/>
            </a:pPr>
            <a:r>
              <a:rPr lang="kk-KZ" sz="2800" b="1" dirty="0" smtClean="0">
                <a:solidFill>
                  <a:srgbClr val="C00000"/>
                </a:solidFill>
                <a:latin typeface="Times New Roman" pitchFamily="18" charset="0"/>
                <a:cs typeface="Times New Roman" pitchFamily="18" charset="0"/>
              </a:rPr>
              <a:t>Сөзжұмбақ.</a:t>
            </a:r>
            <a:r>
              <a:rPr lang="kk-KZ" sz="2800" dirty="0" smtClean="0"/>
              <a:t> </a:t>
            </a:r>
            <a:r>
              <a:rPr lang="kk-KZ" sz="2800" b="1" dirty="0" smtClean="0">
                <a:solidFill>
                  <a:srgbClr val="0070C0"/>
                </a:solidFill>
                <a:latin typeface="Times New Roman" pitchFamily="18" charset="0"/>
                <a:cs typeface="Times New Roman" pitchFamily="18" charset="0"/>
              </a:rPr>
              <a:t>Ұлттық киімдер</a:t>
            </a:r>
          </a:p>
          <a:p>
            <a:pPr marL="609600" indent="-609600" eaLnBrk="1" fontAlgn="auto" hangingPunct="1">
              <a:spcAft>
                <a:spcPts val="0"/>
              </a:spcAft>
              <a:buClr>
                <a:schemeClr val="accent3"/>
              </a:buClr>
              <a:buFont typeface="Wingdings" pitchFamily="2" charset="2"/>
              <a:buNone/>
              <a:defRPr/>
            </a:pPr>
            <a:endParaRPr lang="kk-KZ" sz="2800" dirty="0" smtClean="0">
              <a:solidFill>
                <a:srgbClr val="BE8E5A"/>
              </a:solidFill>
            </a:endParaRPr>
          </a:p>
          <a:p>
            <a:pPr marL="609600" indent="-609600" eaLnBrk="1" fontAlgn="auto" hangingPunct="1">
              <a:spcAft>
                <a:spcPts val="0"/>
              </a:spcAft>
              <a:buClr>
                <a:schemeClr val="accent3"/>
              </a:buClr>
              <a:buFont typeface="Arial" pitchFamily="34" charset="0"/>
              <a:buChar char="•"/>
              <a:defRPr/>
            </a:pPr>
            <a:endParaRPr lang="kk-KZ" sz="2800" dirty="0" smtClean="0">
              <a:solidFill>
                <a:srgbClr val="BE8E5A"/>
              </a:solidFill>
            </a:endParaRPr>
          </a:p>
          <a:p>
            <a:pPr marL="609600" indent="-609600" eaLnBrk="1" fontAlgn="auto" hangingPunct="1">
              <a:spcAft>
                <a:spcPts val="0"/>
              </a:spcAft>
              <a:buClr>
                <a:schemeClr val="accent3"/>
              </a:buClr>
              <a:buFont typeface="Wingdings" pitchFamily="2" charset="2"/>
              <a:buNone/>
              <a:defRPr/>
            </a:pPr>
            <a:endParaRPr lang="kk-KZ" sz="2800" dirty="0" smtClean="0">
              <a:solidFill>
                <a:srgbClr val="BE8E5A"/>
              </a:solidFill>
            </a:endParaRPr>
          </a:p>
          <a:p>
            <a:pPr marL="609600" indent="-609600" eaLnBrk="1" fontAlgn="auto" hangingPunct="1">
              <a:spcAft>
                <a:spcPts val="0"/>
              </a:spcAft>
              <a:buClr>
                <a:schemeClr val="accent3"/>
              </a:buClr>
              <a:buFont typeface="Arial" pitchFamily="34" charset="0"/>
              <a:buChar char="•"/>
              <a:defRPr/>
            </a:pPr>
            <a:endParaRPr lang="kk-KZ" sz="2800" dirty="0" smtClean="0">
              <a:solidFill>
                <a:srgbClr val="BE8E5A"/>
              </a:solidFill>
            </a:endParaRPr>
          </a:p>
          <a:p>
            <a:pPr marL="609600" indent="-609600" eaLnBrk="1" fontAlgn="auto" hangingPunct="1">
              <a:spcAft>
                <a:spcPts val="0"/>
              </a:spcAft>
              <a:buClr>
                <a:schemeClr val="accent3"/>
              </a:buClr>
              <a:buFont typeface="Wingdings" pitchFamily="2" charset="2"/>
              <a:buAutoNum type="arabicPeriod"/>
              <a:defRPr/>
            </a:pPr>
            <a:endParaRPr lang="kk-KZ" sz="1800" b="1" dirty="0" smtClean="0">
              <a:solidFill>
                <a:srgbClr val="BE8E5A"/>
              </a:solidFill>
            </a:endParaRPr>
          </a:p>
          <a:p>
            <a:pPr marL="609600" indent="-609600" eaLnBrk="1" fontAlgn="auto" hangingPunct="1">
              <a:spcAft>
                <a:spcPts val="0"/>
              </a:spcAft>
              <a:buClr>
                <a:schemeClr val="accent3"/>
              </a:buClr>
              <a:buFont typeface="Wingdings" pitchFamily="2" charset="2"/>
              <a:buAutoNum type="arabicPeriod"/>
              <a:defRPr/>
            </a:pPr>
            <a:endParaRPr lang="en-US" sz="1800" b="1" dirty="0" smtClean="0">
              <a:solidFill>
                <a:srgbClr val="BE8E5A"/>
              </a:solidFill>
            </a:endParaRPr>
          </a:p>
          <a:p>
            <a:pPr marL="609600" indent="-609600" eaLnBrk="1" fontAlgn="auto" hangingPunct="1">
              <a:spcAft>
                <a:spcPts val="0"/>
              </a:spcAft>
              <a:buClr>
                <a:schemeClr val="accent3"/>
              </a:buClr>
              <a:buFont typeface="Wingdings" pitchFamily="2" charset="2"/>
              <a:buAutoNum type="arabicPeriod"/>
              <a:defRPr/>
            </a:pPr>
            <a:endParaRPr lang="kk-KZ" sz="1800" b="1" dirty="0" smtClean="0">
              <a:solidFill>
                <a:srgbClr val="0070C0"/>
              </a:solidFill>
              <a:latin typeface="Times New Roman" pitchFamily="18" charset="0"/>
              <a:cs typeface="Times New Roman" pitchFamily="18" charset="0"/>
            </a:endParaRPr>
          </a:p>
          <a:p>
            <a:pPr marL="609600" indent="-609600" eaLnBrk="1" fontAlgn="auto" hangingPunct="1">
              <a:spcAft>
                <a:spcPts val="0"/>
              </a:spcAft>
              <a:buClr>
                <a:schemeClr val="accent3"/>
              </a:buClr>
              <a:buFont typeface="Wingdings" pitchFamily="2" charset="2"/>
              <a:buAutoNum type="arabicPeriod"/>
              <a:defRPr/>
            </a:pPr>
            <a:r>
              <a:rPr lang="kk-KZ" sz="1800" b="1" dirty="0" smtClean="0">
                <a:solidFill>
                  <a:srgbClr val="0070C0"/>
                </a:solidFill>
                <a:latin typeface="Times New Roman" pitchFamily="18" charset="0"/>
                <a:cs typeface="Times New Roman" pitchFamily="18" charset="0"/>
              </a:rPr>
              <a:t>Ұлдардың бас киімі</a:t>
            </a:r>
          </a:p>
          <a:p>
            <a:pPr marL="609600" indent="-609600" eaLnBrk="1" fontAlgn="auto" hangingPunct="1">
              <a:spcAft>
                <a:spcPts val="0"/>
              </a:spcAft>
              <a:buClr>
                <a:schemeClr val="accent3"/>
              </a:buClr>
              <a:buFont typeface="Wingdings" pitchFamily="2" charset="2"/>
              <a:buAutoNum type="arabicPeriod"/>
              <a:defRPr/>
            </a:pPr>
            <a:r>
              <a:rPr lang="kk-KZ" sz="1800" b="1" dirty="0" smtClean="0">
                <a:solidFill>
                  <a:srgbClr val="0070C0"/>
                </a:solidFill>
                <a:latin typeface="Times New Roman" pitchFamily="18" charset="0"/>
                <a:cs typeface="Times New Roman" pitchFamily="18" charset="0"/>
              </a:rPr>
              <a:t>Хан сұлтандар киетін бас киім</a:t>
            </a:r>
          </a:p>
          <a:p>
            <a:pPr marL="609600" indent="-609600" eaLnBrk="1" fontAlgn="auto" hangingPunct="1">
              <a:spcAft>
                <a:spcPts val="0"/>
              </a:spcAft>
              <a:buClr>
                <a:schemeClr val="accent3"/>
              </a:buClr>
              <a:buFont typeface="Wingdings" pitchFamily="2" charset="2"/>
              <a:buAutoNum type="arabicPeriod"/>
              <a:defRPr/>
            </a:pPr>
            <a:r>
              <a:rPr lang="kk-KZ" sz="1800" b="1" dirty="0" smtClean="0">
                <a:solidFill>
                  <a:srgbClr val="0070C0"/>
                </a:solidFill>
                <a:latin typeface="Times New Roman" pitchFamily="18" charset="0"/>
                <a:cs typeface="Times New Roman" pitchFamily="18" charset="0"/>
              </a:rPr>
              <a:t>Ұлттық аяқ киім</a:t>
            </a:r>
          </a:p>
          <a:p>
            <a:pPr marL="609600" indent="-609600" eaLnBrk="1" fontAlgn="auto" hangingPunct="1">
              <a:spcAft>
                <a:spcPts val="0"/>
              </a:spcAft>
              <a:buClr>
                <a:schemeClr val="accent3"/>
              </a:buClr>
              <a:buFont typeface="Wingdings" pitchFamily="2" charset="2"/>
              <a:buAutoNum type="arabicPeriod"/>
              <a:defRPr/>
            </a:pPr>
            <a:r>
              <a:rPr lang="kk-KZ" sz="1800" b="1" dirty="0" smtClean="0">
                <a:solidFill>
                  <a:srgbClr val="0070C0"/>
                </a:solidFill>
                <a:latin typeface="Times New Roman" pitchFamily="18" charset="0"/>
                <a:cs typeface="Times New Roman" pitchFamily="18" charset="0"/>
              </a:rPr>
              <a:t>Әйелдер киімі</a:t>
            </a:r>
          </a:p>
          <a:p>
            <a:pPr marL="609600" indent="-609600" eaLnBrk="1" fontAlgn="auto" hangingPunct="1">
              <a:spcAft>
                <a:spcPts val="0"/>
              </a:spcAft>
              <a:buClr>
                <a:schemeClr val="accent3"/>
              </a:buClr>
              <a:buFont typeface="Wingdings" pitchFamily="2" charset="2"/>
              <a:buAutoNum type="arabicPeriod"/>
              <a:defRPr/>
            </a:pPr>
            <a:r>
              <a:rPr lang="kk-KZ" sz="1800" b="1" dirty="0" smtClean="0">
                <a:solidFill>
                  <a:srgbClr val="0070C0"/>
                </a:solidFill>
                <a:latin typeface="Times New Roman" pitchFamily="18" charset="0"/>
                <a:cs typeface="Times New Roman" pitchFamily="18" charset="0"/>
              </a:rPr>
              <a:t>Әйелдердің аяқ киімі</a:t>
            </a:r>
            <a:endParaRPr lang="kk-KZ" sz="2800" b="1" dirty="0" smtClean="0">
              <a:solidFill>
                <a:srgbClr val="0070C0"/>
              </a:solidFill>
              <a:latin typeface="Times New Roman" pitchFamily="18" charset="0"/>
              <a:cs typeface="Times New Roman" pitchFamily="18" charset="0"/>
            </a:endParaRPr>
          </a:p>
          <a:p>
            <a:pPr marL="609600" indent="-609600" eaLnBrk="1" fontAlgn="auto" hangingPunct="1">
              <a:spcAft>
                <a:spcPts val="0"/>
              </a:spcAft>
              <a:buClr>
                <a:schemeClr val="accent3"/>
              </a:buClr>
              <a:buFont typeface="Arial" pitchFamily="34" charset="0"/>
              <a:buChar char="•"/>
              <a:defRPr/>
            </a:pPr>
            <a:endParaRPr lang="kk-KZ" sz="2800" dirty="0" smtClean="0">
              <a:solidFill>
                <a:srgbClr val="BE8E5A"/>
              </a:solidFill>
            </a:endParaRPr>
          </a:p>
          <a:p>
            <a:pPr marL="609600" indent="-609600" eaLnBrk="1" fontAlgn="auto" hangingPunct="1">
              <a:spcAft>
                <a:spcPts val="0"/>
              </a:spcAft>
              <a:buClr>
                <a:schemeClr val="accent3"/>
              </a:buClr>
              <a:buFont typeface="Wingdings" pitchFamily="2" charset="2"/>
              <a:buNone/>
              <a:defRPr/>
            </a:pPr>
            <a:endParaRPr lang="ru-RU" sz="2800" dirty="0" smtClean="0">
              <a:solidFill>
                <a:srgbClr val="BE8E5A"/>
              </a:solidFill>
            </a:endParaRPr>
          </a:p>
        </p:txBody>
      </p:sp>
      <p:sp>
        <p:nvSpPr>
          <p:cNvPr id="32772" name="Rectangle 507"/>
          <p:cNvSpPr>
            <a:spLocks noChangeArrowheads="1"/>
          </p:cNvSpPr>
          <p:nvPr/>
        </p:nvSpPr>
        <p:spPr bwMode="auto">
          <a:xfrm>
            <a:off x="3124200" y="2590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73" name="Rectangle 508"/>
          <p:cNvSpPr>
            <a:spLocks noChangeArrowheads="1"/>
          </p:cNvSpPr>
          <p:nvPr/>
        </p:nvSpPr>
        <p:spPr bwMode="auto">
          <a:xfrm>
            <a:off x="3505200" y="2590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74" name="Rectangle 509"/>
          <p:cNvSpPr>
            <a:spLocks noChangeArrowheads="1"/>
          </p:cNvSpPr>
          <p:nvPr/>
        </p:nvSpPr>
        <p:spPr bwMode="auto">
          <a:xfrm>
            <a:off x="3886200" y="2590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75" name="Rectangle 510"/>
          <p:cNvSpPr>
            <a:spLocks noChangeArrowheads="1"/>
          </p:cNvSpPr>
          <p:nvPr/>
        </p:nvSpPr>
        <p:spPr bwMode="auto">
          <a:xfrm>
            <a:off x="4267200" y="2590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76" name="Rectangle 511"/>
          <p:cNvSpPr>
            <a:spLocks noChangeArrowheads="1"/>
          </p:cNvSpPr>
          <p:nvPr/>
        </p:nvSpPr>
        <p:spPr bwMode="auto">
          <a:xfrm>
            <a:off x="4648200" y="2590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32777" name="Rectangle 512"/>
          <p:cNvSpPr>
            <a:spLocks noChangeArrowheads="1"/>
          </p:cNvSpPr>
          <p:nvPr/>
        </p:nvSpPr>
        <p:spPr bwMode="auto">
          <a:xfrm>
            <a:off x="3124200" y="2590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78" name="Rectangle 513"/>
          <p:cNvSpPr>
            <a:spLocks noChangeArrowheads="1"/>
          </p:cNvSpPr>
          <p:nvPr/>
        </p:nvSpPr>
        <p:spPr bwMode="auto">
          <a:xfrm>
            <a:off x="3124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79" name="Rectangle 514"/>
          <p:cNvSpPr>
            <a:spLocks noChangeArrowheads="1"/>
          </p:cNvSpPr>
          <p:nvPr/>
        </p:nvSpPr>
        <p:spPr bwMode="auto">
          <a:xfrm>
            <a:off x="3124200" y="3352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80" name="Rectangle 515"/>
          <p:cNvSpPr>
            <a:spLocks noChangeArrowheads="1"/>
          </p:cNvSpPr>
          <p:nvPr/>
        </p:nvSpPr>
        <p:spPr bwMode="auto">
          <a:xfrm>
            <a:off x="3124200" y="3733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81" name="Rectangle 516"/>
          <p:cNvSpPr>
            <a:spLocks noChangeArrowheads="1"/>
          </p:cNvSpPr>
          <p:nvPr/>
        </p:nvSpPr>
        <p:spPr bwMode="auto">
          <a:xfrm>
            <a:off x="3124200" y="4114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82" name="Rectangle 517"/>
          <p:cNvSpPr>
            <a:spLocks noChangeArrowheads="1"/>
          </p:cNvSpPr>
          <p:nvPr/>
        </p:nvSpPr>
        <p:spPr bwMode="auto">
          <a:xfrm>
            <a:off x="3124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83" name="Rectangle 518"/>
          <p:cNvSpPr>
            <a:spLocks noChangeArrowheads="1"/>
          </p:cNvSpPr>
          <p:nvPr/>
        </p:nvSpPr>
        <p:spPr bwMode="auto">
          <a:xfrm>
            <a:off x="2743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84" name="Rectangle 519"/>
          <p:cNvSpPr>
            <a:spLocks noChangeArrowheads="1"/>
          </p:cNvSpPr>
          <p:nvPr/>
        </p:nvSpPr>
        <p:spPr bwMode="auto">
          <a:xfrm>
            <a:off x="2362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85" name="Rectangle 520"/>
          <p:cNvSpPr>
            <a:spLocks noChangeArrowheads="1"/>
          </p:cNvSpPr>
          <p:nvPr/>
        </p:nvSpPr>
        <p:spPr bwMode="auto">
          <a:xfrm>
            <a:off x="3124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86" name="Rectangle 521"/>
          <p:cNvSpPr>
            <a:spLocks noChangeArrowheads="1"/>
          </p:cNvSpPr>
          <p:nvPr/>
        </p:nvSpPr>
        <p:spPr bwMode="auto">
          <a:xfrm>
            <a:off x="3505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87" name="Rectangle 522"/>
          <p:cNvSpPr>
            <a:spLocks noChangeArrowheads="1"/>
          </p:cNvSpPr>
          <p:nvPr/>
        </p:nvSpPr>
        <p:spPr bwMode="auto">
          <a:xfrm>
            <a:off x="3886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88" name="Rectangle 523"/>
          <p:cNvSpPr>
            <a:spLocks noChangeArrowheads="1"/>
          </p:cNvSpPr>
          <p:nvPr/>
        </p:nvSpPr>
        <p:spPr bwMode="auto">
          <a:xfrm>
            <a:off x="4267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89" name="Rectangle 524"/>
          <p:cNvSpPr>
            <a:spLocks noChangeArrowheads="1"/>
          </p:cNvSpPr>
          <p:nvPr/>
        </p:nvSpPr>
        <p:spPr bwMode="auto">
          <a:xfrm>
            <a:off x="4648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90" name="Rectangle 525"/>
          <p:cNvSpPr>
            <a:spLocks noChangeArrowheads="1"/>
          </p:cNvSpPr>
          <p:nvPr/>
        </p:nvSpPr>
        <p:spPr bwMode="auto">
          <a:xfrm>
            <a:off x="5029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91" name="Rectangle 526"/>
          <p:cNvSpPr>
            <a:spLocks noChangeArrowheads="1"/>
          </p:cNvSpPr>
          <p:nvPr/>
        </p:nvSpPr>
        <p:spPr bwMode="auto">
          <a:xfrm>
            <a:off x="5410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92" name="Rectangle 527"/>
          <p:cNvSpPr>
            <a:spLocks noChangeArrowheads="1"/>
          </p:cNvSpPr>
          <p:nvPr/>
        </p:nvSpPr>
        <p:spPr bwMode="auto">
          <a:xfrm>
            <a:off x="5791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93" name="Rectangle 528"/>
          <p:cNvSpPr>
            <a:spLocks noChangeArrowheads="1"/>
          </p:cNvSpPr>
          <p:nvPr/>
        </p:nvSpPr>
        <p:spPr bwMode="auto">
          <a:xfrm>
            <a:off x="3124200" y="3352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94" name="Rectangle 529"/>
          <p:cNvSpPr>
            <a:spLocks noChangeArrowheads="1"/>
          </p:cNvSpPr>
          <p:nvPr/>
        </p:nvSpPr>
        <p:spPr bwMode="auto">
          <a:xfrm>
            <a:off x="3505200" y="3352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95" name="Rectangle 530"/>
          <p:cNvSpPr>
            <a:spLocks noChangeArrowheads="1"/>
          </p:cNvSpPr>
          <p:nvPr/>
        </p:nvSpPr>
        <p:spPr bwMode="auto">
          <a:xfrm>
            <a:off x="3886200" y="3352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96" name="Rectangle 531"/>
          <p:cNvSpPr>
            <a:spLocks noChangeArrowheads="1"/>
          </p:cNvSpPr>
          <p:nvPr/>
        </p:nvSpPr>
        <p:spPr bwMode="auto">
          <a:xfrm>
            <a:off x="4267200" y="3352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97" name="Rectangle 532"/>
          <p:cNvSpPr>
            <a:spLocks noChangeArrowheads="1"/>
          </p:cNvSpPr>
          <p:nvPr/>
        </p:nvSpPr>
        <p:spPr bwMode="auto">
          <a:xfrm>
            <a:off x="3124200" y="3733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98" name="Rectangle 533"/>
          <p:cNvSpPr>
            <a:spLocks noChangeArrowheads="1"/>
          </p:cNvSpPr>
          <p:nvPr/>
        </p:nvSpPr>
        <p:spPr bwMode="auto">
          <a:xfrm>
            <a:off x="2743200" y="3733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799" name="Rectangle 534"/>
          <p:cNvSpPr>
            <a:spLocks noChangeArrowheads="1"/>
          </p:cNvSpPr>
          <p:nvPr/>
        </p:nvSpPr>
        <p:spPr bwMode="auto">
          <a:xfrm>
            <a:off x="3124200" y="3733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800" name="Rectangle 535"/>
          <p:cNvSpPr>
            <a:spLocks noChangeArrowheads="1"/>
          </p:cNvSpPr>
          <p:nvPr/>
        </p:nvSpPr>
        <p:spPr bwMode="auto">
          <a:xfrm>
            <a:off x="3505200" y="3733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801" name="Rectangle 536"/>
          <p:cNvSpPr>
            <a:spLocks noChangeArrowheads="1"/>
          </p:cNvSpPr>
          <p:nvPr/>
        </p:nvSpPr>
        <p:spPr bwMode="auto">
          <a:xfrm>
            <a:off x="3886200" y="3733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802" name="Rectangle 537"/>
          <p:cNvSpPr>
            <a:spLocks noChangeArrowheads="1"/>
          </p:cNvSpPr>
          <p:nvPr/>
        </p:nvSpPr>
        <p:spPr bwMode="auto">
          <a:xfrm>
            <a:off x="4267200" y="3733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803" name="Rectangle 538"/>
          <p:cNvSpPr>
            <a:spLocks noChangeArrowheads="1"/>
          </p:cNvSpPr>
          <p:nvPr/>
        </p:nvSpPr>
        <p:spPr bwMode="auto">
          <a:xfrm>
            <a:off x="4648200" y="3733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804" name="Rectangle 539"/>
          <p:cNvSpPr>
            <a:spLocks noChangeArrowheads="1"/>
          </p:cNvSpPr>
          <p:nvPr/>
        </p:nvSpPr>
        <p:spPr bwMode="auto">
          <a:xfrm>
            <a:off x="3124200" y="4114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805" name="Rectangle 540"/>
          <p:cNvSpPr>
            <a:spLocks noChangeArrowheads="1"/>
          </p:cNvSpPr>
          <p:nvPr/>
        </p:nvSpPr>
        <p:spPr bwMode="auto">
          <a:xfrm>
            <a:off x="2743200" y="4114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806" name="Rectangle 541"/>
          <p:cNvSpPr>
            <a:spLocks noChangeArrowheads="1"/>
          </p:cNvSpPr>
          <p:nvPr/>
        </p:nvSpPr>
        <p:spPr bwMode="auto">
          <a:xfrm>
            <a:off x="2362200" y="4114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807" name="Rectangle 542"/>
          <p:cNvSpPr>
            <a:spLocks noChangeArrowheads="1"/>
          </p:cNvSpPr>
          <p:nvPr/>
        </p:nvSpPr>
        <p:spPr bwMode="auto">
          <a:xfrm>
            <a:off x="1981200" y="4114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808" name="Rectangle 543"/>
          <p:cNvSpPr>
            <a:spLocks noChangeArrowheads="1"/>
          </p:cNvSpPr>
          <p:nvPr/>
        </p:nvSpPr>
        <p:spPr bwMode="auto">
          <a:xfrm>
            <a:off x="1600200" y="4114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32809" name="Rectangle 544"/>
          <p:cNvSpPr>
            <a:spLocks noChangeArrowheads="1"/>
          </p:cNvSpPr>
          <p:nvPr/>
        </p:nvSpPr>
        <p:spPr bwMode="auto">
          <a:xfrm>
            <a:off x="1219200" y="4114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a:p>
        </p:txBody>
      </p:sp>
      <p:sp>
        <p:nvSpPr>
          <p:cNvPr id="46" name="Rectangle 510"/>
          <p:cNvSpPr>
            <a:spLocks noChangeArrowheads="1"/>
          </p:cNvSpPr>
          <p:nvPr/>
        </p:nvSpPr>
        <p:spPr bwMode="auto">
          <a:xfrm>
            <a:off x="4267200" y="2590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48" name="Rectangle 512"/>
          <p:cNvSpPr>
            <a:spLocks noChangeArrowheads="1"/>
          </p:cNvSpPr>
          <p:nvPr/>
        </p:nvSpPr>
        <p:spPr bwMode="auto">
          <a:xfrm>
            <a:off x="3124200" y="2590800"/>
            <a:ext cx="304800" cy="304800"/>
          </a:xfrm>
          <a:prstGeom prst="rect">
            <a:avLst/>
          </a:prstGeom>
          <a:solidFill>
            <a:schemeClr val="accent1"/>
          </a:solidFill>
          <a:ln w="9525" algn="ctr">
            <a:solidFill>
              <a:srgbClr val="FF0000"/>
            </a:solidFill>
            <a:miter lim="800000"/>
            <a:headEnd/>
            <a:tailEnd/>
          </a:ln>
        </p:spPr>
        <p:txBody>
          <a:bodyPr wrap="none" anchor="ctr"/>
          <a:lstStyle/>
          <a:p>
            <a:r>
              <a:rPr lang="kk-KZ" b="1" dirty="0" smtClean="0">
                <a:solidFill>
                  <a:srgbClr val="FF0000"/>
                </a:solidFill>
              </a:rPr>
              <a:t>т</a:t>
            </a:r>
            <a:endParaRPr lang="ru-RU" b="1" dirty="0">
              <a:solidFill>
                <a:srgbClr val="FF0000"/>
              </a:solidFill>
            </a:endParaRPr>
          </a:p>
        </p:txBody>
      </p:sp>
      <p:sp>
        <p:nvSpPr>
          <p:cNvPr id="49" name="Rectangle 518"/>
          <p:cNvSpPr>
            <a:spLocks noChangeArrowheads="1"/>
          </p:cNvSpPr>
          <p:nvPr/>
        </p:nvSpPr>
        <p:spPr bwMode="auto">
          <a:xfrm>
            <a:off x="2743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50" name="Rectangle 519"/>
          <p:cNvSpPr>
            <a:spLocks noChangeArrowheads="1"/>
          </p:cNvSpPr>
          <p:nvPr/>
        </p:nvSpPr>
        <p:spPr bwMode="auto">
          <a:xfrm>
            <a:off x="2362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51" name="Rectangle 520"/>
          <p:cNvSpPr>
            <a:spLocks noChangeArrowheads="1"/>
          </p:cNvSpPr>
          <p:nvPr/>
        </p:nvSpPr>
        <p:spPr bwMode="auto">
          <a:xfrm>
            <a:off x="3124200" y="2971800"/>
            <a:ext cx="304800" cy="304800"/>
          </a:xfrm>
          <a:prstGeom prst="rect">
            <a:avLst/>
          </a:prstGeom>
          <a:solidFill>
            <a:schemeClr val="accent1"/>
          </a:solidFill>
          <a:ln w="9525" algn="ctr">
            <a:solidFill>
              <a:srgbClr val="FF0000"/>
            </a:solidFill>
            <a:miter lim="800000"/>
            <a:headEnd/>
            <a:tailEnd/>
          </a:ln>
        </p:spPr>
        <p:txBody>
          <a:bodyPr wrap="none" anchor="ctr"/>
          <a:lstStyle/>
          <a:p>
            <a:r>
              <a:rPr lang="kk-KZ" b="1" dirty="0">
                <a:solidFill>
                  <a:srgbClr val="FF0000"/>
                </a:solidFill>
              </a:rPr>
              <a:t>Ы</a:t>
            </a:r>
            <a:endParaRPr lang="ru-RU" b="1" dirty="0">
              <a:solidFill>
                <a:srgbClr val="FF0000"/>
              </a:solidFill>
            </a:endParaRPr>
          </a:p>
        </p:txBody>
      </p:sp>
      <p:sp>
        <p:nvSpPr>
          <p:cNvPr id="52" name="Rectangle 521"/>
          <p:cNvSpPr>
            <a:spLocks noChangeArrowheads="1"/>
          </p:cNvSpPr>
          <p:nvPr/>
        </p:nvSpPr>
        <p:spPr bwMode="auto">
          <a:xfrm>
            <a:off x="3505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54" name="Rectangle 523"/>
          <p:cNvSpPr>
            <a:spLocks noChangeArrowheads="1"/>
          </p:cNvSpPr>
          <p:nvPr/>
        </p:nvSpPr>
        <p:spPr bwMode="auto">
          <a:xfrm>
            <a:off x="4267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55" name="Rectangle 524"/>
          <p:cNvSpPr>
            <a:spLocks noChangeArrowheads="1"/>
          </p:cNvSpPr>
          <p:nvPr/>
        </p:nvSpPr>
        <p:spPr bwMode="auto">
          <a:xfrm>
            <a:off x="4648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56" name="Rectangle 525"/>
          <p:cNvSpPr>
            <a:spLocks noChangeArrowheads="1"/>
          </p:cNvSpPr>
          <p:nvPr/>
        </p:nvSpPr>
        <p:spPr bwMode="auto">
          <a:xfrm>
            <a:off x="5029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57" name="Rectangle 526"/>
          <p:cNvSpPr>
            <a:spLocks noChangeArrowheads="1"/>
          </p:cNvSpPr>
          <p:nvPr/>
        </p:nvSpPr>
        <p:spPr bwMode="auto">
          <a:xfrm>
            <a:off x="5410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58" name="Rectangle 527"/>
          <p:cNvSpPr>
            <a:spLocks noChangeArrowheads="1"/>
          </p:cNvSpPr>
          <p:nvPr/>
        </p:nvSpPr>
        <p:spPr bwMode="auto">
          <a:xfrm>
            <a:off x="5791200" y="2971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59" name="Rectangle 528"/>
          <p:cNvSpPr>
            <a:spLocks noChangeArrowheads="1"/>
          </p:cNvSpPr>
          <p:nvPr/>
        </p:nvSpPr>
        <p:spPr bwMode="auto">
          <a:xfrm>
            <a:off x="3124200" y="3352800"/>
            <a:ext cx="304800" cy="304800"/>
          </a:xfrm>
          <a:prstGeom prst="rect">
            <a:avLst/>
          </a:prstGeom>
          <a:solidFill>
            <a:schemeClr val="accent1"/>
          </a:solidFill>
          <a:ln w="9525" algn="ctr">
            <a:solidFill>
              <a:srgbClr val="FF0000"/>
            </a:solidFill>
            <a:miter lim="800000"/>
            <a:headEnd/>
            <a:tailEnd/>
          </a:ln>
        </p:spPr>
        <p:txBody>
          <a:bodyPr wrap="none" anchor="ctr"/>
          <a:lstStyle/>
          <a:p>
            <a:r>
              <a:rPr lang="kk-KZ" b="1">
                <a:solidFill>
                  <a:srgbClr val="FF0000"/>
                </a:solidFill>
              </a:rPr>
              <a:t>М</a:t>
            </a:r>
            <a:endParaRPr lang="ru-RU" b="1">
              <a:solidFill>
                <a:srgbClr val="FF0000"/>
              </a:solidFill>
            </a:endParaRPr>
          </a:p>
        </p:txBody>
      </p:sp>
      <p:sp>
        <p:nvSpPr>
          <p:cNvPr id="63" name="Rectangle 533"/>
          <p:cNvSpPr>
            <a:spLocks noChangeArrowheads="1"/>
          </p:cNvSpPr>
          <p:nvPr/>
        </p:nvSpPr>
        <p:spPr bwMode="auto">
          <a:xfrm>
            <a:off x="2743200" y="3733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64" name="Rectangle 534"/>
          <p:cNvSpPr>
            <a:spLocks noChangeArrowheads="1"/>
          </p:cNvSpPr>
          <p:nvPr/>
        </p:nvSpPr>
        <p:spPr bwMode="auto">
          <a:xfrm>
            <a:off x="3124200" y="3733800"/>
            <a:ext cx="304800" cy="304800"/>
          </a:xfrm>
          <a:prstGeom prst="rect">
            <a:avLst/>
          </a:prstGeom>
          <a:solidFill>
            <a:schemeClr val="accent1"/>
          </a:solidFill>
          <a:ln w="9525" algn="ctr">
            <a:solidFill>
              <a:srgbClr val="FF0000"/>
            </a:solidFill>
            <a:miter lim="800000"/>
            <a:headEnd/>
            <a:tailEnd/>
          </a:ln>
        </p:spPr>
        <p:txBody>
          <a:bodyPr wrap="none" anchor="ctr"/>
          <a:lstStyle/>
          <a:p>
            <a:r>
              <a:rPr lang="kk-KZ" b="1">
                <a:solidFill>
                  <a:srgbClr val="FF0000"/>
                </a:solidFill>
              </a:rPr>
              <a:t>А</a:t>
            </a:r>
            <a:endParaRPr lang="ru-RU" b="1">
              <a:solidFill>
                <a:srgbClr val="FF0000"/>
              </a:solidFill>
            </a:endParaRPr>
          </a:p>
        </p:txBody>
      </p:sp>
      <p:sp>
        <p:nvSpPr>
          <p:cNvPr id="65" name="Rectangle 535"/>
          <p:cNvSpPr>
            <a:spLocks noChangeArrowheads="1"/>
          </p:cNvSpPr>
          <p:nvPr/>
        </p:nvSpPr>
        <p:spPr bwMode="auto">
          <a:xfrm>
            <a:off x="3505200" y="3733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66" name="Rectangle 536"/>
          <p:cNvSpPr>
            <a:spLocks noChangeArrowheads="1"/>
          </p:cNvSpPr>
          <p:nvPr/>
        </p:nvSpPr>
        <p:spPr bwMode="auto">
          <a:xfrm>
            <a:off x="3886200" y="3733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67" name="Rectangle 537"/>
          <p:cNvSpPr>
            <a:spLocks noChangeArrowheads="1"/>
          </p:cNvSpPr>
          <p:nvPr/>
        </p:nvSpPr>
        <p:spPr bwMode="auto">
          <a:xfrm>
            <a:off x="4267200" y="3733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68" name="Rectangle 538"/>
          <p:cNvSpPr>
            <a:spLocks noChangeArrowheads="1"/>
          </p:cNvSpPr>
          <p:nvPr/>
        </p:nvSpPr>
        <p:spPr bwMode="auto">
          <a:xfrm>
            <a:off x="4648200" y="3733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69" name="Rectangle 539"/>
          <p:cNvSpPr>
            <a:spLocks noChangeArrowheads="1"/>
          </p:cNvSpPr>
          <p:nvPr/>
        </p:nvSpPr>
        <p:spPr bwMode="auto">
          <a:xfrm>
            <a:off x="3124200" y="4114800"/>
            <a:ext cx="304800" cy="304800"/>
          </a:xfrm>
          <a:prstGeom prst="rect">
            <a:avLst/>
          </a:prstGeom>
          <a:solidFill>
            <a:schemeClr val="accent1"/>
          </a:solidFill>
          <a:ln w="9525" algn="ctr">
            <a:solidFill>
              <a:srgbClr val="FF0000"/>
            </a:solidFill>
            <a:miter lim="800000"/>
            <a:headEnd/>
            <a:tailEnd/>
          </a:ln>
        </p:spPr>
        <p:txBody>
          <a:bodyPr wrap="none" anchor="ctr"/>
          <a:lstStyle/>
          <a:p>
            <a:r>
              <a:rPr lang="kk-KZ" b="1">
                <a:solidFill>
                  <a:srgbClr val="FF0000"/>
                </a:solidFill>
              </a:rPr>
              <a:t>Қ</a:t>
            </a:r>
            <a:endParaRPr lang="ru-RU" b="1">
              <a:solidFill>
                <a:srgbClr val="FF0000"/>
              </a:solidFill>
            </a:endParaRPr>
          </a:p>
        </p:txBody>
      </p:sp>
      <p:sp>
        <p:nvSpPr>
          <p:cNvPr id="70" name="Rectangle 540"/>
          <p:cNvSpPr>
            <a:spLocks noChangeArrowheads="1"/>
          </p:cNvSpPr>
          <p:nvPr/>
        </p:nvSpPr>
        <p:spPr bwMode="auto">
          <a:xfrm>
            <a:off x="2743200" y="4114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71" name="Rectangle 541"/>
          <p:cNvSpPr>
            <a:spLocks noChangeArrowheads="1"/>
          </p:cNvSpPr>
          <p:nvPr/>
        </p:nvSpPr>
        <p:spPr bwMode="auto">
          <a:xfrm>
            <a:off x="2362200" y="4114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72" name="Rectangle 542"/>
          <p:cNvSpPr>
            <a:spLocks noChangeArrowheads="1"/>
          </p:cNvSpPr>
          <p:nvPr/>
        </p:nvSpPr>
        <p:spPr bwMode="auto">
          <a:xfrm>
            <a:off x="1981200" y="4114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
        <p:nvSpPr>
          <p:cNvPr id="74" name="Rectangle 544"/>
          <p:cNvSpPr>
            <a:spLocks noChangeArrowheads="1"/>
          </p:cNvSpPr>
          <p:nvPr/>
        </p:nvSpPr>
        <p:spPr bwMode="auto">
          <a:xfrm>
            <a:off x="1219200" y="4114800"/>
            <a:ext cx="304800" cy="304800"/>
          </a:xfrm>
          <a:prstGeom prst="rect">
            <a:avLst/>
          </a:prstGeom>
          <a:solidFill>
            <a:schemeClr val="accent1"/>
          </a:solidFill>
          <a:ln w="9525" algn="ctr">
            <a:solidFill>
              <a:srgbClr val="FF0000"/>
            </a:solidFill>
            <a:miter lim="800000"/>
            <a:headEnd/>
            <a:tailEnd/>
          </a:ln>
        </p:spPr>
        <p:txBody>
          <a:bodyPr wrap="none" anchor="ctr"/>
          <a:lstStyle/>
          <a:p>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8"/>
                                        </p:tgtEl>
                                        <p:attrNameLst>
                                          <p:attrName>ppt_y</p:attrName>
                                        </p:attrNameLst>
                                      </p:cBhvr>
                                      <p:tavLst>
                                        <p:tav tm="0">
                                          <p:val>
                                            <p:strVal val="#ppt_y"/>
                                          </p:val>
                                        </p:tav>
                                        <p:tav tm="100000">
                                          <p:val>
                                            <p:strVal val="#ppt_y"/>
                                          </p:val>
                                        </p:tav>
                                      </p:tavLst>
                                    </p:anim>
                                    <p:anim calcmode="lin" valueType="num">
                                      <p:cBhvr>
                                        <p:cTn id="9"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8"/>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6"/>
                                        </p:tgtEl>
                                        <p:attrNameLst>
                                          <p:attrName>ppt_y</p:attrName>
                                        </p:attrNameLst>
                                      </p:cBhvr>
                                      <p:tavLst>
                                        <p:tav tm="0">
                                          <p:val>
                                            <p:strVal val="#ppt_y"/>
                                          </p:val>
                                        </p:tav>
                                        <p:tav tm="100000">
                                          <p:val>
                                            <p:strVal val="#ppt_y"/>
                                          </p:val>
                                        </p:tav>
                                      </p:tavLst>
                                    </p:anim>
                                    <p:anim calcmode="lin" valueType="num">
                                      <p:cBhvr>
                                        <p:cTn id="1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0"/>
                                        </p:tgtEl>
                                        <p:attrNameLst>
                                          <p:attrName>ppt_y</p:attrName>
                                        </p:attrNameLst>
                                      </p:cBhvr>
                                      <p:tavLst>
                                        <p:tav tm="0">
                                          <p:val>
                                            <p:strVal val="#ppt_y"/>
                                          </p:val>
                                        </p:tav>
                                        <p:tav tm="100000">
                                          <p:val>
                                            <p:strVal val="#ppt_y"/>
                                          </p:val>
                                        </p:tav>
                                      </p:tavLst>
                                    </p:anim>
                                    <p:anim calcmode="lin" valueType="num">
                                      <p:cBhvr>
                                        <p:cTn id="25"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0"/>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9"/>
                                        </p:tgtEl>
                                        <p:attrNameLst>
                                          <p:attrName>ppt_y</p:attrName>
                                        </p:attrNameLst>
                                      </p:cBhvr>
                                      <p:tavLst>
                                        <p:tav tm="0">
                                          <p:val>
                                            <p:strVal val="#ppt_y"/>
                                          </p:val>
                                        </p:tav>
                                        <p:tav tm="100000">
                                          <p:val>
                                            <p:strVal val="#ppt_y"/>
                                          </p:val>
                                        </p:tav>
                                      </p:tavLst>
                                    </p:anim>
                                    <p:anim calcmode="lin" valueType="num">
                                      <p:cBhvr>
                                        <p:cTn id="32"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9"/>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1"/>
                                        </p:tgtEl>
                                        <p:attrNameLst>
                                          <p:attrName>ppt_y</p:attrName>
                                        </p:attrNameLst>
                                      </p:cBhvr>
                                      <p:tavLst>
                                        <p:tav tm="0">
                                          <p:val>
                                            <p:strVal val="#ppt_y"/>
                                          </p:val>
                                        </p:tav>
                                        <p:tav tm="100000">
                                          <p:val>
                                            <p:strVal val="#ppt_y"/>
                                          </p:val>
                                        </p:tav>
                                      </p:tavLst>
                                    </p:anim>
                                    <p:anim calcmode="lin" valueType="num">
                                      <p:cBhvr>
                                        <p:cTn id="3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1"/>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52"/>
                                        </p:tgtEl>
                                        <p:attrNameLst>
                                          <p:attrName>ppt_y</p:attrName>
                                        </p:attrNameLst>
                                      </p:cBhvr>
                                      <p:tavLst>
                                        <p:tav tm="0">
                                          <p:val>
                                            <p:strVal val="#ppt_y"/>
                                          </p:val>
                                        </p:tav>
                                        <p:tav tm="100000">
                                          <p:val>
                                            <p:strVal val="#ppt_y"/>
                                          </p:val>
                                        </p:tav>
                                      </p:tavLst>
                                    </p:anim>
                                    <p:anim calcmode="lin" valueType="num">
                                      <p:cBhvr>
                                        <p:cTn id="46"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52"/>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4"/>
                                        </p:tgtEl>
                                        <p:attrNameLst>
                                          <p:attrName>ppt_y</p:attrName>
                                        </p:attrNameLst>
                                      </p:cBhvr>
                                      <p:tavLst>
                                        <p:tav tm="0">
                                          <p:val>
                                            <p:strVal val="#ppt_y"/>
                                          </p:val>
                                        </p:tav>
                                        <p:tav tm="100000">
                                          <p:val>
                                            <p:strVal val="#ppt_y"/>
                                          </p:val>
                                        </p:tav>
                                      </p:tavLst>
                                    </p:anim>
                                    <p:anim calcmode="lin" valueType="num">
                                      <p:cBhvr>
                                        <p:cTn id="53"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4"/>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55"/>
                                        </p:tgtEl>
                                        <p:attrNameLst>
                                          <p:attrName>style.visibility</p:attrName>
                                        </p:attrNameLst>
                                      </p:cBhvr>
                                      <p:to>
                                        <p:strVal val="visible"/>
                                      </p:to>
                                    </p:set>
                                    <p:anim calcmode="lin" valueType="num">
                                      <p:cBhvr>
                                        <p:cTn id="58"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55"/>
                                        </p:tgtEl>
                                        <p:attrNameLst>
                                          <p:attrName>ppt_y</p:attrName>
                                        </p:attrNameLst>
                                      </p:cBhvr>
                                      <p:tavLst>
                                        <p:tav tm="0">
                                          <p:val>
                                            <p:strVal val="#ppt_y"/>
                                          </p:val>
                                        </p:tav>
                                        <p:tav tm="100000">
                                          <p:val>
                                            <p:strVal val="#ppt_y"/>
                                          </p:val>
                                        </p:tav>
                                      </p:tavLst>
                                    </p:anim>
                                    <p:anim calcmode="lin" valueType="num">
                                      <p:cBhvr>
                                        <p:cTn id="60"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55"/>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56"/>
                                        </p:tgtEl>
                                        <p:attrNameLst>
                                          <p:attrName>style.visibility</p:attrName>
                                        </p:attrNameLst>
                                      </p:cBhvr>
                                      <p:to>
                                        <p:strVal val="visible"/>
                                      </p:to>
                                    </p:set>
                                    <p:anim calcmode="lin" valueType="num">
                                      <p:cBhvr>
                                        <p:cTn id="65"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56"/>
                                        </p:tgtEl>
                                        <p:attrNameLst>
                                          <p:attrName>ppt_y</p:attrName>
                                        </p:attrNameLst>
                                      </p:cBhvr>
                                      <p:tavLst>
                                        <p:tav tm="0">
                                          <p:val>
                                            <p:strVal val="#ppt_y"/>
                                          </p:val>
                                        </p:tav>
                                        <p:tav tm="100000">
                                          <p:val>
                                            <p:strVal val="#ppt_y"/>
                                          </p:val>
                                        </p:tav>
                                      </p:tavLst>
                                    </p:anim>
                                    <p:anim calcmode="lin" valueType="num">
                                      <p:cBhvr>
                                        <p:cTn id="67"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56"/>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57"/>
                                        </p:tgtEl>
                                        <p:attrNameLst>
                                          <p:attrName>ppt_y</p:attrName>
                                        </p:attrNameLst>
                                      </p:cBhvr>
                                      <p:tavLst>
                                        <p:tav tm="0">
                                          <p:val>
                                            <p:strVal val="#ppt_y"/>
                                          </p:val>
                                        </p:tav>
                                        <p:tav tm="100000">
                                          <p:val>
                                            <p:strVal val="#ppt_y"/>
                                          </p:val>
                                        </p:tav>
                                      </p:tavLst>
                                    </p:anim>
                                    <p:anim calcmode="lin" valueType="num">
                                      <p:cBhvr>
                                        <p:cTn id="74"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57"/>
                                        </p:tgtEl>
                                      </p:cBhvr>
                                    </p:animEffect>
                                  </p:childTnLst>
                                </p:cTn>
                              </p:par>
                              <p:par>
                                <p:cTn id="77" presetID="41" presetClass="entr" presetSubtype="0" fill="hold" grpId="0" nodeType="withEffect">
                                  <p:stCondLst>
                                    <p:cond delay="0"/>
                                  </p:stCondLst>
                                  <p:iterate type="lt">
                                    <p:tmPct val="10000"/>
                                  </p:iterate>
                                  <p:childTnLst>
                                    <p:set>
                                      <p:cBhvr>
                                        <p:cTn id="78" dur="1" fill="hold">
                                          <p:stCondLst>
                                            <p:cond delay="0"/>
                                          </p:stCondLst>
                                        </p:cTn>
                                        <p:tgtEl>
                                          <p:spTgt spid="58"/>
                                        </p:tgtEl>
                                        <p:attrNameLst>
                                          <p:attrName>style.visibility</p:attrName>
                                        </p:attrNameLst>
                                      </p:cBhvr>
                                      <p:to>
                                        <p:strVal val="visible"/>
                                      </p:to>
                                    </p:set>
                                    <p:anim calcmode="lin" valueType="num">
                                      <p:cBhvr>
                                        <p:cTn id="7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58"/>
                                        </p:tgtEl>
                                        <p:attrNameLst>
                                          <p:attrName>ppt_y</p:attrName>
                                        </p:attrNameLst>
                                      </p:cBhvr>
                                      <p:tavLst>
                                        <p:tav tm="0">
                                          <p:val>
                                            <p:strVal val="#ppt_y"/>
                                          </p:val>
                                        </p:tav>
                                        <p:tav tm="100000">
                                          <p:val>
                                            <p:strVal val="#ppt_y"/>
                                          </p:val>
                                        </p:tav>
                                      </p:tavLst>
                                    </p:anim>
                                    <p:anim calcmode="lin" valueType="num">
                                      <p:cBhvr>
                                        <p:cTn id="8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5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59"/>
                                        </p:tgtEl>
                                        <p:attrNameLst>
                                          <p:attrName>ppt_y</p:attrName>
                                        </p:attrNameLst>
                                      </p:cBhvr>
                                      <p:tavLst>
                                        <p:tav tm="0">
                                          <p:val>
                                            <p:strVal val="#ppt_y"/>
                                          </p:val>
                                        </p:tav>
                                        <p:tav tm="100000">
                                          <p:val>
                                            <p:strVal val="#ppt_y"/>
                                          </p:val>
                                        </p:tav>
                                      </p:tavLst>
                                    </p:anim>
                                    <p:anim calcmode="lin" valueType="num">
                                      <p:cBhvr>
                                        <p:cTn id="90"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5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63"/>
                                        </p:tgtEl>
                                        <p:attrNameLst>
                                          <p:attrName>style.visibility</p:attrName>
                                        </p:attrNameLst>
                                      </p:cBhvr>
                                      <p:to>
                                        <p:strVal val="visible"/>
                                      </p:to>
                                    </p:set>
                                    <p:anim calcmode="lin" valueType="num">
                                      <p:cBhvr>
                                        <p:cTn id="97"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63"/>
                                        </p:tgtEl>
                                        <p:attrNameLst>
                                          <p:attrName>ppt_y</p:attrName>
                                        </p:attrNameLst>
                                      </p:cBhvr>
                                      <p:tavLst>
                                        <p:tav tm="0">
                                          <p:val>
                                            <p:strVal val="#ppt_y"/>
                                          </p:val>
                                        </p:tav>
                                        <p:tav tm="100000">
                                          <p:val>
                                            <p:strVal val="#ppt_y"/>
                                          </p:val>
                                        </p:tav>
                                      </p:tavLst>
                                    </p:anim>
                                    <p:anim calcmode="lin" valueType="num">
                                      <p:cBhvr>
                                        <p:cTn id="99"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63"/>
                                        </p:tgtEl>
                                      </p:cBhvr>
                                    </p:animEffect>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64"/>
                                        </p:tgtEl>
                                        <p:attrNameLst>
                                          <p:attrName>style.visibility</p:attrName>
                                        </p:attrNameLst>
                                      </p:cBhvr>
                                      <p:to>
                                        <p:strVal val="visible"/>
                                      </p:to>
                                    </p:set>
                                    <p:anim calcmode="lin" valueType="num">
                                      <p:cBhvr>
                                        <p:cTn id="104"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64"/>
                                        </p:tgtEl>
                                        <p:attrNameLst>
                                          <p:attrName>ppt_y</p:attrName>
                                        </p:attrNameLst>
                                      </p:cBhvr>
                                      <p:tavLst>
                                        <p:tav tm="0">
                                          <p:val>
                                            <p:strVal val="#ppt_y"/>
                                          </p:val>
                                        </p:tav>
                                        <p:tav tm="100000">
                                          <p:val>
                                            <p:strVal val="#ppt_y"/>
                                          </p:val>
                                        </p:tav>
                                      </p:tavLst>
                                    </p:anim>
                                    <p:anim calcmode="lin" valueType="num">
                                      <p:cBhvr>
                                        <p:cTn id="106"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64"/>
                                        </p:tgtEl>
                                      </p:cBhvr>
                                    </p:animEffect>
                                  </p:childTnLst>
                                </p:cTn>
                              </p:par>
                              <p:par>
                                <p:cTn id="109" presetID="41" presetClass="entr" presetSubtype="0" fill="hold" grpId="0" nodeType="withEffect">
                                  <p:stCondLst>
                                    <p:cond delay="0"/>
                                  </p:stCondLst>
                                  <p:iterate type="lt">
                                    <p:tmPct val="10000"/>
                                  </p:iterate>
                                  <p:childTnLst>
                                    <p:set>
                                      <p:cBhvr>
                                        <p:cTn id="110" dur="1" fill="hold">
                                          <p:stCondLst>
                                            <p:cond delay="0"/>
                                          </p:stCondLst>
                                        </p:cTn>
                                        <p:tgtEl>
                                          <p:spTgt spid="65"/>
                                        </p:tgtEl>
                                        <p:attrNameLst>
                                          <p:attrName>style.visibility</p:attrName>
                                        </p:attrNameLst>
                                      </p:cBhvr>
                                      <p:to>
                                        <p:strVal val="visible"/>
                                      </p:to>
                                    </p:set>
                                    <p:anim calcmode="lin" valueType="num">
                                      <p:cBhvr>
                                        <p:cTn id="111"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65"/>
                                        </p:tgtEl>
                                        <p:attrNameLst>
                                          <p:attrName>ppt_y</p:attrName>
                                        </p:attrNameLst>
                                      </p:cBhvr>
                                      <p:tavLst>
                                        <p:tav tm="0">
                                          <p:val>
                                            <p:strVal val="#ppt_y"/>
                                          </p:val>
                                        </p:tav>
                                        <p:tav tm="100000">
                                          <p:val>
                                            <p:strVal val="#ppt_y"/>
                                          </p:val>
                                        </p:tav>
                                      </p:tavLst>
                                    </p:anim>
                                    <p:anim calcmode="lin" valueType="num">
                                      <p:cBhvr>
                                        <p:cTn id="113"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65"/>
                                        </p:tgtEl>
                                      </p:cBhvr>
                                    </p:animEffect>
                                  </p:childTnLst>
                                </p:cTn>
                              </p:par>
                              <p:par>
                                <p:cTn id="116" presetID="41" presetClass="entr" presetSubtype="0" fill="hold" grpId="0" nodeType="withEffect">
                                  <p:stCondLst>
                                    <p:cond delay="0"/>
                                  </p:stCondLst>
                                  <p:iterate type="lt">
                                    <p:tmPct val="10000"/>
                                  </p:iterate>
                                  <p:childTnLst>
                                    <p:set>
                                      <p:cBhvr>
                                        <p:cTn id="117" dur="1" fill="hold">
                                          <p:stCondLst>
                                            <p:cond delay="0"/>
                                          </p:stCondLst>
                                        </p:cTn>
                                        <p:tgtEl>
                                          <p:spTgt spid="66"/>
                                        </p:tgtEl>
                                        <p:attrNameLst>
                                          <p:attrName>style.visibility</p:attrName>
                                        </p:attrNameLst>
                                      </p:cBhvr>
                                      <p:to>
                                        <p:strVal val="visible"/>
                                      </p:to>
                                    </p:set>
                                    <p:anim calcmode="lin" valueType="num">
                                      <p:cBhvr>
                                        <p:cTn id="118"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66"/>
                                        </p:tgtEl>
                                        <p:attrNameLst>
                                          <p:attrName>ppt_y</p:attrName>
                                        </p:attrNameLst>
                                      </p:cBhvr>
                                      <p:tavLst>
                                        <p:tav tm="0">
                                          <p:val>
                                            <p:strVal val="#ppt_y"/>
                                          </p:val>
                                        </p:tav>
                                        <p:tav tm="100000">
                                          <p:val>
                                            <p:strVal val="#ppt_y"/>
                                          </p:val>
                                        </p:tav>
                                      </p:tavLst>
                                    </p:anim>
                                    <p:anim calcmode="lin" valueType="num">
                                      <p:cBhvr>
                                        <p:cTn id="120"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66"/>
                                        </p:tgtEl>
                                      </p:cBhvr>
                                    </p:animEffect>
                                  </p:childTnLst>
                                </p:cTn>
                              </p:par>
                              <p:par>
                                <p:cTn id="123" presetID="41" presetClass="entr" presetSubtype="0" fill="hold" grpId="0" nodeType="withEffect">
                                  <p:stCondLst>
                                    <p:cond delay="0"/>
                                  </p:stCondLst>
                                  <p:iterate type="lt">
                                    <p:tmPct val="10000"/>
                                  </p:iterate>
                                  <p:childTnLst>
                                    <p:set>
                                      <p:cBhvr>
                                        <p:cTn id="124" dur="1" fill="hold">
                                          <p:stCondLst>
                                            <p:cond delay="0"/>
                                          </p:stCondLst>
                                        </p:cTn>
                                        <p:tgtEl>
                                          <p:spTgt spid="67"/>
                                        </p:tgtEl>
                                        <p:attrNameLst>
                                          <p:attrName>style.visibility</p:attrName>
                                        </p:attrNameLst>
                                      </p:cBhvr>
                                      <p:to>
                                        <p:strVal val="visible"/>
                                      </p:to>
                                    </p:set>
                                    <p:anim calcmode="lin" valueType="num">
                                      <p:cBhvr>
                                        <p:cTn id="125"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26" dur="500" fill="hold"/>
                                        <p:tgtEl>
                                          <p:spTgt spid="67"/>
                                        </p:tgtEl>
                                        <p:attrNameLst>
                                          <p:attrName>ppt_y</p:attrName>
                                        </p:attrNameLst>
                                      </p:cBhvr>
                                      <p:tavLst>
                                        <p:tav tm="0">
                                          <p:val>
                                            <p:strVal val="#ppt_y"/>
                                          </p:val>
                                        </p:tav>
                                        <p:tav tm="100000">
                                          <p:val>
                                            <p:strVal val="#ppt_y"/>
                                          </p:val>
                                        </p:tav>
                                      </p:tavLst>
                                    </p:anim>
                                    <p:anim calcmode="lin" valueType="num">
                                      <p:cBhvr>
                                        <p:cTn id="127"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28"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500" tmFilter="0,0; .5, 1; 1, 1"/>
                                        <p:tgtEl>
                                          <p:spTgt spid="67"/>
                                        </p:tgtEl>
                                      </p:cBhvr>
                                    </p:animEffect>
                                  </p:childTnLst>
                                </p:cTn>
                              </p:par>
                              <p:par>
                                <p:cTn id="130" presetID="41" presetClass="entr" presetSubtype="0" fill="hold" grpId="0" nodeType="withEffect">
                                  <p:stCondLst>
                                    <p:cond delay="0"/>
                                  </p:stCondLst>
                                  <p:iterate type="lt">
                                    <p:tmPct val="10000"/>
                                  </p:iterate>
                                  <p:childTnLst>
                                    <p:set>
                                      <p:cBhvr>
                                        <p:cTn id="131" dur="1" fill="hold">
                                          <p:stCondLst>
                                            <p:cond delay="0"/>
                                          </p:stCondLst>
                                        </p:cTn>
                                        <p:tgtEl>
                                          <p:spTgt spid="68"/>
                                        </p:tgtEl>
                                        <p:attrNameLst>
                                          <p:attrName>style.visibility</p:attrName>
                                        </p:attrNameLst>
                                      </p:cBhvr>
                                      <p:to>
                                        <p:strVal val="visible"/>
                                      </p:to>
                                    </p:set>
                                    <p:anim calcmode="lin" valueType="num">
                                      <p:cBhvr>
                                        <p:cTn id="132" dur="5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133" dur="500" fill="hold"/>
                                        <p:tgtEl>
                                          <p:spTgt spid="68"/>
                                        </p:tgtEl>
                                        <p:attrNameLst>
                                          <p:attrName>ppt_y</p:attrName>
                                        </p:attrNameLst>
                                      </p:cBhvr>
                                      <p:tavLst>
                                        <p:tav tm="0">
                                          <p:val>
                                            <p:strVal val="#ppt_y"/>
                                          </p:val>
                                        </p:tav>
                                        <p:tav tm="100000">
                                          <p:val>
                                            <p:strVal val="#ppt_y"/>
                                          </p:val>
                                        </p:tav>
                                      </p:tavLst>
                                    </p:anim>
                                    <p:anim calcmode="lin" valueType="num">
                                      <p:cBhvr>
                                        <p:cTn id="134" dur="5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135" dur="5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136" dur="500" tmFilter="0,0; .5, 1; 1, 1"/>
                                        <p:tgtEl>
                                          <p:spTgt spid="68"/>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1" presetClass="entr" presetSubtype="0" fill="hold" grpId="0" nodeType="clickEffect">
                                  <p:stCondLst>
                                    <p:cond delay="0"/>
                                  </p:stCondLst>
                                  <p:iterate type="lt">
                                    <p:tmPct val="10000"/>
                                  </p:iterate>
                                  <p:childTnLst>
                                    <p:set>
                                      <p:cBhvr>
                                        <p:cTn id="140" dur="1" fill="hold">
                                          <p:stCondLst>
                                            <p:cond delay="0"/>
                                          </p:stCondLst>
                                        </p:cTn>
                                        <p:tgtEl>
                                          <p:spTgt spid="74"/>
                                        </p:tgtEl>
                                        <p:attrNameLst>
                                          <p:attrName>style.visibility</p:attrName>
                                        </p:attrNameLst>
                                      </p:cBhvr>
                                      <p:to>
                                        <p:strVal val="visible"/>
                                      </p:to>
                                    </p:set>
                                    <p:anim calcmode="lin" valueType="num">
                                      <p:cBhvr>
                                        <p:cTn id="141"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42" dur="500" fill="hold"/>
                                        <p:tgtEl>
                                          <p:spTgt spid="74"/>
                                        </p:tgtEl>
                                        <p:attrNameLst>
                                          <p:attrName>ppt_y</p:attrName>
                                        </p:attrNameLst>
                                      </p:cBhvr>
                                      <p:tavLst>
                                        <p:tav tm="0">
                                          <p:val>
                                            <p:strVal val="#ppt_y"/>
                                          </p:val>
                                        </p:tav>
                                        <p:tav tm="100000">
                                          <p:val>
                                            <p:strVal val="#ppt_y"/>
                                          </p:val>
                                        </p:tav>
                                      </p:tavLst>
                                    </p:anim>
                                    <p:anim calcmode="lin" valueType="num">
                                      <p:cBhvr>
                                        <p:cTn id="143"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44"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45" dur="500" tmFilter="0,0; .5, 1; 1, 1"/>
                                        <p:tgtEl>
                                          <p:spTgt spid="74"/>
                                        </p:tgtEl>
                                      </p:cBhvr>
                                    </p:animEffect>
                                  </p:childTnLst>
                                </p:cTn>
                              </p:par>
                              <p:par>
                                <p:cTn id="146" presetID="41" presetClass="entr" presetSubtype="0" fill="hold" grpId="0" nodeType="withEffect">
                                  <p:stCondLst>
                                    <p:cond delay="0"/>
                                  </p:stCondLst>
                                  <p:iterate type="lt">
                                    <p:tmPct val="10000"/>
                                  </p:iterate>
                                  <p:childTnLst>
                                    <p:set>
                                      <p:cBhvr>
                                        <p:cTn id="147" dur="1" fill="hold">
                                          <p:stCondLst>
                                            <p:cond delay="0"/>
                                          </p:stCondLst>
                                        </p:cTn>
                                        <p:tgtEl>
                                          <p:spTgt spid="72"/>
                                        </p:tgtEl>
                                        <p:attrNameLst>
                                          <p:attrName>style.visibility</p:attrName>
                                        </p:attrNameLst>
                                      </p:cBhvr>
                                      <p:to>
                                        <p:strVal val="visible"/>
                                      </p:to>
                                    </p:set>
                                    <p:anim calcmode="lin" valueType="num">
                                      <p:cBhvr>
                                        <p:cTn id="148"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149" dur="500" fill="hold"/>
                                        <p:tgtEl>
                                          <p:spTgt spid="72"/>
                                        </p:tgtEl>
                                        <p:attrNameLst>
                                          <p:attrName>ppt_y</p:attrName>
                                        </p:attrNameLst>
                                      </p:cBhvr>
                                      <p:tavLst>
                                        <p:tav tm="0">
                                          <p:val>
                                            <p:strVal val="#ppt_y"/>
                                          </p:val>
                                        </p:tav>
                                        <p:tav tm="100000">
                                          <p:val>
                                            <p:strVal val="#ppt_y"/>
                                          </p:val>
                                        </p:tav>
                                      </p:tavLst>
                                    </p:anim>
                                    <p:anim calcmode="lin" valueType="num">
                                      <p:cBhvr>
                                        <p:cTn id="150"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151"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152" dur="500" tmFilter="0,0; .5, 1; 1, 1"/>
                                        <p:tgtEl>
                                          <p:spTgt spid="72"/>
                                        </p:tgtEl>
                                      </p:cBhvr>
                                    </p:animEffect>
                                  </p:childTnLst>
                                </p:cTn>
                              </p:par>
                              <p:par>
                                <p:cTn id="153" presetID="41" presetClass="entr" presetSubtype="0" fill="hold" grpId="0" nodeType="withEffect">
                                  <p:stCondLst>
                                    <p:cond delay="0"/>
                                  </p:stCondLst>
                                  <p:iterate type="lt">
                                    <p:tmPct val="10000"/>
                                  </p:iterate>
                                  <p:childTnLst>
                                    <p:set>
                                      <p:cBhvr>
                                        <p:cTn id="154" dur="1" fill="hold">
                                          <p:stCondLst>
                                            <p:cond delay="0"/>
                                          </p:stCondLst>
                                        </p:cTn>
                                        <p:tgtEl>
                                          <p:spTgt spid="71"/>
                                        </p:tgtEl>
                                        <p:attrNameLst>
                                          <p:attrName>style.visibility</p:attrName>
                                        </p:attrNameLst>
                                      </p:cBhvr>
                                      <p:to>
                                        <p:strVal val="visible"/>
                                      </p:to>
                                    </p:set>
                                    <p:anim calcmode="lin" valueType="num">
                                      <p:cBhvr>
                                        <p:cTn id="155"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156" dur="500" fill="hold"/>
                                        <p:tgtEl>
                                          <p:spTgt spid="71"/>
                                        </p:tgtEl>
                                        <p:attrNameLst>
                                          <p:attrName>ppt_y</p:attrName>
                                        </p:attrNameLst>
                                      </p:cBhvr>
                                      <p:tavLst>
                                        <p:tav tm="0">
                                          <p:val>
                                            <p:strVal val="#ppt_y"/>
                                          </p:val>
                                        </p:tav>
                                        <p:tav tm="100000">
                                          <p:val>
                                            <p:strVal val="#ppt_y"/>
                                          </p:val>
                                        </p:tav>
                                      </p:tavLst>
                                    </p:anim>
                                    <p:anim calcmode="lin" valueType="num">
                                      <p:cBhvr>
                                        <p:cTn id="157"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158"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159" dur="500" tmFilter="0,0; .5, 1; 1, 1"/>
                                        <p:tgtEl>
                                          <p:spTgt spid="71"/>
                                        </p:tgtEl>
                                      </p:cBhvr>
                                    </p:animEffect>
                                  </p:childTnLst>
                                </p:cTn>
                              </p:par>
                              <p:par>
                                <p:cTn id="160" presetID="41" presetClass="entr" presetSubtype="0" fill="hold" grpId="0" nodeType="withEffect">
                                  <p:stCondLst>
                                    <p:cond delay="0"/>
                                  </p:stCondLst>
                                  <p:iterate type="lt">
                                    <p:tmPct val="10000"/>
                                  </p:iterate>
                                  <p:childTnLst>
                                    <p:set>
                                      <p:cBhvr>
                                        <p:cTn id="161" dur="1" fill="hold">
                                          <p:stCondLst>
                                            <p:cond delay="0"/>
                                          </p:stCondLst>
                                        </p:cTn>
                                        <p:tgtEl>
                                          <p:spTgt spid="70"/>
                                        </p:tgtEl>
                                        <p:attrNameLst>
                                          <p:attrName>style.visibility</p:attrName>
                                        </p:attrNameLst>
                                      </p:cBhvr>
                                      <p:to>
                                        <p:strVal val="visible"/>
                                      </p:to>
                                    </p:set>
                                    <p:anim calcmode="lin" valueType="num">
                                      <p:cBhvr>
                                        <p:cTn id="162"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63" dur="500" fill="hold"/>
                                        <p:tgtEl>
                                          <p:spTgt spid="70"/>
                                        </p:tgtEl>
                                        <p:attrNameLst>
                                          <p:attrName>ppt_y</p:attrName>
                                        </p:attrNameLst>
                                      </p:cBhvr>
                                      <p:tavLst>
                                        <p:tav tm="0">
                                          <p:val>
                                            <p:strVal val="#ppt_y"/>
                                          </p:val>
                                        </p:tav>
                                        <p:tav tm="100000">
                                          <p:val>
                                            <p:strVal val="#ppt_y"/>
                                          </p:val>
                                        </p:tav>
                                      </p:tavLst>
                                    </p:anim>
                                    <p:anim calcmode="lin" valueType="num">
                                      <p:cBhvr>
                                        <p:cTn id="164"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65"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166" dur="500" tmFilter="0,0; .5, 1; 1, 1"/>
                                        <p:tgtEl>
                                          <p:spTgt spid="70"/>
                                        </p:tgtEl>
                                      </p:cBhvr>
                                    </p:animEffect>
                                  </p:childTnLst>
                                </p:cTn>
                              </p:par>
                              <p:par>
                                <p:cTn id="167" presetID="41" presetClass="entr" presetSubtype="0" fill="hold" grpId="0" nodeType="withEffect">
                                  <p:stCondLst>
                                    <p:cond delay="0"/>
                                  </p:stCondLst>
                                  <p:iterate type="lt">
                                    <p:tmPct val="10000"/>
                                  </p:iterate>
                                  <p:childTnLst>
                                    <p:set>
                                      <p:cBhvr>
                                        <p:cTn id="168" dur="1" fill="hold">
                                          <p:stCondLst>
                                            <p:cond delay="0"/>
                                          </p:stCondLst>
                                        </p:cTn>
                                        <p:tgtEl>
                                          <p:spTgt spid="69"/>
                                        </p:tgtEl>
                                        <p:attrNameLst>
                                          <p:attrName>style.visibility</p:attrName>
                                        </p:attrNameLst>
                                      </p:cBhvr>
                                      <p:to>
                                        <p:strVal val="visible"/>
                                      </p:to>
                                    </p:set>
                                    <p:anim calcmode="lin" valueType="num">
                                      <p:cBhvr>
                                        <p:cTn id="169"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170" dur="500" fill="hold"/>
                                        <p:tgtEl>
                                          <p:spTgt spid="69"/>
                                        </p:tgtEl>
                                        <p:attrNameLst>
                                          <p:attrName>ppt_y</p:attrName>
                                        </p:attrNameLst>
                                      </p:cBhvr>
                                      <p:tavLst>
                                        <p:tav tm="0">
                                          <p:val>
                                            <p:strVal val="#ppt_y"/>
                                          </p:val>
                                        </p:tav>
                                        <p:tav tm="100000">
                                          <p:val>
                                            <p:strVal val="#ppt_y"/>
                                          </p:val>
                                        </p:tav>
                                      </p:tavLst>
                                    </p:anim>
                                    <p:anim calcmode="lin" valueType="num">
                                      <p:cBhvr>
                                        <p:cTn id="171"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172"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173" dur="500" tmFilter="0,0; .5, 1; 1, 1"/>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59"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kk-KZ" sz="3200" b="1" smtClean="0">
                <a:solidFill>
                  <a:srgbClr val="CC3399"/>
                </a:solidFill>
                <a:latin typeface="Times New Roman" pitchFamily="18" charset="0"/>
                <a:cs typeface="Times New Roman" pitchFamily="18" charset="0"/>
              </a:rPr>
              <a:t>Жаңа сабаққа қорытынды.</a:t>
            </a:r>
            <a:endParaRPr lang="ru-RU" sz="3200" b="1" smtClean="0">
              <a:solidFill>
                <a:srgbClr val="CC3399"/>
              </a:solidFill>
              <a:latin typeface="Times New Roman" pitchFamily="18" charset="0"/>
              <a:cs typeface="Times New Roman" pitchFamily="18" charset="0"/>
            </a:endParaRPr>
          </a:p>
        </p:txBody>
      </p:sp>
      <p:sp>
        <p:nvSpPr>
          <p:cNvPr id="25603" name="Rectangle 3"/>
          <p:cNvSpPr>
            <a:spLocks noGrp="1" noChangeArrowheads="1"/>
          </p:cNvSpPr>
          <p:nvPr>
            <p:ph idx="1"/>
          </p:nvPr>
        </p:nvSpPr>
        <p:spPr/>
        <p:txBody>
          <a:bodyPr/>
          <a:lstStyle/>
          <a:p>
            <a:pPr eaLnBrk="1" hangingPunct="1">
              <a:buFont typeface="Wingdings" pitchFamily="2" charset="2"/>
              <a:buNone/>
            </a:pPr>
            <a:endParaRPr lang="kk-KZ" sz="2800" b="1" dirty="0" smtClean="0"/>
          </a:p>
          <a:p>
            <a:pPr eaLnBrk="1" hangingPunct="1"/>
            <a:r>
              <a:rPr lang="kk-KZ" sz="2800" b="1" dirty="0" smtClean="0">
                <a:solidFill>
                  <a:srgbClr val="0070C0"/>
                </a:solidFill>
                <a:latin typeface="Times New Roman" pitchFamily="18" charset="0"/>
                <a:cs typeface="Times New Roman" pitchFamily="18" charset="0"/>
              </a:rPr>
              <a:t>Зергерлік өнері қай түріне жатады?</a:t>
            </a:r>
          </a:p>
          <a:p>
            <a:pPr eaLnBrk="1" hangingPunct="1"/>
            <a:r>
              <a:rPr lang="kk-KZ" sz="2800" b="1" dirty="0" smtClean="0">
                <a:solidFill>
                  <a:srgbClr val="0070C0"/>
                </a:solidFill>
                <a:latin typeface="Times New Roman" pitchFamily="18" charset="0"/>
                <a:cs typeface="Times New Roman" pitchFamily="18" charset="0"/>
              </a:rPr>
              <a:t>Ағаштан жасалған заттарды, ыдыс-аяқтарды кімдер жасайды?</a:t>
            </a:r>
          </a:p>
          <a:p>
            <a:pPr eaLnBrk="1" hangingPunct="1"/>
            <a:r>
              <a:rPr lang="kk-KZ" sz="2800" b="1" dirty="0" smtClean="0">
                <a:solidFill>
                  <a:srgbClr val="0070C0"/>
                </a:solidFill>
                <a:latin typeface="Times New Roman" pitchFamily="18" charset="0"/>
                <a:cs typeface="Times New Roman" pitchFamily="18" charset="0"/>
              </a:rPr>
              <a:t>Ісмер деген кім?</a:t>
            </a:r>
          </a:p>
          <a:p>
            <a:pPr eaLnBrk="1" hangingPunct="1"/>
            <a:r>
              <a:rPr lang="kk-KZ" sz="2800" b="1" dirty="0" smtClean="0">
                <a:solidFill>
                  <a:srgbClr val="0070C0"/>
                </a:solidFill>
                <a:latin typeface="Times New Roman" pitchFamily="18" charset="0"/>
                <a:cs typeface="Times New Roman" pitchFamily="18" charset="0"/>
              </a:rPr>
              <a:t>Ұста деген кім?</a:t>
            </a:r>
            <a:endParaRPr lang="ru-RU" sz="2800" b="1" dirty="0" smtClean="0">
              <a:solidFill>
                <a:srgbClr val="0070C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5603">
                                            <p:txEl>
                                              <p:pRg st="1" end="1"/>
                                            </p:txEl>
                                          </p:spTgt>
                                        </p:tgtEl>
                                        <p:attrNameLst>
                                          <p:attrName>style.visibility</p:attrName>
                                        </p:attrNameLst>
                                      </p:cBhvr>
                                      <p:to>
                                        <p:strVal val="visible"/>
                                      </p:to>
                                    </p:set>
                                    <p:anim calcmode="discrete" valueType="clr">
                                      <p:cBhvr override="childStyle">
                                        <p:cTn id="7" dur="80"/>
                                        <p:tgtEl>
                                          <p:spTgt spid="2560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25603">
                                            <p:txEl>
                                              <p:pRg st="1" end="1"/>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5603">
                                            <p:txEl>
                                              <p:pRg st="2" end="2"/>
                                            </p:txEl>
                                          </p:spTgt>
                                        </p:tgtEl>
                                        <p:attrNameLst>
                                          <p:attrName>style.visibility</p:attrName>
                                        </p:attrNameLst>
                                      </p:cBhvr>
                                      <p:to>
                                        <p:strVal val="visible"/>
                                      </p:to>
                                    </p:set>
                                    <p:anim calcmode="discrete" valueType="clr">
                                      <p:cBhvr override="childStyle">
                                        <p:cTn id="14" dur="80"/>
                                        <p:tgtEl>
                                          <p:spTgt spid="256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60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25603">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5603">
                                            <p:txEl>
                                              <p:pRg st="3" end="3"/>
                                            </p:txEl>
                                          </p:spTgt>
                                        </p:tgtEl>
                                        <p:attrNameLst>
                                          <p:attrName>style.visibility</p:attrName>
                                        </p:attrNameLst>
                                      </p:cBhvr>
                                      <p:to>
                                        <p:strVal val="visible"/>
                                      </p:to>
                                    </p:set>
                                    <p:anim calcmode="discrete" valueType="clr">
                                      <p:cBhvr override="childStyle">
                                        <p:cTn id="21" dur="80"/>
                                        <p:tgtEl>
                                          <p:spTgt spid="2560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5603">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25603">
                                            <p:txEl>
                                              <p:pRg st="3" end="3"/>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5603">
                                            <p:txEl>
                                              <p:pRg st="4" end="4"/>
                                            </p:txEl>
                                          </p:spTgt>
                                        </p:tgtEl>
                                        <p:attrNameLst>
                                          <p:attrName>style.visibility</p:attrName>
                                        </p:attrNameLst>
                                      </p:cBhvr>
                                      <p:to>
                                        <p:strVal val="visible"/>
                                      </p:to>
                                    </p:set>
                                    <p:anim calcmode="discrete" valueType="clr">
                                      <p:cBhvr override="childStyle">
                                        <p:cTn id="28" dur="80"/>
                                        <p:tgtEl>
                                          <p:spTgt spid="2560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5603">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2560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0" y="1295400"/>
            <a:ext cx="9144000" cy="5029200"/>
          </a:xfrm>
        </p:spPr>
        <p:txBody>
          <a:bodyPr/>
          <a:lstStyle/>
          <a:p>
            <a:pPr eaLnBrk="1" hangingPunct="1"/>
            <a:r>
              <a:rPr lang="ru-RU" sz="2400" b="1" smtClean="0">
                <a:solidFill>
                  <a:srgbClr val="0070C0"/>
                </a:solidFill>
                <a:latin typeface="Times New Roman" pitchFamily="18" charset="0"/>
                <a:cs typeface="Times New Roman" pitchFamily="18" charset="0"/>
              </a:rPr>
              <a:t>Қазақ халқының сәндік қолданбалы өнерінің ежелгі ұлттық үлгілері мен дәстүрі ғасырлар бойы сақталып, ұрпақтан-ұрпаққа жалғасуда. Қазақтың ежелден келе жатқан киіз үйі мен күнделікті тұрмыста пайдаланатын барлық жиһаздары мен заттары ұлттық ою-өрнекпен көркемделіп отырады. Ою-өрнектері қайталанбалы әрі ашық түсті болып келетін алаша, текшелі өрнекті тықыр кілем, әшекей оюлы кебеже сияқты киіз үйдін ішіне тұтынатын сәндік жиһаздармен қатар ағаш ұқсату өнері және жібек жіптермен кестелей тоқу, ағаш пен сүйекті жымдастыру арқылы көркемдеу, тері ұксату (бедерлі инкрустациялы), оймыш, шекіме, бұрама, қалыптама, қаптырма, көз салу секілді зергерлік өнерінің түрлері де өркен жайды.</a:t>
            </a:r>
          </a:p>
          <a:p>
            <a:pPr eaLnBrk="1" hangingPunct="1"/>
            <a:endParaRPr lang="ru-RU" b="1" smtClean="0">
              <a:latin typeface="Times New Roman" pitchFamily="18" charset="0"/>
              <a:cs typeface="Times New Roman" pitchFamily="18" charset="0"/>
            </a:endParaRPr>
          </a:p>
        </p:txBody>
      </p:sp>
      <p:sp>
        <p:nvSpPr>
          <p:cNvPr id="4" name="Прямоугольник 3"/>
          <p:cNvSpPr/>
          <p:nvPr/>
        </p:nvSpPr>
        <p:spPr>
          <a:xfrm>
            <a:off x="2057400" y="228600"/>
            <a:ext cx="5399235" cy="923330"/>
          </a:xfrm>
          <a:prstGeom prst="rect">
            <a:avLst/>
          </a:prstGeom>
          <a:noFill/>
          <a:effectLst>
            <a:outerShdw blurRad="50800" dist="50800" dir="5400000" algn="ctr" rotWithShape="0">
              <a:srgbClr val="FF6600"/>
            </a:outerShdw>
          </a:effectLst>
        </p:spPr>
        <p:txBody>
          <a:bodyPr>
            <a:spAutoFit/>
          </a:bodyPr>
          <a:lstStyle/>
          <a:p>
            <a:pPr algn="ctr">
              <a:defRPr/>
            </a:pPr>
            <a:r>
              <a:rPr lang="kk-KZ" sz="5400" b="1" dirty="0">
                <a:ln w="18000">
                  <a:solidFill>
                    <a:schemeClr val="accent2">
                      <a:satMod val="140000"/>
                    </a:schemeClr>
                  </a:solidFill>
                  <a:prstDash val="solid"/>
                  <a:miter lim="800000"/>
                </a:ln>
                <a:gradFill>
                  <a:gsLst>
                    <a:gs pos="0">
                      <a:srgbClr val="FF3399"/>
                    </a:gs>
                    <a:gs pos="25000">
                      <a:srgbClr val="FF6633"/>
                    </a:gs>
                    <a:gs pos="50000">
                      <a:srgbClr val="FFFF00"/>
                    </a:gs>
                    <a:gs pos="75000">
                      <a:srgbClr val="01A78F"/>
                    </a:gs>
                    <a:gs pos="100000">
                      <a:srgbClr val="3366FF"/>
                    </a:gs>
                  </a:gsLst>
                  <a:lin ang="5400000" scaled="0"/>
                </a:gradFill>
                <a:effectLst>
                  <a:outerShdw blurRad="25500" dist="23000" dir="7020000" algn="tl">
                    <a:srgbClr val="000000">
                      <a:alpha val="50000"/>
                    </a:srgbClr>
                  </a:outerShdw>
                </a:effectLst>
                <a:cs typeface="Arial" charset="0"/>
              </a:rPr>
              <a:t>Кіріспе</a:t>
            </a:r>
            <a:endParaRPr lang="ru-RU" sz="5400" b="1" dirty="0">
              <a:ln w="18000">
                <a:solidFill>
                  <a:schemeClr val="accent2">
                    <a:satMod val="140000"/>
                  </a:schemeClr>
                </a:solidFill>
                <a:prstDash val="solid"/>
                <a:miter lim="800000"/>
              </a:ln>
              <a:gradFill>
                <a:gsLst>
                  <a:gs pos="0">
                    <a:srgbClr val="FF3399"/>
                  </a:gs>
                  <a:gs pos="25000">
                    <a:srgbClr val="FF6633"/>
                  </a:gs>
                  <a:gs pos="50000">
                    <a:srgbClr val="FFFF00"/>
                  </a:gs>
                  <a:gs pos="75000">
                    <a:srgbClr val="01A78F"/>
                  </a:gs>
                  <a:gs pos="100000">
                    <a:srgbClr val="3366FF"/>
                  </a:gs>
                </a:gsLst>
                <a:lin ang="5400000" scaled="0"/>
              </a:gradFill>
              <a:effectLst>
                <a:outerShdw blurRad="25500" dist="23000" dir="7020000" algn="tl">
                  <a:srgbClr val="000000">
                    <a:alpha val="50000"/>
                  </a:srgbClr>
                </a:outerShdw>
              </a:effectLst>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kk-KZ" b="1" i="1" smtClean="0">
                <a:solidFill>
                  <a:srgbClr val="CC3399"/>
                </a:solidFill>
                <a:latin typeface="Times New Roman" pitchFamily="18" charset="0"/>
                <a:cs typeface="Times New Roman" pitchFamily="18" charset="0"/>
              </a:rPr>
              <a:t>Жаңа сабақ:</a:t>
            </a:r>
            <a:endParaRPr lang="ru-RU" b="1" i="1" smtClean="0">
              <a:solidFill>
                <a:srgbClr val="CC3399"/>
              </a:solidFill>
              <a:latin typeface="Times New Roman" pitchFamily="18" charset="0"/>
              <a:cs typeface="Times New Roman" pitchFamily="18" charset="0"/>
            </a:endParaRPr>
          </a:p>
        </p:txBody>
      </p:sp>
      <p:sp>
        <p:nvSpPr>
          <p:cNvPr id="17411" name="Rectangle 3"/>
          <p:cNvSpPr>
            <a:spLocks noGrp="1" noChangeArrowheads="1"/>
          </p:cNvSpPr>
          <p:nvPr>
            <p:ph idx="1"/>
          </p:nvPr>
        </p:nvSpPr>
        <p:spPr/>
        <p:txBody>
          <a:bodyPr/>
          <a:lstStyle/>
          <a:p>
            <a:pPr eaLnBrk="1" hangingPunct="1"/>
            <a:r>
              <a:rPr lang="kk-KZ" b="1" smtClean="0">
                <a:solidFill>
                  <a:srgbClr val="0070C0"/>
                </a:solidFill>
                <a:latin typeface="Times New Roman" pitchFamily="18" charset="0"/>
                <a:cs typeface="Times New Roman" pitchFamily="18" charset="0"/>
              </a:rPr>
              <a:t>Қазақ халқының сәндік қолданбалы өнерінің көп ғасырлық тарихы бар. Сәндік қолданбалы өнер деп тек қана практикалық жағынан емес, эстетикалық мәні жағынан да маңызды  дайындалған және көркем жасалған өндірістік немесе қолөнер арқылы өмірге келген көркем туынды жасауды айтады.</a:t>
            </a:r>
            <a:endParaRPr lang="ru-RU" b="1" smtClean="0">
              <a:solidFill>
                <a:srgbClr val="0070C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304800"/>
            <a:ext cx="8686800" cy="1431925"/>
          </a:xfrm>
        </p:spPr>
        <p:txBody>
          <a:bodyPr>
            <a:normAutofit fontScale="90000"/>
          </a:bodyPr>
          <a:lstStyle/>
          <a:p>
            <a:pPr algn="ctr" eaLnBrk="1" fontAlgn="auto" hangingPunct="1">
              <a:spcAft>
                <a:spcPts val="0"/>
              </a:spcAft>
              <a:defRPr/>
            </a:pPr>
            <a:r>
              <a:rPr lang="kk-KZ" b="1" dirty="0" smtClean="0">
                <a:solidFill>
                  <a:srgbClr val="FF0000"/>
                </a:solidFill>
                <a:latin typeface="Times New Roman" pitchFamily="18" charset="0"/>
                <a:cs typeface="Times New Roman" pitchFamily="18" charset="0"/>
              </a:rPr>
              <a:t>Сәндік қолданбалы өнерді әзірлеу үшін мынандай материалдарды қолданады:</a:t>
            </a:r>
            <a:endParaRPr lang="ru-RU" b="1" dirty="0" smtClean="0">
              <a:solidFill>
                <a:srgbClr val="FF0000"/>
              </a:solidFill>
              <a:latin typeface="Times New Roman" pitchFamily="18" charset="0"/>
              <a:cs typeface="Times New Roman" pitchFamily="18" charset="0"/>
            </a:endParaRPr>
          </a:p>
        </p:txBody>
      </p:sp>
      <p:sp>
        <p:nvSpPr>
          <p:cNvPr id="13315" name="Rectangle 3"/>
          <p:cNvSpPr>
            <a:spLocks noGrp="1" noChangeArrowheads="1"/>
          </p:cNvSpPr>
          <p:nvPr>
            <p:ph idx="1"/>
          </p:nvPr>
        </p:nvSpPr>
        <p:spPr>
          <a:xfrm>
            <a:off x="304800" y="1981200"/>
            <a:ext cx="8686800" cy="4098925"/>
          </a:xfrm>
        </p:spPr>
        <p:txBody>
          <a:bodyPr/>
          <a:lstStyle/>
          <a:p>
            <a:pPr eaLnBrk="1" hangingPunct="1"/>
            <a:endParaRPr lang="kk-KZ" smtClean="0"/>
          </a:p>
          <a:p>
            <a:pPr eaLnBrk="1" hangingPunct="1"/>
            <a:r>
              <a:rPr lang="kk-KZ" b="1" smtClean="0">
                <a:solidFill>
                  <a:srgbClr val="0070C0"/>
                </a:solidFill>
                <a:latin typeface="Times New Roman" pitchFamily="18" charset="0"/>
                <a:cs typeface="Times New Roman" pitchFamily="18" charset="0"/>
              </a:rPr>
              <a:t>1. Ағаш</a:t>
            </a:r>
          </a:p>
          <a:p>
            <a:pPr eaLnBrk="1" hangingPunct="1"/>
            <a:r>
              <a:rPr lang="kk-KZ" b="1" smtClean="0">
                <a:solidFill>
                  <a:srgbClr val="0070C0"/>
                </a:solidFill>
                <a:latin typeface="Times New Roman" pitchFamily="18" charset="0"/>
                <a:cs typeface="Times New Roman" pitchFamily="18" charset="0"/>
              </a:rPr>
              <a:t>2. Сүйек</a:t>
            </a:r>
          </a:p>
          <a:p>
            <a:pPr eaLnBrk="1" hangingPunct="1"/>
            <a:r>
              <a:rPr lang="kk-KZ" b="1" smtClean="0">
                <a:solidFill>
                  <a:srgbClr val="0070C0"/>
                </a:solidFill>
                <a:latin typeface="Times New Roman" pitchFamily="18" charset="0"/>
                <a:cs typeface="Times New Roman" pitchFamily="18" charset="0"/>
              </a:rPr>
              <a:t>3. Тас</a:t>
            </a:r>
          </a:p>
          <a:p>
            <a:pPr eaLnBrk="1" hangingPunct="1"/>
            <a:r>
              <a:rPr lang="kk-KZ" b="1" smtClean="0">
                <a:solidFill>
                  <a:srgbClr val="0070C0"/>
                </a:solidFill>
                <a:latin typeface="Times New Roman" pitchFamily="18" charset="0"/>
                <a:cs typeface="Times New Roman" pitchFamily="18" charset="0"/>
              </a:rPr>
              <a:t>4. Әйнек</a:t>
            </a:r>
          </a:p>
          <a:p>
            <a:pPr eaLnBrk="1" hangingPunct="1"/>
            <a:r>
              <a:rPr lang="kk-KZ" b="1" smtClean="0">
                <a:solidFill>
                  <a:srgbClr val="0070C0"/>
                </a:solidFill>
                <a:latin typeface="Times New Roman" pitchFamily="18" charset="0"/>
                <a:cs typeface="Times New Roman" pitchFamily="18" charset="0"/>
              </a:rPr>
              <a:t>5. Табиғи және жасанды заттар</a:t>
            </a:r>
            <a:endParaRPr lang="ru-RU" b="1" smtClean="0">
              <a:solidFill>
                <a:srgbClr val="0070C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checkerboard(across)">
                                      <p:cBhvr>
                                        <p:cTn id="17" dur="500"/>
                                        <p:tgtEl>
                                          <p:spTgt spid="133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checkerboard(across)">
                                      <p:cBhvr>
                                        <p:cTn id="22" dur="500"/>
                                        <p:tgtEl>
                                          <p:spTgt spid="133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checkerboard(across)">
                                      <p:cBhvr>
                                        <p:cTn id="27"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algn="ctr" eaLnBrk="1" fontAlgn="auto" hangingPunct="1">
              <a:spcAft>
                <a:spcPts val="0"/>
              </a:spcAft>
              <a:defRPr/>
            </a:pPr>
            <a:r>
              <a:rPr lang="kk-KZ" b="1" dirty="0" smtClean="0">
                <a:solidFill>
                  <a:srgbClr val="FF0000"/>
                </a:solidFill>
                <a:latin typeface="Times New Roman" pitchFamily="18" charset="0"/>
                <a:cs typeface="Times New Roman" pitchFamily="18" charset="0"/>
              </a:rPr>
              <a:t>Сәндік қолданбалы өнерінің </a:t>
            </a:r>
            <a:br>
              <a:rPr lang="kk-KZ" b="1" dirty="0" smtClean="0">
                <a:solidFill>
                  <a:srgbClr val="FF0000"/>
                </a:solidFill>
                <a:latin typeface="Times New Roman" pitchFamily="18" charset="0"/>
                <a:cs typeface="Times New Roman" pitchFamily="18" charset="0"/>
              </a:rPr>
            </a:br>
            <a:r>
              <a:rPr lang="kk-KZ" b="1" dirty="0" smtClean="0">
                <a:solidFill>
                  <a:srgbClr val="FF0000"/>
                </a:solidFill>
                <a:latin typeface="Times New Roman" pitchFamily="18" charset="0"/>
                <a:cs typeface="Times New Roman" pitchFamily="18" charset="0"/>
              </a:rPr>
              <a:t>түрлері</a:t>
            </a:r>
            <a:endParaRPr lang="ru-RU" b="1" dirty="0" smtClean="0">
              <a:solidFill>
                <a:srgbClr val="FF0000"/>
              </a:solidFill>
              <a:latin typeface="Times New Roman" pitchFamily="18" charset="0"/>
              <a:cs typeface="Times New Roman" pitchFamily="18" charset="0"/>
            </a:endParaRPr>
          </a:p>
        </p:txBody>
      </p:sp>
      <p:sp>
        <p:nvSpPr>
          <p:cNvPr id="14339" name="Rectangle 3"/>
          <p:cNvSpPr>
            <a:spLocks noGrp="1" noChangeArrowheads="1"/>
          </p:cNvSpPr>
          <p:nvPr>
            <p:ph idx="1"/>
          </p:nvPr>
        </p:nvSpPr>
        <p:spPr>
          <a:xfrm>
            <a:off x="1066800" y="1828800"/>
            <a:ext cx="7162800" cy="4495800"/>
          </a:xfrm>
          <a:ln>
            <a:solidFill>
              <a:srgbClr val="FF0000"/>
            </a:solidFill>
            <a:miter lim="800000"/>
            <a:headEnd/>
            <a:tailEnd/>
          </a:ln>
        </p:spPr>
        <p:txBody>
          <a:bodyPr/>
          <a:lstStyle/>
          <a:p>
            <a:pPr eaLnBrk="1" hangingPunct="1">
              <a:buFont typeface="Wingdings" pitchFamily="2" charset="2"/>
              <a:buNone/>
            </a:pPr>
            <a:r>
              <a:rPr lang="kk-KZ" sz="2800" b="1" smtClean="0">
                <a:solidFill>
                  <a:srgbClr val="0070C0"/>
                </a:solidFill>
                <a:latin typeface="Times New Roman" pitchFamily="18" charset="0"/>
                <a:cs typeface="Times New Roman" pitchFamily="18" charset="0"/>
              </a:rPr>
              <a:t>   1. Керамика </a:t>
            </a:r>
            <a:r>
              <a:rPr lang="kk-KZ" sz="2800" b="1" smtClean="0">
                <a:solidFill>
                  <a:srgbClr val="CC3399"/>
                </a:solidFill>
                <a:latin typeface="Times New Roman" pitchFamily="18" charset="0"/>
                <a:cs typeface="Times New Roman" pitchFamily="18" charset="0"/>
              </a:rPr>
              <a:t>(фарфор)</a:t>
            </a:r>
          </a:p>
          <a:p>
            <a:pPr eaLnBrk="1" hangingPunct="1"/>
            <a:r>
              <a:rPr lang="kk-KZ" sz="2800" b="1" smtClean="0">
                <a:solidFill>
                  <a:srgbClr val="0070C0"/>
                </a:solidFill>
                <a:latin typeface="Times New Roman" pitchFamily="18" charset="0"/>
                <a:cs typeface="Times New Roman" pitchFamily="18" charset="0"/>
              </a:rPr>
              <a:t>2. Әйнек </a:t>
            </a:r>
            <a:r>
              <a:rPr lang="kk-KZ" sz="2800" b="1" smtClean="0">
                <a:solidFill>
                  <a:srgbClr val="CC3399"/>
                </a:solidFill>
                <a:latin typeface="Times New Roman" pitchFamily="18" charset="0"/>
                <a:cs typeface="Times New Roman" pitchFamily="18" charset="0"/>
              </a:rPr>
              <a:t>(ыдыстар,құмыра, мозайка)</a:t>
            </a:r>
          </a:p>
          <a:p>
            <a:pPr eaLnBrk="1" hangingPunct="1"/>
            <a:r>
              <a:rPr lang="kk-KZ" sz="2800" b="1" smtClean="0">
                <a:solidFill>
                  <a:srgbClr val="0070C0"/>
                </a:solidFill>
                <a:latin typeface="Times New Roman" pitchFamily="18" charset="0"/>
                <a:cs typeface="Times New Roman" pitchFamily="18" charset="0"/>
              </a:rPr>
              <a:t>3. Көркем оймыш </a:t>
            </a:r>
            <a:r>
              <a:rPr lang="kk-KZ" sz="2800" b="1" smtClean="0">
                <a:solidFill>
                  <a:srgbClr val="CC3399"/>
                </a:solidFill>
                <a:latin typeface="Times New Roman" pitchFamily="18" charset="0"/>
                <a:cs typeface="Times New Roman" pitchFamily="18" charset="0"/>
              </a:rPr>
              <a:t>(ағаш,тас,сүйек)</a:t>
            </a:r>
          </a:p>
          <a:p>
            <a:pPr eaLnBrk="1" hangingPunct="1"/>
            <a:r>
              <a:rPr lang="kk-KZ" sz="2800" b="1" smtClean="0">
                <a:solidFill>
                  <a:srgbClr val="0070C0"/>
                </a:solidFill>
                <a:latin typeface="Times New Roman" pitchFamily="18" charset="0"/>
                <a:cs typeface="Times New Roman" pitchFamily="18" charset="0"/>
              </a:rPr>
              <a:t>4. Металлдан жасалған бұйымдар </a:t>
            </a:r>
            <a:r>
              <a:rPr lang="kk-KZ" sz="2800" b="1" smtClean="0">
                <a:solidFill>
                  <a:srgbClr val="CC3399"/>
                </a:solidFill>
                <a:latin typeface="Times New Roman" pitchFamily="18" charset="0"/>
                <a:cs typeface="Times New Roman" pitchFamily="18" charset="0"/>
              </a:rPr>
              <a:t>(зергерлік бұйымдар)</a:t>
            </a:r>
          </a:p>
          <a:p>
            <a:pPr eaLnBrk="1" hangingPunct="1"/>
            <a:r>
              <a:rPr lang="kk-KZ" sz="2800" b="1" smtClean="0">
                <a:solidFill>
                  <a:srgbClr val="0070C0"/>
                </a:solidFill>
                <a:latin typeface="Times New Roman" pitchFamily="18" charset="0"/>
                <a:cs typeface="Times New Roman" pitchFamily="18" charset="0"/>
              </a:rPr>
              <a:t>5. Жиһаздар </a:t>
            </a:r>
            <a:r>
              <a:rPr lang="kk-KZ" sz="2800" b="1" smtClean="0">
                <a:solidFill>
                  <a:srgbClr val="CC3399"/>
                </a:solidFill>
                <a:latin typeface="Times New Roman" pitchFamily="18" charset="0"/>
                <a:cs typeface="Times New Roman" pitchFamily="18" charset="0"/>
              </a:rPr>
              <a:t>(сәндік маталар, киімдер)</a:t>
            </a:r>
          </a:p>
          <a:p>
            <a:pPr eaLnBrk="1" hangingPunct="1"/>
            <a:r>
              <a:rPr lang="kk-KZ" sz="2800" b="1" smtClean="0">
                <a:solidFill>
                  <a:srgbClr val="0070C0"/>
                </a:solidFill>
                <a:latin typeface="Times New Roman" pitchFamily="18" charset="0"/>
                <a:cs typeface="Times New Roman" pitchFamily="18" charset="0"/>
              </a:rPr>
              <a:t>6. Ойыншықтар</a:t>
            </a:r>
            <a:endParaRPr lang="ru-RU" sz="2800" b="1" smtClean="0">
              <a:solidFill>
                <a:srgbClr val="0070C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339">
                                            <p:txEl>
                                              <p:pRg st="0" end="0"/>
                                            </p:txEl>
                                          </p:spTgt>
                                        </p:tgtEl>
                                        <p:attrNameLst>
                                          <p:attrName>style.visibility</p:attrName>
                                        </p:attrNameLst>
                                      </p:cBhvr>
                                      <p:to>
                                        <p:strVal val="visible"/>
                                      </p:to>
                                    </p:set>
                                    <p:anim calcmode="discrete" valueType="clr">
                                      <p:cBhvr override="childStyle">
                                        <p:cTn id="7" dur="80"/>
                                        <p:tgtEl>
                                          <p:spTgt spid="143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33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4339">
                                            <p:txEl>
                                              <p:pRg st="1" end="1"/>
                                            </p:txEl>
                                          </p:spTgt>
                                        </p:tgtEl>
                                        <p:attrNameLst>
                                          <p:attrName>style.visibility</p:attrName>
                                        </p:attrNameLst>
                                      </p:cBhvr>
                                      <p:to>
                                        <p:strVal val="visible"/>
                                      </p:to>
                                    </p:set>
                                    <p:anim calcmode="discrete" valueType="clr">
                                      <p:cBhvr override="childStyle">
                                        <p:cTn id="14" dur="80"/>
                                        <p:tgtEl>
                                          <p:spTgt spid="1433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33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4339">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4339">
                                            <p:txEl>
                                              <p:pRg st="2" end="2"/>
                                            </p:txEl>
                                          </p:spTgt>
                                        </p:tgtEl>
                                        <p:attrNameLst>
                                          <p:attrName>style.visibility</p:attrName>
                                        </p:attrNameLst>
                                      </p:cBhvr>
                                      <p:to>
                                        <p:strVal val="visible"/>
                                      </p:to>
                                    </p:set>
                                    <p:anim calcmode="discrete" valueType="clr">
                                      <p:cBhvr override="childStyle">
                                        <p:cTn id="21" dur="80"/>
                                        <p:tgtEl>
                                          <p:spTgt spid="143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33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4339">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4339">
                                            <p:txEl>
                                              <p:pRg st="3" end="3"/>
                                            </p:txEl>
                                          </p:spTgt>
                                        </p:tgtEl>
                                        <p:attrNameLst>
                                          <p:attrName>style.visibility</p:attrName>
                                        </p:attrNameLst>
                                      </p:cBhvr>
                                      <p:to>
                                        <p:strVal val="visible"/>
                                      </p:to>
                                    </p:set>
                                    <p:anim calcmode="discrete" valueType="clr">
                                      <p:cBhvr override="childStyle">
                                        <p:cTn id="28" dur="80"/>
                                        <p:tgtEl>
                                          <p:spTgt spid="1433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33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4339">
                                            <p:txEl>
                                              <p:pRg st="3" end="3"/>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4339">
                                            <p:txEl>
                                              <p:pRg st="4" end="4"/>
                                            </p:txEl>
                                          </p:spTgt>
                                        </p:tgtEl>
                                        <p:attrNameLst>
                                          <p:attrName>style.visibility</p:attrName>
                                        </p:attrNameLst>
                                      </p:cBhvr>
                                      <p:to>
                                        <p:strVal val="visible"/>
                                      </p:to>
                                    </p:set>
                                    <p:anim calcmode="discrete" valueType="clr">
                                      <p:cBhvr override="childStyle">
                                        <p:cTn id="35" dur="80"/>
                                        <p:tgtEl>
                                          <p:spTgt spid="1433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339">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14339">
                                            <p:txEl>
                                              <p:pRg st="4" end="4"/>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4339">
                                            <p:txEl>
                                              <p:pRg st="5" end="5"/>
                                            </p:txEl>
                                          </p:spTgt>
                                        </p:tgtEl>
                                        <p:attrNameLst>
                                          <p:attrName>style.visibility</p:attrName>
                                        </p:attrNameLst>
                                      </p:cBhvr>
                                      <p:to>
                                        <p:strVal val="visible"/>
                                      </p:to>
                                    </p:set>
                                    <p:anim calcmode="discrete" valueType="clr">
                                      <p:cBhvr override="childStyle">
                                        <p:cTn id="42" dur="80"/>
                                        <p:tgtEl>
                                          <p:spTgt spid="1433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4339">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14339">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04800" y="609600"/>
            <a:ext cx="8610600" cy="5597525"/>
          </a:xfrm>
        </p:spPr>
        <p:txBody>
          <a:bodyPr/>
          <a:lstStyle/>
          <a:p>
            <a:pPr eaLnBrk="1" hangingPunct="1"/>
            <a:endParaRPr lang="kk-KZ" smtClean="0"/>
          </a:p>
          <a:p>
            <a:pPr eaLnBrk="1" hangingPunct="1">
              <a:buFont typeface="Wingdings" pitchFamily="2" charset="2"/>
              <a:buNone/>
            </a:pPr>
            <a:r>
              <a:rPr lang="kk-KZ" smtClean="0"/>
              <a:t>  </a:t>
            </a:r>
            <a:r>
              <a:rPr lang="en-US" smtClean="0"/>
              <a:t>       </a:t>
            </a:r>
            <a:r>
              <a:rPr lang="kk-KZ" smtClean="0"/>
              <a:t> </a:t>
            </a:r>
            <a:r>
              <a:rPr lang="kk-KZ" sz="3600" b="1" smtClean="0">
                <a:solidFill>
                  <a:srgbClr val="0070C0"/>
                </a:solidFill>
                <a:latin typeface="Times New Roman" pitchFamily="18" charset="0"/>
                <a:cs typeface="Times New Roman" pitchFamily="18" charset="0"/>
              </a:rPr>
              <a:t>Қай халықтың болса да тұрмыс – тіршілігіне қажетті әдемі бұйымдар мен заттарды дүниеге әкелген қолөнері болады. Солардың ішінде біздің қазақ халқы қолөнерінің дамуы өзінше ерекше.</a:t>
            </a:r>
          </a:p>
          <a:p>
            <a:pPr eaLnBrk="1" hangingPunct="1"/>
            <a:r>
              <a:rPr lang="kk-KZ" sz="3600" b="1" smtClean="0">
                <a:solidFill>
                  <a:srgbClr val="0070C0"/>
                </a:solidFill>
                <a:latin typeface="Times New Roman" pitchFamily="18" charset="0"/>
                <a:cs typeface="Times New Roman" pitchFamily="18" charset="0"/>
              </a:rPr>
              <a:t>Қолөнермен айналысатын адамдарды төрт топқа бөлуге болады. </a:t>
            </a:r>
            <a:endParaRPr lang="ru-RU" sz="3600" b="1" smtClean="0">
              <a:solidFill>
                <a:srgbClr val="0070C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304800"/>
            <a:ext cx="8229600" cy="5826125"/>
          </a:xfrm>
        </p:spPr>
        <p:txBody>
          <a:bodyPr/>
          <a:lstStyle/>
          <a:p>
            <a:pPr algn="ctr" eaLnBrk="1" hangingPunct="1">
              <a:buFont typeface="Wingdings" pitchFamily="2" charset="2"/>
              <a:buNone/>
            </a:pPr>
            <a:endParaRPr lang="kk-KZ" smtClean="0"/>
          </a:p>
          <a:p>
            <a:pPr algn="ctr" eaLnBrk="1" hangingPunct="1">
              <a:buFont typeface="Wingdings" pitchFamily="2" charset="2"/>
              <a:buNone/>
            </a:pPr>
            <a:endParaRPr lang="kk-KZ" smtClean="0"/>
          </a:p>
          <a:p>
            <a:pPr algn="ctr" eaLnBrk="1" hangingPunct="1">
              <a:buFont typeface="Wingdings" pitchFamily="2" charset="2"/>
              <a:buNone/>
            </a:pPr>
            <a:endParaRPr lang="kk-KZ" smtClean="0"/>
          </a:p>
          <a:p>
            <a:pPr algn="ctr" eaLnBrk="1" hangingPunct="1">
              <a:buFont typeface="Wingdings" pitchFamily="2" charset="2"/>
              <a:buNone/>
            </a:pPr>
            <a:endParaRPr lang="kk-KZ" smtClean="0"/>
          </a:p>
          <a:p>
            <a:pPr algn="ctr" eaLnBrk="1" hangingPunct="1">
              <a:buFont typeface="Wingdings" pitchFamily="2" charset="2"/>
              <a:buNone/>
            </a:pPr>
            <a:endParaRPr lang="kk-KZ" smtClean="0"/>
          </a:p>
          <a:p>
            <a:pPr algn="ctr" eaLnBrk="1" hangingPunct="1">
              <a:buFont typeface="Wingdings" pitchFamily="2" charset="2"/>
              <a:buNone/>
            </a:pPr>
            <a:endParaRPr lang="kk-KZ" smtClean="0"/>
          </a:p>
          <a:p>
            <a:pPr algn="ctr" eaLnBrk="1" hangingPunct="1">
              <a:buFont typeface="Wingdings" pitchFamily="2" charset="2"/>
              <a:buNone/>
            </a:pPr>
            <a:endParaRPr lang="kk-KZ" smtClean="0"/>
          </a:p>
          <a:p>
            <a:pPr eaLnBrk="1" hangingPunct="1">
              <a:buFont typeface="Wingdings" pitchFamily="2" charset="2"/>
              <a:buNone/>
            </a:pPr>
            <a:endParaRPr lang="kk-KZ" smtClean="0"/>
          </a:p>
          <a:p>
            <a:pPr eaLnBrk="1" hangingPunct="1">
              <a:buFont typeface="Wingdings" pitchFamily="2" charset="2"/>
              <a:buNone/>
            </a:pPr>
            <a:endParaRPr lang="ru-RU" smtClean="0"/>
          </a:p>
        </p:txBody>
      </p:sp>
      <p:sp>
        <p:nvSpPr>
          <p:cNvPr id="21507" name="Rectangle 4"/>
          <p:cNvSpPr>
            <a:spLocks noChangeArrowheads="1"/>
          </p:cNvSpPr>
          <p:nvPr/>
        </p:nvSpPr>
        <p:spPr bwMode="auto">
          <a:xfrm>
            <a:off x="2895600" y="1066800"/>
            <a:ext cx="2895600" cy="914400"/>
          </a:xfrm>
          <a:prstGeom prst="rect">
            <a:avLst/>
          </a:prstGeom>
          <a:solidFill>
            <a:srgbClr val="00FF00"/>
          </a:solidFill>
          <a:ln w="38100" algn="ctr">
            <a:solidFill>
              <a:srgbClr val="FF0000"/>
            </a:solidFill>
            <a:miter lim="800000"/>
            <a:headEnd/>
            <a:tailEnd/>
          </a:ln>
        </p:spPr>
        <p:txBody>
          <a:bodyPr wrap="none" anchor="ctr"/>
          <a:lstStyle/>
          <a:p>
            <a:pPr algn="ctr"/>
            <a:r>
              <a:rPr lang="kk-KZ" sz="3200" b="1">
                <a:solidFill>
                  <a:schemeClr val="bg2"/>
                </a:solidFill>
                <a:latin typeface="Arial" pitchFamily="34" charset="0"/>
              </a:rPr>
              <a:t>Қолөнер</a:t>
            </a:r>
            <a:endParaRPr lang="ru-RU" sz="3200" b="1">
              <a:solidFill>
                <a:schemeClr val="bg2"/>
              </a:solidFill>
              <a:latin typeface="Arial" pitchFamily="34" charset="0"/>
            </a:endParaRPr>
          </a:p>
        </p:txBody>
      </p:sp>
      <p:sp>
        <p:nvSpPr>
          <p:cNvPr id="16389" name="Rectangle 5"/>
          <p:cNvSpPr>
            <a:spLocks noChangeArrowheads="1"/>
          </p:cNvSpPr>
          <p:nvPr/>
        </p:nvSpPr>
        <p:spPr bwMode="auto">
          <a:xfrm>
            <a:off x="685800" y="4419600"/>
            <a:ext cx="1676400" cy="914400"/>
          </a:xfrm>
          <a:prstGeom prst="rect">
            <a:avLst/>
          </a:prstGeom>
          <a:solidFill>
            <a:srgbClr val="FFFF00"/>
          </a:solidFill>
          <a:ln w="38100" algn="ctr">
            <a:solidFill>
              <a:srgbClr val="FF0000"/>
            </a:solidFill>
            <a:miter lim="800000"/>
            <a:headEnd/>
            <a:tailEnd/>
          </a:ln>
        </p:spPr>
        <p:txBody>
          <a:bodyPr wrap="none" anchor="ctr"/>
          <a:lstStyle/>
          <a:p>
            <a:pPr algn="ctr"/>
            <a:r>
              <a:rPr lang="kk-KZ" sz="2800" b="1">
                <a:solidFill>
                  <a:srgbClr val="0070C0"/>
                </a:solidFill>
                <a:latin typeface="Arial" pitchFamily="34" charset="0"/>
              </a:rPr>
              <a:t>Ұста</a:t>
            </a:r>
            <a:endParaRPr lang="ru-RU" sz="2800" b="1">
              <a:solidFill>
                <a:srgbClr val="0070C0"/>
              </a:solidFill>
              <a:latin typeface="Arial" pitchFamily="34" charset="0"/>
            </a:endParaRPr>
          </a:p>
        </p:txBody>
      </p:sp>
      <p:sp>
        <p:nvSpPr>
          <p:cNvPr id="16390" name="Rectangle 6"/>
          <p:cNvSpPr>
            <a:spLocks noChangeArrowheads="1"/>
          </p:cNvSpPr>
          <p:nvPr/>
        </p:nvSpPr>
        <p:spPr bwMode="auto">
          <a:xfrm>
            <a:off x="2590800" y="4419600"/>
            <a:ext cx="1752600" cy="914400"/>
          </a:xfrm>
          <a:prstGeom prst="rect">
            <a:avLst/>
          </a:prstGeom>
          <a:solidFill>
            <a:srgbClr val="FFFF00"/>
          </a:solidFill>
          <a:ln w="38100" algn="ctr">
            <a:solidFill>
              <a:srgbClr val="FF0000"/>
            </a:solidFill>
            <a:miter lim="800000"/>
            <a:headEnd/>
            <a:tailEnd/>
          </a:ln>
        </p:spPr>
        <p:txBody>
          <a:bodyPr wrap="none" anchor="ctr"/>
          <a:lstStyle/>
          <a:p>
            <a:pPr algn="ctr"/>
            <a:r>
              <a:rPr lang="kk-KZ" sz="2800" b="1">
                <a:solidFill>
                  <a:srgbClr val="0070C0"/>
                </a:solidFill>
                <a:latin typeface="Arial" pitchFamily="34" charset="0"/>
              </a:rPr>
              <a:t>Зергер</a:t>
            </a:r>
            <a:endParaRPr lang="ru-RU" sz="2800" b="1">
              <a:solidFill>
                <a:srgbClr val="0070C0"/>
              </a:solidFill>
              <a:latin typeface="Arial" pitchFamily="34" charset="0"/>
            </a:endParaRPr>
          </a:p>
        </p:txBody>
      </p:sp>
      <p:sp>
        <p:nvSpPr>
          <p:cNvPr id="16391" name="Rectangle 7"/>
          <p:cNvSpPr>
            <a:spLocks noChangeArrowheads="1"/>
          </p:cNvSpPr>
          <p:nvPr/>
        </p:nvSpPr>
        <p:spPr bwMode="auto">
          <a:xfrm>
            <a:off x="4572000" y="4419600"/>
            <a:ext cx="1905000" cy="914400"/>
          </a:xfrm>
          <a:prstGeom prst="rect">
            <a:avLst/>
          </a:prstGeom>
          <a:solidFill>
            <a:srgbClr val="FFFF00"/>
          </a:solidFill>
          <a:ln w="38100" algn="ctr">
            <a:solidFill>
              <a:srgbClr val="FF0000"/>
            </a:solidFill>
            <a:miter lim="800000"/>
            <a:headEnd/>
            <a:tailEnd/>
          </a:ln>
        </p:spPr>
        <p:txBody>
          <a:bodyPr wrap="none" anchor="ctr"/>
          <a:lstStyle/>
          <a:p>
            <a:pPr algn="ctr"/>
            <a:r>
              <a:rPr lang="kk-KZ" sz="2800" b="1">
                <a:solidFill>
                  <a:srgbClr val="0070C0"/>
                </a:solidFill>
                <a:latin typeface="Arial" pitchFamily="34" charset="0"/>
              </a:rPr>
              <a:t>Ісмер</a:t>
            </a:r>
            <a:endParaRPr lang="ru-RU" sz="2800" b="1">
              <a:solidFill>
                <a:srgbClr val="0070C0"/>
              </a:solidFill>
              <a:latin typeface="Arial" pitchFamily="34" charset="0"/>
            </a:endParaRPr>
          </a:p>
        </p:txBody>
      </p:sp>
      <p:sp>
        <p:nvSpPr>
          <p:cNvPr id="16392" name="Rectangle 8"/>
          <p:cNvSpPr>
            <a:spLocks noChangeArrowheads="1"/>
          </p:cNvSpPr>
          <p:nvPr/>
        </p:nvSpPr>
        <p:spPr bwMode="auto">
          <a:xfrm>
            <a:off x="6705600" y="4419600"/>
            <a:ext cx="1828800" cy="914400"/>
          </a:xfrm>
          <a:prstGeom prst="rect">
            <a:avLst/>
          </a:prstGeom>
          <a:solidFill>
            <a:srgbClr val="FFFF00"/>
          </a:solidFill>
          <a:ln w="38100" algn="ctr">
            <a:solidFill>
              <a:srgbClr val="FF0000"/>
            </a:solidFill>
            <a:miter lim="800000"/>
            <a:headEnd/>
            <a:tailEnd/>
          </a:ln>
        </p:spPr>
        <p:txBody>
          <a:bodyPr wrap="none" anchor="ctr"/>
          <a:lstStyle/>
          <a:p>
            <a:pPr algn="ctr"/>
            <a:r>
              <a:rPr lang="kk-KZ" sz="2800" b="1">
                <a:solidFill>
                  <a:srgbClr val="0070C0"/>
                </a:solidFill>
                <a:latin typeface="Arial" pitchFamily="34" charset="0"/>
              </a:rPr>
              <a:t>Шебер</a:t>
            </a:r>
            <a:endParaRPr lang="ru-RU" sz="2800" b="1">
              <a:solidFill>
                <a:srgbClr val="0070C0"/>
              </a:solidFill>
              <a:latin typeface="Arial" pitchFamily="34" charset="0"/>
            </a:endParaRPr>
          </a:p>
        </p:txBody>
      </p:sp>
      <p:sp>
        <p:nvSpPr>
          <p:cNvPr id="21512" name="Line 9"/>
          <p:cNvSpPr>
            <a:spLocks noChangeShapeType="1"/>
          </p:cNvSpPr>
          <p:nvPr/>
        </p:nvSpPr>
        <p:spPr bwMode="auto">
          <a:xfrm flipH="1">
            <a:off x="1524000" y="1981200"/>
            <a:ext cx="2743200" cy="23622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21513" name="Line 10"/>
          <p:cNvSpPr>
            <a:spLocks noChangeShapeType="1"/>
          </p:cNvSpPr>
          <p:nvPr/>
        </p:nvSpPr>
        <p:spPr bwMode="auto">
          <a:xfrm>
            <a:off x="4343400" y="1981200"/>
            <a:ext cx="3276600" cy="23622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21514" name="Line 11"/>
          <p:cNvSpPr>
            <a:spLocks noChangeShapeType="1"/>
          </p:cNvSpPr>
          <p:nvPr/>
        </p:nvSpPr>
        <p:spPr bwMode="auto">
          <a:xfrm flipH="1">
            <a:off x="3505200" y="1981200"/>
            <a:ext cx="838200" cy="23622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21515" name="Line 12"/>
          <p:cNvSpPr>
            <a:spLocks noChangeShapeType="1"/>
          </p:cNvSpPr>
          <p:nvPr/>
        </p:nvSpPr>
        <p:spPr bwMode="auto">
          <a:xfrm>
            <a:off x="4343400" y="2057400"/>
            <a:ext cx="1219200" cy="22860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wipe(down)">
                                      <p:cBhvr>
                                        <p:cTn id="7" dur="5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6390"/>
                                        </p:tgtEl>
                                        <p:attrNameLst>
                                          <p:attrName>style.visibility</p:attrName>
                                        </p:attrNameLst>
                                      </p:cBhvr>
                                      <p:to>
                                        <p:strVal val="visible"/>
                                      </p:to>
                                    </p:set>
                                    <p:anim calcmode="lin" valueType="num">
                                      <p:cBhvr>
                                        <p:cTn id="12" dur="500" fill="hold"/>
                                        <p:tgtEl>
                                          <p:spTgt spid="1639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390"/>
                                        </p:tgtEl>
                                        <p:attrNameLst>
                                          <p:attrName>ppt_y</p:attrName>
                                        </p:attrNameLst>
                                      </p:cBhvr>
                                      <p:tavLst>
                                        <p:tav tm="0">
                                          <p:val>
                                            <p:strVal val="#ppt_y"/>
                                          </p:val>
                                        </p:tav>
                                        <p:tav tm="100000">
                                          <p:val>
                                            <p:strVal val="#ppt_y"/>
                                          </p:val>
                                        </p:tav>
                                      </p:tavLst>
                                    </p:anim>
                                    <p:anim calcmode="lin" valueType="num">
                                      <p:cBhvr>
                                        <p:cTn id="14" dur="500" fill="hold"/>
                                        <p:tgtEl>
                                          <p:spTgt spid="1639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39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39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6391"/>
                                        </p:tgtEl>
                                        <p:attrNameLst>
                                          <p:attrName>style.visibility</p:attrName>
                                        </p:attrNameLst>
                                      </p:cBhvr>
                                      <p:to>
                                        <p:strVal val="visible"/>
                                      </p:to>
                                    </p:set>
                                    <p:anim calcmode="lin" valueType="num">
                                      <p:cBhvr>
                                        <p:cTn id="21" dur="500" fill="hold"/>
                                        <p:tgtEl>
                                          <p:spTgt spid="1639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391"/>
                                        </p:tgtEl>
                                        <p:attrNameLst>
                                          <p:attrName>ppt_y</p:attrName>
                                        </p:attrNameLst>
                                      </p:cBhvr>
                                      <p:tavLst>
                                        <p:tav tm="0">
                                          <p:val>
                                            <p:strVal val="#ppt_y"/>
                                          </p:val>
                                        </p:tav>
                                        <p:tav tm="100000">
                                          <p:val>
                                            <p:strVal val="#ppt_y"/>
                                          </p:val>
                                        </p:tav>
                                      </p:tavLst>
                                    </p:anim>
                                    <p:anim calcmode="lin" valueType="num">
                                      <p:cBhvr>
                                        <p:cTn id="23" dur="500" fill="hold"/>
                                        <p:tgtEl>
                                          <p:spTgt spid="1639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39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39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6392"/>
                                        </p:tgtEl>
                                        <p:attrNameLst>
                                          <p:attrName>style.visibility</p:attrName>
                                        </p:attrNameLst>
                                      </p:cBhvr>
                                      <p:to>
                                        <p:strVal val="visible"/>
                                      </p:to>
                                    </p:set>
                                    <p:anim calcmode="lin" valueType="num">
                                      <p:cBhvr>
                                        <p:cTn id="30" dur="500" fill="hold"/>
                                        <p:tgtEl>
                                          <p:spTgt spid="1639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6392"/>
                                        </p:tgtEl>
                                        <p:attrNameLst>
                                          <p:attrName>ppt_y</p:attrName>
                                        </p:attrNameLst>
                                      </p:cBhvr>
                                      <p:tavLst>
                                        <p:tav tm="0">
                                          <p:val>
                                            <p:strVal val="#ppt_y"/>
                                          </p:val>
                                        </p:tav>
                                        <p:tav tm="100000">
                                          <p:val>
                                            <p:strVal val="#ppt_y"/>
                                          </p:val>
                                        </p:tav>
                                      </p:tavLst>
                                    </p:anim>
                                    <p:anim calcmode="lin" valueType="num">
                                      <p:cBhvr>
                                        <p:cTn id="32" dur="500" fill="hold"/>
                                        <p:tgtEl>
                                          <p:spTgt spid="1639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639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animBg="1"/>
      <p:bldP spid="16391" grpId="0" animBg="1"/>
      <p:bldP spid="1639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652</TotalTime>
  <Words>679</Words>
  <Application>Microsoft Office PowerPoint</Application>
  <PresentationFormat>Экран (4:3)</PresentationFormat>
  <Paragraphs>126</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Трек</vt:lpstr>
      <vt:lpstr>№25 жалпы білім беру мектебі</vt:lpstr>
      <vt:lpstr>Презентация PowerPoint</vt:lpstr>
      <vt:lpstr>Презентация PowerPoint</vt:lpstr>
      <vt:lpstr>Презентация PowerPoint</vt:lpstr>
      <vt:lpstr>Жаңа сабақ:</vt:lpstr>
      <vt:lpstr>Сәндік қолданбалы өнерді әзірлеу үшін мынандай материалдарды қолданады:</vt:lpstr>
      <vt:lpstr>Сәндік қолданбалы өнерінің  түрлері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“Ойлан тап” ребусы</vt:lpstr>
      <vt:lpstr>Презентация PowerPoint</vt:lpstr>
      <vt:lpstr>Презентация PowerPoint</vt:lpstr>
      <vt:lpstr>Жаңа сабақты пысықтау.</vt:lpstr>
      <vt:lpstr>Жаңа сабаққа қорытынды.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пользователь</dc:creator>
  <cp:lastModifiedBy>УЧИТЕЛЬ</cp:lastModifiedBy>
  <cp:revision>52</cp:revision>
  <cp:lastPrinted>1601-01-01T00:00:00Z</cp:lastPrinted>
  <dcterms:created xsi:type="dcterms:W3CDTF">2011-11-13T10:38:11Z</dcterms:created>
  <dcterms:modified xsi:type="dcterms:W3CDTF">2017-10-14T05:30:07Z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400823</vt:lpwstr>
  </property>
  <property fmtid="{D5CDD505-2E9C-101B-9397-08002B2CF9AE}" pid="3" name="NXPowerLiteSettings">
    <vt:lpwstr>F7000400038000</vt:lpwstr>
  </property>
  <property fmtid="{D5CDD505-2E9C-101B-9397-08002B2CF9AE}" pid="4" name="NXPowerLiteVersion">
    <vt:lpwstr>D5.0.5</vt:lpwstr>
  </property>
  <property fmtid="{D5CDD505-2E9C-101B-9397-08002B2CF9AE}" pid="5" name="Version">
    <vt:i4>1</vt:i4>
  </property>
</Properties>
</file>