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E2FCE-4996-4E4D-92C4-FF95A0997DD3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D249F60-EB0B-496A-A99D-C61E1C1D9C0D}">
      <dgm:prSet/>
      <dgm:spPr/>
      <dgm:t>
        <a:bodyPr/>
        <a:lstStyle/>
        <a:p>
          <a:pPr algn="ctr" rtl="0"/>
          <a:r>
            <a:rPr lang="ru-RU" b="1" dirty="0" smtClean="0"/>
            <a:t>Порядок проведения текущего контроля </a:t>
          </a:r>
          <a:r>
            <a:rPr lang="ru-RU" b="1" dirty="0" err="1" smtClean="0"/>
            <a:t>успеваемости,промежуточной</a:t>
          </a:r>
          <a:r>
            <a:rPr lang="ru-RU" b="1" dirty="0" smtClean="0"/>
            <a:t> аттестации обучающихся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0FF6DBF8-45C1-45BF-B0A4-72EBDE75E3AB}" type="parTrans" cxnId="{5FE7E375-35CF-4950-BB66-2736F2157DD0}">
      <dgm:prSet/>
      <dgm:spPr/>
      <dgm:t>
        <a:bodyPr/>
        <a:lstStyle/>
        <a:p>
          <a:endParaRPr lang="ru-RU"/>
        </a:p>
      </dgm:t>
    </dgm:pt>
    <dgm:pt modelId="{3DB44BCD-10B2-42CF-9573-146D7920A40E}" type="sibTrans" cxnId="{5FE7E375-35CF-4950-BB66-2736F2157DD0}">
      <dgm:prSet/>
      <dgm:spPr/>
      <dgm:t>
        <a:bodyPr/>
        <a:lstStyle/>
        <a:p>
          <a:endParaRPr lang="ru-RU"/>
        </a:p>
      </dgm:t>
    </dgm:pt>
    <dgm:pt modelId="{EF00AF84-DC18-49A2-968A-3AF330BD4455}" type="pres">
      <dgm:prSet presAssocID="{FC1E2FCE-4996-4E4D-92C4-FF95A0997D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2AAEBE-8248-495F-9297-6919A1116C47}" type="pres">
      <dgm:prSet presAssocID="{8D249F60-EB0B-496A-A99D-C61E1C1D9C0D}" presName="parentText" presStyleLbl="node1" presStyleIdx="0" presStyleCnt="1" custLinFactNeighborY="-126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E7E375-35CF-4950-BB66-2736F2157DD0}" srcId="{FC1E2FCE-4996-4E4D-92C4-FF95A0997DD3}" destId="{8D249F60-EB0B-496A-A99D-C61E1C1D9C0D}" srcOrd="0" destOrd="0" parTransId="{0FF6DBF8-45C1-45BF-B0A4-72EBDE75E3AB}" sibTransId="{3DB44BCD-10B2-42CF-9573-146D7920A40E}"/>
    <dgm:cxn modelId="{4E67D392-BF95-4438-AE14-1E57F6C960F7}" type="presOf" srcId="{FC1E2FCE-4996-4E4D-92C4-FF95A0997DD3}" destId="{EF00AF84-DC18-49A2-968A-3AF330BD4455}" srcOrd="0" destOrd="0" presId="urn:microsoft.com/office/officeart/2005/8/layout/vList2"/>
    <dgm:cxn modelId="{66D860A8-5B85-4878-9F89-996821CAE846}" type="presOf" srcId="{8D249F60-EB0B-496A-A99D-C61E1C1D9C0D}" destId="{592AAEBE-8248-495F-9297-6919A1116C47}" srcOrd="0" destOrd="0" presId="urn:microsoft.com/office/officeart/2005/8/layout/vList2"/>
    <dgm:cxn modelId="{EA77AAC9-45DC-4E1F-9583-F8C5A7F806C1}" type="presParOf" srcId="{EF00AF84-DC18-49A2-968A-3AF330BD4455}" destId="{592AAEBE-8248-495F-9297-6919A1116C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1E2FCE-4996-4E4D-92C4-FF95A0997DD3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D249F60-EB0B-496A-A99D-C61E1C1D9C0D}">
      <dgm:prSet/>
      <dgm:spPr/>
      <dgm:t>
        <a:bodyPr/>
        <a:lstStyle/>
        <a:p>
          <a:pPr algn="ctr" rtl="0"/>
          <a:r>
            <a:rPr lang="ru-RU" b="1" dirty="0" smtClean="0"/>
            <a:t>Порядок проведения текущего контроля </a:t>
          </a:r>
          <a:r>
            <a:rPr lang="ru-RU" b="1" dirty="0" err="1" smtClean="0"/>
            <a:t>успеваемости,промежуточной</a:t>
          </a:r>
          <a:r>
            <a:rPr lang="ru-RU" b="1" dirty="0" smtClean="0"/>
            <a:t> аттестации обучающихся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0FF6DBF8-45C1-45BF-B0A4-72EBDE75E3AB}" type="parTrans" cxnId="{5FE7E375-35CF-4950-BB66-2736F2157DD0}">
      <dgm:prSet/>
      <dgm:spPr/>
      <dgm:t>
        <a:bodyPr/>
        <a:lstStyle/>
        <a:p>
          <a:endParaRPr lang="ru-RU"/>
        </a:p>
      </dgm:t>
    </dgm:pt>
    <dgm:pt modelId="{3DB44BCD-10B2-42CF-9573-146D7920A40E}" type="sibTrans" cxnId="{5FE7E375-35CF-4950-BB66-2736F2157DD0}">
      <dgm:prSet/>
      <dgm:spPr/>
      <dgm:t>
        <a:bodyPr/>
        <a:lstStyle/>
        <a:p>
          <a:endParaRPr lang="ru-RU"/>
        </a:p>
      </dgm:t>
    </dgm:pt>
    <dgm:pt modelId="{EF00AF84-DC18-49A2-968A-3AF330BD4455}" type="pres">
      <dgm:prSet presAssocID="{FC1E2FCE-4996-4E4D-92C4-FF95A0997D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2AAEBE-8248-495F-9297-6919A1116C47}" type="pres">
      <dgm:prSet presAssocID="{8D249F60-EB0B-496A-A99D-C61E1C1D9C0D}" presName="parentText" presStyleLbl="node1" presStyleIdx="0" presStyleCnt="1" custLinFactNeighborY="-126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E7E375-35CF-4950-BB66-2736F2157DD0}" srcId="{FC1E2FCE-4996-4E4D-92C4-FF95A0997DD3}" destId="{8D249F60-EB0B-496A-A99D-C61E1C1D9C0D}" srcOrd="0" destOrd="0" parTransId="{0FF6DBF8-45C1-45BF-B0A4-72EBDE75E3AB}" sibTransId="{3DB44BCD-10B2-42CF-9573-146D7920A40E}"/>
    <dgm:cxn modelId="{4B92E18C-60D7-4BFA-8872-F456302DB226}" type="presOf" srcId="{8D249F60-EB0B-496A-A99D-C61E1C1D9C0D}" destId="{592AAEBE-8248-495F-9297-6919A1116C47}" srcOrd="0" destOrd="0" presId="urn:microsoft.com/office/officeart/2005/8/layout/vList2"/>
    <dgm:cxn modelId="{8248A6C0-8EA3-42CA-BA1A-3E324CFF9B6F}" type="presOf" srcId="{FC1E2FCE-4996-4E4D-92C4-FF95A0997DD3}" destId="{EF00AF84-DC18-49A2-968A-3AF330BD4455}" srcOrd="0" destOrd="0" presId="urn:microsoft.com/office/officeart/2005/8/layout/vList2"/>
    <dgm:cxn modelId="{3D2AB3D3-81CD-40EC-8CE2-B8C68D5829A8}" type="presParOf" srcId="{EF00AF84-DC18-49A2-968A-3AF330BD4455}" destId="{592AAEBE-8248-495F-9297-6919A1116C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AAEBE-8248-495F-9297-6919A1116C47}">
      <dsp:nvSpPr>
        <dsp:cNvPr id="0" name=""/>
        <dsp:cNvSpPr/>
      </dsp:nvSpPr>
      <dsp:spPr>
        <a:xfrm>
          <a:off x="0" y="3"/>
          <a:ext cx="8229600" cy="1277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Порядок проведения текущего контроля </a:t>
          </a:r>
          <a:r>
            <a:rPr lang="ru-RU" sz="2100" b="1" kern="1200" dirty="0" err="1" smtClean="0"/>
            <a:t>успеваемости,промежуточной</a:t>
          </a:r>
          <a:r>
            <a:rPr lang="ru-RU" sz="2100" b="1" kern="1200" dirty="0" smtClean="0"/>
            <a:t> аттестации обучающихся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endParaRPr lang="ru-RU" sz="2100" kern="1200" dirty="0"/>
        </a:p>
      </dsp:txBody>
      <dsp:txXfrm>
        <a:off x="62369" y="62372"/>
        <a:ext cx="8104862" cy="1152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AAEBE-8248-495F-9297-6919A1116C47}">
      <dsp:nvSpPr>
        <dsp:cNvPr id="0" name=""/>
        <dsp:cNvSpPr/>
      </dsp:nvSpPr>
      <dsp:spPr>
        <a:xfrm>
          <a:off x="0" y="3"/>
          <a:ext cx="8229600" cy="1277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Порядок проведения текущего контроля </a:t>
          </a:r>
          <a:r>
            <a:rPr lang="ru-RU" sz="2100" b="1" kern="1200" dirty="0" err="1" smtClean="0"/>
            <a:t>успеваемости,промежуточной</a:t>
          </a:r>
          <a:r>
            <a:rPr lang="ru-RU" sz="2100" b="1" kern="1200" dirty="0" smtClean="0"/>
            <a:t> аттестации обучающихся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endParaRPr lang="ru-RU" sz="2100" kern="1200" dirty="0"/>
        </a:p>
      </dsp:txBody>
      <dsp:txXfrm>
        <a:off x="62369" y="62372"/>
        <a:ext cx="8104862" cy="1152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jl:30180256.0%2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b="1" dirty="0">
                <a:effectLst/>
                <a:latin typeface="Arial" pitchFamily="34" charset="0"/>
                <a:cs typeface="Arial" pitchFamily="34" charset="0"/>
              </a:rPr>
              <a:t>Типовые правила проведения текущего контроля успеваемости,</a:t>
            </a:r>
            <a:br>
              <a:rPr lang="ru-RU" sz="2400" b="1" dirty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effectLst/>
                <a:latin typeface="Arial" pitchFamily="34" charset="0"/>
                <a:cs typeface="Arial" pitchFamily="34" charset="0"/>
              </a:rPr>
              <a:t>промежуточной и итоговой аттестации обучающихся в организациях</a:t>
            </a:r>
            <a:br>
              <a:rPr lang="ru-RU" sz="2400" b="1" dirty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effectLst/>
                <a:latin typeface="Arial" pitchFamily="34" charset="0"/>
                <a:cs typeface="Arial" pitchFamily="34" charset="0"/>
              </a:rPr>
              <a:t>образования, реализующих общеобразовательные учебные программы</a:t>
            </a:r>
            <a:br>
              <a:rPr lang="ru-RU" sz="2400" b="1" dirty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effectLst/>
                <a:latin typeface="Arial" pitchFamily="34" charset="0"/>
                <a:cs typeface="Arial" pitchFamily="34" charset="0"/>
              </a:rPr>
              <a:t>начального, основного среднего, общего среднего образования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149080"/>
            <a:ext cx="6400800" cy="1219200"/>
          </a:xfrm>
        </p:spPr>
        <p:txBody>
          <a:bodyPr>
            <a:noAutofit/>
          </a:bodyPr>
          <a:lstStyle/>
          <a:p>
            <a:r>
              <a:rPr lang="kk-KZ" sz="1400" b="1" dirty="0">
                <a:solidFill>
                  <a:schemeClr val="tx1"/>
                </a:solidFill>
              </a:rPr>
              <a:t>Приложение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kk-KZ" sz="1400" b="1" dirty="0">
                <a:solidFill>
                  <a:schemeClr val="tx1"/>
                </a:solidFill>
              </a:rPr>
              <a:t>к </a:t>
            </a:r>
            <a:r>
              <a:rPr lang="ru-RU" sz="1400" b="1" dirty="0">
                <a:solidFill>
                  <a:schemeClr val="tx1"/>
                </a:solidFill>
                <a:hlinkClick r:id="rId2" action="ppaction://hlinkfile"/>
              </a:rPr>
              <a:t>приказ</a:t>
            </a:r>
            <a:r>
              <a:rPr lang="kk-KZ" sz="1400" b="1" dirty="0">
                <a:solidFill>
                  <a:schemeClr val="tx1"/>
                </a:solidFill>
                <a:hlinkClick r:id="rId2" action="ppaction://hlinkfile"/>
              </a:rPr>
              <a:t>у</a:t>
            </a:r>
            <a:r>
              <a:rPr lang="ru-RU" sz="1400" b="1" dirty="0">
                <a:solidFill>
                  <a:schemeClr val="tx1"/>
                </a:solidFill>
              </a:rPr>
              <a:t> Министра образования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и науки Республики Казахстан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от </a:t>
            </a:r>
            <a:r>
              <a:rPr lang="kk-KZ" sz="1400" b="1" dirty="0">
                <a:solidFill>
                  <a:schemeClr val="tx1"/>
                </a:solidFill>
              </a:rPr>
              <a:t>«16» ноября</a:t>
            </a:r>
            <a:r>
              <a:rPr lang="ru-RU" sz="1400" b="1" dirty="0">
                <a:solidFill>
                  <a:schemeClr val="tx1"/>
                </a:solidFill>
              </a:rPr>
              <a:t> 2016 года № </a:t>
            </a:r>
            <a:r>
              <a:rPr lang="kk-KZ" sz="1400" b="1" dirty="0">
                <a:solidFill>
                  <a:schemeClr val="tx1"/>
                </a:solidFill>
              </a:rPr>
              <a:t>660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kk-KZ" sz="1400" b="1" dirty="0">
                <a:solidFill>
                  <a:schemeClr val="tx1"/>
                </a:solidFill>
              </a:rPr>
              <a:t> 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Утверждены</a:t>
            </a:r>
          </a:p>
          <a:p>
            <a:r>
              <a:rPr lang="ru-RU" sz="1400" b="1" dirty="0">
                <a:solidFill>
                  <a:schemeClr val="tx1"/>
                </a:solidFill>
                <a:hlinkClick r:id="rId2" action="ppaction://hlinkfile"/>
              </a:rPr>
              <a:t>приказом</a:t>
            </a:r>
            <a:r>
              <a:rPr lang="ru-RU" sz="1400" b="1" dirty="0">
                <a:solidFill>
                  <a:schemeClr val="tx1"/>
                </a:solidFill>
              </a:rPr>
              <a:t> Министра образования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и науки Республики Казахстан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от 18 марта 2008 года № 125</a:t>
            </a:r>
          </a:p>
          <a:p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98238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solidFill>
                  <a:schemeClr val="tx2"/>
                </a:solidFill>
              </a:rPr>
              <a:t>35</a:t>
            </a:r>
            <a:r>
              <a:rPr lang="ru-RU" dirty="0">
                <a:solidFill>
                  <a:schemeClr val="tx2"/>
                </a:solidFill>
              </a:rPr>
              <a:t>. Обучающиеся на период их полного курса обучения </a:t>
            </a:r>
            <a:r>
              <a:rPr lang="kk-KZ" dirty="0">
                <a:solidFill>
                  <a:schemeClr val="tx2"/>
                </a:solidFill>
              </a:rPr>
              <a:t>по </a:t>
            </a:r>
            <a:r>
              <a:rPr lang="ru-RU" dirty="0">
                <a:solidFill>
                  <a:schemeClr val="tx2"/>
                </a:solidFill>
              </a:rPr>
              <a:t>программ</a:t>
            </a:r>
            <a:r>
              <a:rPr lang="kk-KZ" dirty="0">
                <a:solidFill>
                  <a:schemeClr val="tx2"/>
                </a:solidFill>
              </a:rPr>
              <a:t>ам</a:t>
            </a:r>
            <a:r>
              <a:rPr lang="ru-RU" dirty="0">
                <a:solidFill>
                  <a:schemeClr val="tx2"/>
                </a:solidFill>
              </a:rPr>
              <a:t> международного обмена</a:t>
            </a:r>
            <a:r>
              <a:rPr lang="kk-KZ" dirty="0">
                <a:solidFill>
                  <a:schemeClr val="tx2"/>
                </a:solidFill>
              </a:rPr>
              <a:t>, </a:t>
            </a:r>
            <a:r>
              <a:rPr lang="ru-RU" b="1" dirty="0">
                <a:solidFill>
                  <a:schemeClr val="tx2"/>
                </a:solidFill>
              </a:rPr>
              <a:t>числятся в контингенте школ</a:t>
            </a:r>
            <a:r>
              <a:rPr lang="kk-KZ" b="1" dirty="0">
                <a:solidFill>
                  <a:schemeClr val="tx2"/>
                </a:solidFill>
              </a:rPr>
              <a:t> </a:t>
            </a:r>
            <a:r>
              <a:rPr lang="kk-KZ" dirty="0">
                <a:solidFill>
                  <a:schemeClr val="tx2"/>
                </a:solidFill>
              </a:rPr>
              <a:t>Республики Казахстан</a:t>
            </a:r>
            <a:r>
              <a:rPr lang="ru-RU" dirty="0">
                <a:solidFill>
                  <a:schemeClr val="tx2"/>
                </a:solidFill>
              </a:rPr>
              <a:t>, в которых они обучались до выезда по линии международного обмена </a:t>
            </a:r>
            <a:r>
              <a:rPr lang="kk-KZ" dirty="0">
                <a:solidFill>
                  <a:schemeClr val="tx2"/>
                </a:solidFill>
              </a:rPr>
              <a:t>обучающимися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3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37. Письменные экзамены проводятся в просторных классных помещениях, где обучающиеся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 (12) класса садятся по одному, а обучающиеся 9 (10) класса – по одному или по двое.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выполнения письменных работ и подготовки к устным ответам обучающимся выдается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бумага со штампом школы. Обучающиеся,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выполнившие работу, сдают ее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омиссии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вместе с черновиками.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Обучающиеся, не закончившие работу в отведенное для экзамена время, сдают ее незаконченной.</a:t>
            </a:r>
          </a:p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38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В период проведения письменного экзамена (кроме диктанта) обучающемуся разрешается выйти на 5 минут из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ного помещения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В этом случае он сдает работу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на экзаменационной работе отмечается продолжительность отсутствия обучающегося на экзамене.</a:t>
            </a:r>
          </a:p>
          <a:p>
            <a:r>
              <a:rPr lang="kk-KZ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детей с особыми образовательными потребностями предоставляется более продолжительное время для перерыва.</a:t>
            </a:r>
            <a:endParaRPr lang="ru-RU" b="1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0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 fontScale="92500" lnSpcReduction="10000"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39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По окончании письменного экзамена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тестирования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члены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проверяют работы обучающихся в здании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школы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Непроверенные работы сдаются на хранение руководителю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При проверке ошибки подчеркиваются. В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эссе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за курс общего среднего образования, количество ошибок указывается отдельно.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письменные работы по математике, оцененные на «2» и «5», Комиссией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даются рецензии.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Повторный письменный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экзамен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 языку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обучения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устанавливает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Сочинение в 9 (10)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классе и эссе в 11(12) классе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оценивается двумя оценками, письменная экзаменационная работа по математике за курс основного и общего среднего образования – одной.</a:t>
            </a:r>
          </a:p>
          <a:p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91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</p:spPr>
        <p:txBody>
          <a:bodyPr>
            <a:normAutofit fontScale="85000" lnSpcReduction="20000"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Письменные экзаменационные работы во всех классах школ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начинаются в 9 часов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00 минут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утра по местному времени. В исключительных случаях (при наличии в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школе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большого числа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уча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ю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щихся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для соблюдения пунктов настоящих Правил допускается проведение экзаменов в 2-3 потока.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Пакеты с темами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эссе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вскрываются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 15 минут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 начала экзамена в присутствии обучающихся и членов Комиссии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Пакеты с материалами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 математике в 9 и 11 классах вскрываются за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час до начала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экзаменов в присутствии только членов Комиссии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для проверки правильности условий предложенных заданий.</a:t>
            </a:r>
          </a:p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41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устном экзамене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ля подготовки ответа обучающемуся предоставляется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 менее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 минут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Если обучающийся не ответил на вопросы по билету, Комиссия разрешает ему взять второй билет (оценка в данном случае снижается на 1 балл).</a:t>
            </a:r>
          </a:p>
        </p:txBody>
      </p:sp>
    </p:spTree>
    <p:extLst>
      <p:ext uri="{BB962C8B-B14F-4D97-AF65-F5344CB8AC3E}">
        <p14:creationId xmlns:p14="http://schemas.microsoft.com/office/powerpoint/2010/main" val="8918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42. Тестирование проводится в пределах учебных предметов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о</a:t>
            </a:r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пределенных подпунктом 4) и 5) пункта 18 настоящих Правил,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с помощью тестовых заданий, разработанных </a:t>
            </a:r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Республиканским государственным казенным предприятием «Национальный центр тестирования» 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далее – НЦТ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в соответствии с </a:t>
            </a:r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ГОСО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43. </a:t>
            </a: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11(12) класс</a:t>
            </a:r>
            <a: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тестирование </a:t>
            </a: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отводится</a:t>
            </a:r>
            <a: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по каждому предмету </a:t>
            </a:r>
            <a:b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kk-KZ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80 минут.</a:t>
            </a:r>
            <a:endParaRPr lang="ru-RU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44. </a:t>
            </a:r>
            <a:r>
              <a:rPr lang="kk-K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Проверка</a:t>
            </a:r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результатов </a:t>
            </a:r>
            <a:r>
              <a:rPr lang="kk-K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теста</a:t>
            </a:r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осуществляется в школе</a:t>
            </a:r>
            <a:r>
              <a:rPr lang="kk-K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Комиссией, формируемой при школе тот же день на основании предоставленных им кодов правильных ответов</a:t>
            </a:r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45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Общую 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базу данных участников тестирования формирует НЦТ при помощи программного обеспечения </a:t>
            </a:r>
            <a:r>
              <a:rPr lang="kk-K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kk-KZ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30 марта</a:t>
            </a:r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текущего года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Данные об обучающихся школы передают в НЦТ через его филиалы.</a:t>
            </a:r>
          </a:p>
          <a:p>
            <a:r>
              <a:rPr lang="kk-KZ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46. Количество и форма тестовых заданий, форма листа ответов для тестирования определяются спецификацией теста в разрезе каждого предмета, профиля и языка обучения. Спецификация теста разрабатывает НЦТ.</a:t>
            </a:r>
            <a:endParaRPr lang="ru-RU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85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47.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После проведения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устн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ых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или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письменн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ых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экзамен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ов, тестирования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по каждому предмету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9 (10), 11 (12) классах и переводных экзаменовв 5-8, 10 классах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омиссия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тот же день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выставляет обучающимся экзаменационные и итоговые оценки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вносит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их в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бумажный и электронный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Протокол экзамена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(тестирования)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итоговых оценок за курс обучения на уровня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основного среднего и общего среднего образования по форме согласно приложению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к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настоящим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Правилам (далее – Протокол). Протокол подписывается членами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К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48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При выставлении итоговой оценки обучающимся, находившимся на лечении в лечебном учреждении, где были организованы учебные занятия, учитываются четвертные (полугодовые) и годовые оценки, полученные ими в школе (классе или группе) при лечебном учреждении.</a:t>
            </a:r>
          </a:p>
        </p:txBody>
      </p:sp>
    </p:spTree>
    <p:extLst>
      <p:ext uri="{BB962C8B-B14F-4D97-AF65-F5344CB8AC3E}">
        <p14:creationId xmlns:p14="http://schemas.microsoft.com/office/powerpoint/2010/main" val="31595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49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Оценки, полученные обучающимися на устном экзамене, объявляются им после окончания экзамена в данном классе или группе.</a:t>
            </a:r>
          </a:p>
          <a:p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основании письменного заявления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обучающийся в присутствии председателя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ознакамливается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с результатами проверки своей письменной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4834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51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При выведении итоговых оценок по предмету надлежит руководствоваться следующим: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итоговая оценка по предмету определяется на основании годовой и экзаменационной с учетом четвертных (полугодовых) оценок за текущий учебный год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(учитывается при экзаменационной оценке «4» или «5»)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при неудовлетворительной экзаменационной оценке не выставляется положительная итоговая оценка;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итоговая оценка выставляется не выше экзаменационной.</a:t>
            </a:r>
          </a:p>
          <a:p>
            <a:pPr algn="just"/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52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При несогласии с оценкой, выставленной за письменную работу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или результатом тестирования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обучающийся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щается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до 13 часов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00 минут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следующего дня после объявления экзаменационной оценки в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Комиссию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созданную при районных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городских отделах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образования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управлениях образования, а также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Министерстве для обучающихся республиканских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690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53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Для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проведения итоговой атестации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срок до 1 февраля текущего года создается К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омиссия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при школах - приказом директора школы, при районном, городском отделе образования - приказом его руководителя, при управлении образования -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приказ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 его руководителя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при Министерстве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республиканских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приказом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54.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состав Комиссии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при школе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включаются учителя-предметники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 заместители директора школы (при наличии), представители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общественных организаций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(при наличии) и родительских комитетов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Комиссию возглавляет директор школы или лицо, заменяющее его.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Количество членов Комиссии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 школе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составляет не менее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пяти человек при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одном выпускном класс-комплекте основной и средней школы, и не менее семи человек при двух и более выпускных класс-комплектах основной и средней </a:t>
            </a:r>
          </a:p>
        </p:txBody>
      </p:sp>
    </p:spTree>
    <p:extLst>
      <p:ext uri="{BB962C8B-B14F-4D97-AF65-F5344CB8AC3E}">
        <p14:creationId xmlns:p14="http://schemas.microsoft.com/office/powerpoint/2010/main" val="14185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752528"/>
          </a:xfrm>
        </p:spPr>
        <p:txBody>
          <a:bodyPr>
            <a:noAutofit/>
          </a:bodyPr>
          <a:lstStyle/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58. </a:t>
            </a:r>
            <a:r>
              <a:rPr lang="kk-KZ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Комиссией, формируемой при школе, осуществляются следующие мероприятия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проведение разъяснительных работ для обучающихся, педагогов и родителей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по вопросам проведения итоговой аттестации;</a:t>
            </a: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ф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ормирование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 направление в филиал НЦТ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списков обучающихся 11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(12)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класса, сдающих итоговую аттестацию 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 указанием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перечня предметов, выбранных обучающим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ся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11 класса с учетом 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профиля их обучения, в срок до 1 марта текущего года;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организация работы по проведению экзаменов, а также тестирования, пробных экзаменов по примерным темам эссе, вопросам и задачам итоговой аттестации;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4) формирование состава дежурных и обеспечение кабинетов необходимым техническим оборудованием (магнитофон для аудирования) на период проведения итоговой аттестации;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рассмотрение письменных экзаменационных работ и заслушивание устных экзаменационных ответов, проверка результат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ов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тестировани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обучающихся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9 (10) и 11 (12) классов, в том числе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претендующих на получение аттестатов об общем среднем образовании 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 отличием и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«Алтын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белгі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kk-KZ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после завершения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письменных экзаменационных работ</a:t>
            </a:r>
            <a:r>
              <a:rPr lang="kk-KZ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тестирования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заслушивания устных экзаменационных ответов </a:t>
            </a:r>
            <a:r>
              <a:rPr lang="kk-KZ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направляет электронный вариант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kk-KZ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ротокола в отделы или управления образования.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7) выдача и использование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результатов тестирования;</a:t>
            </a: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8) перевод баллов результатов тестирования в оценки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соответствии со Шкалой перевода баллов тестирования в оценки аттестата о среднем общем образовании согласно приложению 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 к настоящим Правилам;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9) 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рассмотрение обоснованности предложений, </a:t>
            </a:r>
            <a:r>
              <a:rPr lang="kk-KZ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поступивших на апелляцию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 принятие решения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135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11216627"/>
              </p:ext>
            </p:extLst>
          </p:nvPr>
        </p:nvGraphicFramePr>
        <p:xfrm>
          <a:off x="539552" y="404664"/>
          <a:ext cx="82296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5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Для обучающихся 2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классов, имеющих неудовлетворительные годовые оценки по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одному или двум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предметам,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повторно организуются контрольные работы в форме устных, письменных или тестовых заданий.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итогам контрольных работ п</a:t>
            </a:r>
            <a:r>
              <a:rPr 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ри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получении оценок «3», «4», «5» обучающиеся переводятся в следующий класс.</a:t>
            </a:r>
          </a:p>
          <a:p>
            <a:pPr marL="0" indent="0">
              <a:buNone/>
            </a:pP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Обучающиеся 5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 (9), 10 (11) классов,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имеющие неудовлетворительные годовые оценки по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одному или двум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предметам, допускаются к промежуточной аттестации.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Обучающиеся 2-8 (9), 10 (11) класс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ов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имеющие неудовлетворительные годовые оценки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 трем и более предметам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не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допускаются к промежуточной аттестации, оставляются на повторный год обучения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Обучающиеся 1 классов на </a:t>
            </a:r>
            <a:r>
              <a:rPr lang="ru-RU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повторный год обучения не оставляются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за исключением обучающихся, которые оставлены по рекомендации психолого-медико-педагогической консультации </a:t>
            </a:r>
            <a:r>
              <a:rPr lang="ru-RU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по согласованию с родителями (законными представителями ребенка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Промежуточная аттестация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обучающихся проводится в 5-8 (9), 10 (11) классах </a:t>
            </a:r>
            <a:r>
              <a:rPr lang="ru-RU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 31 мая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после завершения учебного года.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еречень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учебных предметов (не более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дву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х), формы и сроки проведения промежуточной аттестации устанавливаются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решеним педагогического </a:t>
            </a:r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совета.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0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/>
              <a:t>60</a:t>
            </a:r>
            <a:r>
              <a:rPr lang="ru-RU" dirty="0"/>
              <a:t>. Заключительное заседание </a:t>
            </a:r>
            <a:r>
              <a:rPr lang="kk-KZ" dirty="0"/>
              <a:t>Комиссии, формируемой при школе</a:t>
            </a:r>
            <a:r>
              <a:rPr lang="ru-RU" dirty="0"/>
              <a:t> по подведению итогов работы и принятию решения об утверждении списка обучающихся, награждаемых знаком «Алтын </a:t>
            </a:r>
            <a:r>
              <a:rPr lang="ru-RU" dirty="0" err="1"/>
              <a:t>белгі</a:t>
            </a:r>
            <a:r>
              <a:rPr lang="ru-RU" dirty="0"/>
              <a:t>», проводится не позднее</a:t>
            </a:r>
            <a:r>
              <a:rPr lang="kk-KZ" dirty="0"/>
              <a:t> </a:t>
            </a:r>
            <a:br>
              <a:rPr lang="kk-KZ" dirty="0"/>
            </a:br>
            <a:r>
              <a:rPr lang="kk-KZ" dirty="0"/>
              <a:t>12</a:t>
            </a:r>
            <a:r>
              <a:rPr lang="ru-RU" dirty="0"/>
              <a:t> июня текущего года.</a:t>
            </a:r>
          </a:p>
          <a:p>
            <a:r>
              <a:rPr lang="kk-KZ" dirty="0"/>
              <a:t>61</a:t>
            </a:r>
            <a:r>
              <a:rPr lang="ru-RU" dirty="0"/>
              <a:t>. </a:t>
            </a:r>
            <a:r>
              <a:rPr lang="kk-KZ" dirty="0"/>
              <a:t>Списки обладателей </a:t>
            </a:r>
            <a:r>
              <a:rPr lang="ru-RU" dirty="0"/>
              <a:t>свидетельства об основном среднем образовании с отличием</a:t>
            </a:r>
            <a:r>
              <a:rPr lang="kk-KZ" dirty="0"/>
              <a:t>, </a:t>
            </a:r>
            <a:r>
              <a:rPr lang="ru-RU" dirty="0"/>
              <a:t>аттестат</a:t>
            </a:r>
            <a:r>
              <a:rPr lang="kk-KZ" dirty="0"/>
              <a:t>ов </a:t>
            </a:r>
            <a:r>
              <a:rPr lang="ru-RU" dirty="0"/>
              <a:t>об общем среднем образовании </a:t>
            </a:r>
            <a:r>
              <a:rPr lang="kk-KZ" dirty="0"/>
              <a:t>с отличием и </a:t>
            </a:r>
            <a:r>
              <a:rPr lang="ru-RU" dirty="0"/>
              <a:t>об общем среднем образовании «Алтын </a:t>
            </a:r>
            <a:r>
              <a:rPr lang="ru-RU" dirty="0" err="1"/>
              <a:t>белгі</a:t>
            </a:r>
            <a:r>
              <a:rPr lang="ru-RU" dirty="0"/>
              <a:t>»</a:t>
            </a:r>
            <a:r>
              <a:rPr lang="kk-KZ" dirty="0"/>
              <a:t> и знака «Алтын белгі» </a:t>
            </a:r>
            <a:r>
              <a:rPr lang="ru-RU" dirty="0"/>
              <a:t>утверждается приказом </a:t>
            </a:r>
            <a:r>
              <a:rPr lang="kk-KZ" dirty="0"/>
              <a:t>директора школы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259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/>
              <a:t>63</a:t>
            </a:r>
            <a:r>
              <a:rPr lang="ru-RU" dirty="0"/>
              <a:t>. Результаты итоговой аттестации </a:t>
            </a:r>
            <a:r>
              <a:rPr lang="kk-KZ" dirty="0"/>
              <a:t>обучающися </a:t>
            </a:r>
            <a:r>
              <a:rPr lang="ru-RU" dirty="0"/>
              <a:t>обсуждаются</a:t>
            </a:r>
            <a:r>
              <a:rPr lang="kk-KZ" dirty="0"/>
              <a:t> на педсовете</a:t>
            </a:r>
            <a:r>
              <a:rPr lang="ru-RU" dirty="0"/>
              <a:t> при участии всех членов</a:t>
            </a:r>
            <a:r>
              <a:rPr lang="kk-KZ" dirty="0"/>
              <a:t> Комиссии, формируемой при школе, по итогам работы за учебный год в августе месяце текущего года. Педсовет</a:t>
            </a:r>
            <a:r>
              <a:rPr lang="ru-RU" dirty="0"/>
              <a:t> принимает меры по улучшению качества учебно-воспитательной работы.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 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0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1414080"/>
              </p:ext>
            </p:extLst>
          </p:nvPr>
        </p:nvGraphicFramePr>
        <p:xfrm>
          <a:off x="395535" y="689166"/>
          <a:ext cx="8260308" cy="590818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68309"/>
                <a:gridCol w="2380621"/>
                <a:gridCol w="1665278"/>
                <a:gridCol w="1425729"/>
                <a:gridCol w="1070536"/>
                <a:gridCol w="1149835"/>
              </a:tblGrid>
              <a:tr h="822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Предмет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(неудовлетворительно)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(удовлетворительно)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(хорошо)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(отлично)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1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Казахский язык для школ с русским,   узбекским, уйгурским</a:t>
                      </a:r>
                      <a:r>
                        <a:rPr lang="kk-KZ" sz="1400">
                          <a:effectLst/>
                        </a:rPr>
                        <a:t> и</a:t>
                      </a:r>
                      <a:r>
                        <a:rPr lang="ru-RU" sz="1400">
                          <a:effectLst/>
                        </a:rPr>
                        <a:t> таджикским языками обучения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– 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 – 32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 – 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2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Русский язык для школ с казахским языком обучения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– 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 – 32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 – 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Геометрия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Физика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Химия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География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Всемирная история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Русская литература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Казахская литература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– 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 –48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 – 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Английский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– 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 – 32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 – 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Французский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– 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 – 32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 – 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Немецкий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 –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– 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 – 32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 – 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 – 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– 13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 – 20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21 – 27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93828" y="5628"/>
            <a:ext cx="9509719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Шкала перевода баллов тестирования в оценки аттестата об общем среднем образовании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7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8. Обучающиеся 5-8 (9), 10 (11) классов, имеющие неудовлетворительные итоговые оценки по </a:t>
            </a:r>
            <a:r>
              <a:rPr lang="kk-KZ" dirty="0">
                <a:latin typeface="Arial" pitchFamily="34" charset="0"/>
                <a:cs typeface="Arial" pitchFamily="34" charset="0"/>
              </a:rPr>
              <a:t>одному или двум</a:t>
            </a:r>
            <a:r>
              <a:rPr lang="ru-RU" dirty="0">
                <a:latin typeface="Arial" pitchFamily="34" charset="0"/>
                <a:cs typeface="Arial" pitchFamily="34" charset="0"/>
              </a:rPr>
              <a:t> предметам, подлежат повторной </a:t>
            </a:r>
            <a:r>
              <a:rPr lang="kk-KZ" dirty="0">
                <a:latin typeface="Arial" pitchFamily="34" charset="0"/>
                <a:cs typeface="Arial" pitchFamily="34" charset="0"/>
              </a:rPr>
              <a:t>промежуточной </a:t>
            </a:r>
            <a:r>
              <a:rPr lang="ru-RU" dirty="0">
                <a:latin typeface="Arial" pitchFamily="34" charset="0"/>
                <a:cs typeface="Arial" pitchFamily="34" charset="0"/>
              </a:rPr>
              <a:t>аттестации по этим предметам.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период летних каникул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данным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обучающимся даются учебные задания по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соответствующи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предметам.</a:t>
            </a:r>
          </a:p>
          <a:p>
            <a:pPr marL="0" indent="0" algn="just"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kk-KZ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>
                <a:latin typeface="Arial" pitchFamily="34" charset="0"/>
                <a:cs typeface="Arial" pitchFamily="34" charset="0"/>
              </a:rPr>
              <a:t>Обучающиеся 5-</a:t>
            </a:r>
            <a:r>
              <a:rPr lang="kk-KZ" dirty="0">
                <a:latin typeface="Arial" pitchFamily="34" charset="0"/>
                <a:cs typeface="Arial" pitchFamily="34" charset="0"/>
              </a:rPr>
              <a:t>8 (</a:t>
            </a:r>
            <a:r>
              <a:rPr lang="ru-RU" dirty="0">
                <a:latin typeface="Arial" pitchFamily="34" charset="0"/>
                <a:cs typeface="Arial" pitchFamily="34" charset="0"/>
              </a:rPr>
              <a:t>9</a:t>
            </a:r>
            <a:r>
              <a:rPr lang="kk-KZ" dirty="0">
                <a:latin typeface="Arial" pitchFamily="34" charset="0"/>
                <a:cs typeface="Arial" pitchFamily="34" charset="0"/>
              </a:rPr>
              <a:t>)</a:t>
            </a:r>
            <a:r>
              <a:rPr lang="ru-RU" dirty="0">
                <a:latin typeface="Arial" pitchFamily="34" charset="0"/>
                <a:cs typeface="Arial" pitchFamily="34" charset="0"/>
              </a:rPr>
              <a:t>, 10 (11) классов,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имеющие годовые оценки «5» по всем учебным предметам, в следующий класс переводятся без экзаменов. </a:t>
            </a:r>
          </a:p>
          <a:p>
            <a:pPr marL="0" indent="0" algn="just">
              <a:buNone/>
            </a:pPr>
            <a:r>
              <a:rPr lang="kk-KZ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89594495"/>
              </p:ext>
            </p:extLst>
          </p:nvPr>
        </p:nvGraphicFramePr>
        <p:xfrm>
          <a:off x="467544" y="260648"/>
          <a:ext cx="82296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079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Освоение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обще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образовательных учебных программ основного среднего, общего среднего образования завершается обязательной итоговой аттестацией обучающихся и проводится в форме:</a:t>
            </a:r>
          </a:p>
          <a:p>
            <a:pPr algn="just"/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итоговых выпускных экзаменов для обучающихся 9 (10) класс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государственных выпускных экзаменов для обучающихся 11 (12) класс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b="1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13. Итоговая аттестация обучающихся 1-8 (9), 10 (11) классов не предусмотрена.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630" y="332656"/>
            <a:ext cx="8229600" cy="1277640"/>
            <a:chOff x="0" y="3"/>
            <a:chExt cx="8229600" cy="1277640"/>
          </a:xfrm>
          <a:scene3d>
            <a:camera prst="orthographicFront"/>
            <a:lightRig rig="fla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3"/>
              <a:ext cx="8229600" cy="127764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62369" y="62372"/>
              <a:ext cx="8104862" cy="11529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kern="1200" dirty="0" smtClean="0"/>
                <a:t>Порядок проведения итоговой аттестации обучающихся</a:t>
              </a:r>
              <a:r>
                <a:rPr lang="ru-RU" sz="2100" kern="1200" dirty="0" smtClean="0"/>
                <a:t/>
              </a:r>
              <a:br>
                <a:rPr lang="ru-RU" sz="2100" kern="1200" dirty="0" smtClean="0"/>
              </a:br>
              <a:endParaRPr lang="ru-RU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099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k-KZ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Итоговая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аттестация для обучающихся 11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(1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 проводится в следующих формах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письменн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ого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экзамена по родному языку и литературе (язык обучения) в форме 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эссе; 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письменн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ого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экзамена по 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лгебр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началам анализа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устн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ого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экзамена по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</a:t>
            </a:r>
            <a:r>
              <a:rPr lang="ru-RU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стори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Казахстана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тестирования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 казахскому языку в школах с русским, </a:t>
            </a:r>
            <a:r>
              <a:rPr lang="ru-RU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обучения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тестирования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по русскому языку в школах с казахским языком обучения;</a:t>
            </a: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тестировани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предмету по выбору</a:t>
            </a:r>
            <a:r>
              <a:rPr lang="kk-KZ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физика, химия, биология, география, геометрия, всемирная история, литература, иностранный язык (английский, французский, немецкий), информатика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42314" y="267790"/>
            <a:ext cx="8229600" cy="1277640"/>
            <a:chOff x="0" y="3"/>
            <a:chExt cx="8229600" cy="1277640"/>
          </a:xfrm>
          <a:scene3d>
            <a:camera prst="orthographicFront"/>
            <a:lightRig rig="fla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3"/>
              <a:ext cx="8229600" cy="127764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62369" y="62372"/>
              <a:ext cx="8104862" cy="11529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kern="1200" dirty="0" smtClean="0"/>
                <a:t>Порядок проведения </a:t>
              </a:r>
              <a:r>
                <a:rPr lang="ru-RU" sz="2100" b="1" kern="1200" dirty="0" smtClean="0"/>
                <a:t>итоговой  </a:t>
              </a:r>
              <a:r>
                <a:rPr lang="ru-RU" sz="2100" b="1" kern="1200" dirty="0" smtClean="0"/>
                <a:t>аттестации обучающихся</a:t>
              </a:r>
              <a:r>
                <a:rPr lang="ru-RU" sz="2100" kern="1200" dirty="0" smtClean="0"/>
                <a:t/>
              </a:r>
              <a:br>
                <a:rPr lang="ru-RU" sz="2100" kern="1200" dirty="0" smtClean="0"/>
              </a:br>
              <a:endParaRPr lang="ru-RU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116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 (10)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основного среднего уровня образования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диктант отводится 2 астрономических часа, на сочинение – 4 астрономических часа, на математику (письменно) – 3 астрономических часа (в классах с углубленным изучением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предметов физико-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математи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ческого </a:t>
            </a:r>
            <a:r>
              <a:rPr lang="kk-KZ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направления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 4 часа).</a:t>
            </a:r>
          </a:p>
          <a:p>
            <a:pPr marL="0" indent="0" algn="just">
              <a:buNone/>
            </a:pP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21.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11(12)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эссе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отводится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астрономических часа, на алгебру и начала анализа – 5 астрономических часов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детей с особыми образовательными потребностями, которые проходят итоговую аттестацию, предоставляется дополнительное время при сдаче </a:t>
            </a:r>
            <a:r>
              <a:rPr lang="kk-KZ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экзамена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" y="323017"/>
            <a:ext cx="8104862" cy="1152902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lvl="0" algn="ctr" defTabSz="9334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b="1" kern="1200" dirty="0" smtClean="0"/>
              <a:t>Порядок проведения текущего контроля </a:t>
            </a:r>
            <a:endParaRPr lang="ru-RU" sz="2100" kern="1200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3701" y="260648"/>
            <a:ext cx="8229600" cy="127764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Группа 7"/>
          <p:cNvGrpSpPr/>
          <p:nvPr/>
        </p:nvGrpSpPr>
        <p:grpSpPr>
          <a:xfrm>
            <a:off x="342314" y="267790"/>
            <a:ext cx="8229600" cy="1277640"/>
            <a:chOff x="0" y="3"/>
            <a:chExt cx="8229600" cy="1277640"/>
          </a:xfrm>
          <a:scene3d>
            <a:camera prst="orthographicFront"/>
            <a:lightRig rig="flat" dir="t"/>
          </a:scene3d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3"/>
              <a:ext cx="8229600" cy="127764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62369" y="62372"/>
              <a:ext cx="8104862" cy="11529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kern="1200" dirty="0" smtClean="0"/>
                <a:t>Порядок проведения </a:t>
              </a:r>
              <a:r>
                <a:rPr lang="ru-RU" sz="2100" b="1" kern="1200" dirty="0" smtClean="0"/>
                <a:t>итоговой аттестации </a:t>
              </a:r>
              <a:r>
                <a:rPr lang="ru-RU" sz="2100" kern="1200" dirty="0" smtClean="0"/>
                <a:t/>
              </a:r>
              <a:br>
                <a:rPr lang="ru-RU" sz="2100" kern="1200" dirty="0" smtClean="0"/>
              </a:br>
              <a:endParaRPr lang="ru-RU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9958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25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Выпускникам 11 (12)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имеющим оценки «5» по изученным предметам,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подлежащим включению в приложение к аттестату об общем среднем образовании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выдается аттестат об общем среднем образовании с отличием, утвержденный приказом № 39.</a:t>
            </a:r>
          </a:p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26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Выпускникам 11 (12)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показавшим примерное поведение и имеющим годовые и итоговые оценки «5» по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всем предметам в период учебы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 5 по 11 (12) классы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прошедшим итоговую аттестацию по завершении общего среднего образования на оценку «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»,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выдается аттестат об общем среднем образовании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Алтын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белг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і» в соответствии с формой,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утвержденной приказом №39,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знак «Алтын белгі»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76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28.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Сроки повторных </a:t>
            </a:r>
            <a:r>
              <a:rPr lang="ru-RU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выпускных экзаменов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обучающихся 9 (10)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государственных выпускных экзаменов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для обучающихся 11 (12) класс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по соответствующим учебным предметам устанавливают управления образования, а также районные и городские отделы образования по согласованию с управлениями образования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обучающихся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республиканских школ –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Министерство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Экзаменационные материалы повторной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итоговой аттестации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виде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тестирования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или 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письменной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(эссе)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устной</a:t>
            </a:r>
            <a:r>
              <a:rPr lang="kk-KZ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формах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разрабатываются </a:t>
            </a:r>
            <a:r>
              <a:rPr lang="kk-K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школами самостоятельно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261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проведения итоговой аттестации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dirty="0">
                <a:solidFill>
                  <a:schemeClr val="tx2"/>
                </a:solidFill>
              </a:rPr>
              <a:t>34. </a:t>
            </a:r>
            <a:r>
              <a:rPr lang="ru-RU" b="1" dirty="0">
                <a:solidFill>
                  <a:schemeClr val="tx2"/>
                </a:solidFill>
              </a:rPr>
              <a:t>Выпускник</a:t>
            </a:r>
            <a:r>
              <a:rPr lang="kk-KZ" b="1" dirty="0">
                <a:solidFill>
                  <a:schemeClr val="tx2"/>
                </a:solidFill>
              </a:rPr>
              <a:t>и</a:t>
            </a:r>
            <a:r>
              <a:rPr lang="ru-RU" b="1" dirty="0">
                <a:solidFill>
                  <a:schemeClr val="tx2"/>
                </a:solidFill>
              </a:rPr>
              <a:t> 11 (12) класс</a:t>
            </a:r>
            <a:r>
              <a:rPr lang="kk-KZ" b="1" dirty="0">
                <a:solidFill>
                  <a:schemeClr val="tx2"/>
                </a:solidFill>
              </a:rPr>
              <a:t>а</a:t>
            </a:r>
            <a:r>
              <a:rPr lang="ru-RU" b="1" dirty="0">
                <a:solidFill>
                  <a:schemeClr val="tx2"/>
                </a:solidFill>
              </a:rPr>
              <a:t>, выезжавши</a:t>
            </a:r>
            <a:r>
              <a:rPr lang="kk-KZ" b="1" dirty="0">
                <a:solidFill>
                  <a:schemeClr val="tx2"/>
                </a:solidFill>
              </a:rPr>
              <a:t>е</a:t>
            </a:r>
            <a:r>
              <a:rPr lang="ru-RU" b="1" dirty="0">
                <a:solidFill>
                  <a:schemeClr val="tx2"/>
                </a:solidFill>
              </a:rPr>
              <a:t> на учебу за рубеж по линии международного обмена </a:t>
            </a:r>
            <a:r>
              <a:rPr lang="kk-KZ" dirty="0">
                <a:solidFill>
                  <a:schemeClr val="tx2"/>
                </a:solidFill>
              </a:rPr>
              <a:t>обучающимися</a:t>
            </a:r>
            <a:r>
              <a:rPr lang="ru-RU" dirty="0">
                <a:solidFill>
                  <a:schemeClr val="tx2"/>
                </a:solidFill>
              </a:rPr>
              <a:t> и окончивши</a:t>
            </a:r>
            <a:r>
              <a:rPr lang="kk-KZ" dirty="0">
                <a:solidFill>
                  <a:schemeClr val="tx2"/>
                </a:solidFill>
              </a:rPr>
              <a:t>е </a:t>
            </a:r>
            <a:r>
              <a:rPr lang="ru-RU" dirty="0">
                <a:solidFill>
                  <a:schemeClr val="tx2"/>
                </a:solidFill>
              </a:rPr>
              <a:t>там образовательные учреждения, итоговую аттестацию з</a:t>
            </a:r>
            <a:r>
              <a:rPr lang="ru-RU" b="1" dirty="0">
                <a:solidFill>
                  <a:schemeClr val="tx2"/>
                </a:solidFill>
              </a:rPr>
              <a:t>а 11</a:t>
            </a:r>
            <a:r>
              <a:rPr lang="kk-KZ" b="1" dirty="0">
                <a:solidFill>
                  <a:schemeClr val="tx2"/>
                </a:solidFill>
              </a:rPr>
              <a:t> (12)</a:t>
            </a:r>
            <a:r>
              <a:rPr lang="ru-RU" b="1" dirty="0">
                <a:solidFill>
                  <a:schemeClr val="tx2"/>
                </a:solidFill>
              </a:rPr>
              <a:t> класс </a:t>
            </a:r>
            <a:r>
              <a:rPr lang="kk-KZ" b="1" dirty="0">
                <a:solidFill>
                  <a:schemeClr val="tx2"/>
                </a:solidFill>
              </a:rPr>
              <a:t>проходят в школах</a:t>
            </a:r>
            <a:r>
              <a:rPr lang="ru-RU" b="1" dirty="0">
                <a:solidFill>
                  <a:schemeClr val="tx2"/>
                </a:solidFill>
              </a:rPr>
              <a:t> Республики Казахстан</a:t>
            </a:r>
            <a:r>
              <a:rPr lang="ru-RU" dirty="0">
                <a:solidFill>
                  <a:schemeClr val="tx2"/>
                </a:solidFill>
              </a:rPr>
              <a:t>. </a:t>
            </a:r>
            <a:r>
              <a:rPr lang="kk-KZ" dirty="0">
                <a:solidFill>
                  <a:schemeClr val="tx2"/>
                </a:solidFill>
              </a:rPr>
              <a:t>П</a:t>
            </a:r>
            <a:r>
              <a:rPr lang="ru-RU" dirty="0">
                <a:solidFill>
                  <a:schemeClr val="tx2"/>
                </a:solidFill>
              </a:rPr>
              <a:t>осле прохождения итоговой аттестации </a:t>
            </a:r>
            <a:r>
              <a:rPr lang="kk-KZ" dirty="0">
                <a:solidFill>
                  <a:schemeClr val="tx2"/>
                </a:solidFill>
              </a:rPr>
              <a:t>и</a:t>
            </a:r>
            <a:r>
              <a:rPr lang="ru-RU" dirty="0">
                <a:solidFill>
                  <a:schemeClr val="tx2"/>
                </a:solidFill>
              </a:rPr>
              <a:t>м выдается аттестат об общем среднем образовании, утвержденный приказом № 39,</a:t>
            </a:r>
            <a:r>
              <a:rPr lang="kk-KZ" dirty="0">
                <a:solidFill>
                  <a:schemeClr val="tx2"/>
                </a:solidFill>
              </a:rPr>
              <a:t> с</a:t>
            </a:r>
            <a:r>
              <a:rPr lang="ru-RU" dirty="0">
                <a:solidFill>
                  <a:schemeClr val="tx2"/>
                </a:solidFill>
              </a:rPr>
              <a:t> учетом отметок </a:t>
            </a:r>
            <a:r>
              <a:rPr lang="ru-RU" b="1" dirty="0">
                <a:solidFill>
                  <a:schemeClr val="tx2"/>
                </a:solidFill>
              </a:rPr>
              <a:t>по предметам, </a:t>
            </a:r>
            <a:r>
              <a:rPr lang="ru-RU" b="1" dirty="0" err="1">
                <a:solidFill>
                  <a:schemeClr val="tx2"/>
                </a:solidFill>
              </a:rPr>
              <a:t>изучавшимся</a:t>
            </a:r>
            <a:r>
              <a:rPr lang="ru-RU" b="1" dirty="0">
                <a:solidFill>
                  <a:schemeClr val="tx2"/>
                </a:solidFill>
              </a:rPr>
              <a:t> за рубежом, годовых и итоговых оценок, полученных в предыдущих классах в </a:t>
            </a:r>
            <a:r>
              <a:rPr lang="kk-KZ" b="1" dirty="0">
                <a:solidFill>
                  <a:schemeClr val="tx2"/>
                </a:solidFill>
              </a:rPr>
              <a:t>школах Республики Казахстан.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kk-KZ" b="1" dirty="0">
                <a:solidFill>
                  <a:schemeClr val="tx2"/>
                </a:solidFill>
              </a:rPr>
              <a:t>Подготовку экзаменационных материалов </a:t>
            </a:r>
            <a:r>
              <a:rPr lang="kk-KZ" dirty="0">
                <a:solidFill>
                  <a:schemeClr val="tx2"/>
                </a:solidFill>
              </a:rPr>
              <a:t>для в</a:t>
            </a:r>
            <a:r>
              <a:rPr lang="ru-RU" dirty="0" err="1">
                <a:solidFill>
                  <a:schemeClr val="tx2"/>
                </a:solidFill>
              </a:rPr>
              <a:t>ыпускник</a:t>
            </a:r>
            <a:r>
              <a:rPr lang="kk-KZ" dirty="0">
                <a:solidFill>
                  <a:schemeClr val="tx2"/>
                </a:solidFill>
              </a:rPr>
              <a:t>ов</a:t>
            </a:r>
            <a:r>
              <a:rPr lang="ru-RU" dirty="0">
                <a:solidFill>
                  <a:schemeClr val="tx2"/>
                </a:solidFill>
              </a:rPr>
              <a:t> 11 (12) класс</a:t>
            </a:r>
            <a:r>
              <a:rPr lang="kk-KZ" dirty="0">
                <a:solidFill>
                  <a:schemeClr val="tx2"/>
                </a:solidFill>
              </a:rPr>
              <a:t>а</a:t>
            </a:r>
            <a:r>
              <a:rPr lang="ru-RU" dirty="0">
                <a:solidFill>
                  <a:schemeClr val="tx2"/>
                </a:solidFill>
              </a:rPr>
              <a:t>, выезжающих на учебу за рубеж по линии международного обмена</a:t>
            </a:r>
            <a:r>
              <a:rPr lang="kk-KZ" dirty="0">
                <a:solidFill>
                  <a:schemeClr val="tx2"/>
                </a:solidFill>
              </a:rPr>
              <a:t> обучающимися </a:t>
            </a:r>
            <a:r>
              <a:rPr lang="kk-KZ" b="1" dirty="0">
                <a:solidFill>
                  <a:schemeClr val="tx2"/>
                </a:solidFill>
              </a:rPr>
              <a:t>осуществляет школа.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8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390</TotalTime>
  <Words>2423</Words>
  <Application>Microsoft Office PowerPoint</Application>
  <PresentationFormat>Экран (4:3)</PresentationFormat>
  <Paragraphs>198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Исполнительная</vt:lpstr>
      <vt:lpstr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Порядок проведения итоговой аттестации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 </dc:title>
  <dc:creator>ds54</dc:creator>
  <cp:lastModifiedBy>ds54</cp:lastModifiedBy>
  <cp:revision>8</cp:revision>
  <dcterms:created xsi:type="dcterms:W3CDTF">2016-12-22T08:51:23Z</dcterms:created>
  <dcterms:modified xsi:type="dcterms:W3CDTF">2016-12-23T13:32:13Z</dcterms:modified>
</cp:coreProperties>
</file>