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7"/>
  </p:notesMasterIdLst>
  <p:sldIdLst>
    <p:sldId id="271" r:id="rId2"/>
    <p:sldId id="272" r:id="rId3"/>
    <p:sldId id="273" r:id="rId4"/>
    <p:sldId id="274" r:id="rId5"/>
    <p:sldId id="276" r:id="rId6"/>
    <p:sldId id="277" r:id="rId7"/>
    <p:sldId id="258" r:id="rId8"/>
    <p:sldId id="280" r:id="rId9"/>
    <p:sldId id="283" r:id="rId10"/>
    <p:sldId id="267" r:id="rId11"/>
    <p:sldId id="285" r:id="rId12"/>
    <p:sldId id="284" r:id="rId13"/>
    <p:sldId id="286" r:id="rId14"/>
    <p:sldId id="266" r:id="rId15"/>
    <p:sldId id="289" r:id="rId16"/>
    <p:sldId id="261" r:id="rId17"/>
    <p:sldId id="262" r:id="rId18"/>
    <p:sldId id="263" r:id="rId19"/>
    <p:sldId id="264" r:id="rId20"/>
    <p:sldId id="265" r:id="rId21"/>
    <p:sldId id="269" r:id="rId22"/>
    <p:sldId id="293" r:id="rId23"/>
    <p:sldId id="291" r:id="rId24"/>
    <p:sldId id="295" r:id="rId25"/>
    <p:sldId id="296" r:id="rId2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Pack by Diakov" initials="RbD"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5" autoAdjust="0"/>
    <p:restoredTop sz="92636" autoAdjust="0"/>
  </p:normalViewPr>
  <p:slideViewPr>
    <p:cSldViewPr snapToGrid="0">
      <p:cViewPr varScale="1">
        <p:scale>
          <a:sx n="51" d="100"/>
          <a:sy n="51" d="100"/>
        </p:scale>
        <p:origin x="797"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B967D1-3C35-4D4F-B2B6-07A8F6E019D1}" type="datetimeFigureOut">
              <a:rPr lang="ru-RU" smtClean="0"/>
              <a:t>11.12.2015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648126-1016-47A6-B075-12A677F1A70F}" type="slidenum">
              <a:rPr lang="ru-RU" smtClean="0"/>
              <a:t>‹#›</a:t>
            </a:fld>
            <a:endParaRPr lang="ru-RU"/>
          </a:p>
        </p:txBody>
      </p:sp>
    </p:spTree>
    <p:extLst>
      <p:ext uri="{BB962C8B-B14F-4D97-AF65-F5344CB8AC3E}">
        <p14:creationId xmlns:p14="http://schemas.microsoft.com/office/powerpoint/2010/main" val="1914007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F648126-1016-47A6-B075-12A677F1A70F}" type="slidenum">
              <a:rPr lang="ru-RU" smtClean="0"/>
              <a:t>16</a:t>
            </a:fld>
            <a:endParaRPr lang="ru-RU"/>
          </a:p>
        </p:txBody>
      </p:sp>
    </p:spTree>
    <p:extLst>
      <p:ext uri="{BB962C8B-B14F-4D97-AF65-F5344CB8AC3E}">
        <p14:creationId xmlns:p14="http://schemas.microsoft.com/office/powerpoint/2010/main" val="1256667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F648126-1016-47A6-B075-12A677F1A70F}" type="slidenum">
              <a:rPr lang="ru-RU" smtClean="0"/>
              <a:t>18</a:t>
            </a:fld>
            <a:endParaRPr lang="ru-RU"/>
          </a:p>
        </p:txBody>
      </p:sp>
    </p:spTree>
    <p:extLst>
      <p:ext uri="{BB962C8B-B14F-4D97-AF65-F5344CB8AC3E}">
        <p14:creationId xmlns:p14="http://schemas.microsoft.com/office/powerpoint/2010/main" val="1256542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0737642-4934-417D-8296-1AFD2BA383D9}" type="datetimeFigureOut">
              <a:rPr lang="ru-RU" smtClean="0"/>
              <a:t>11.12.2015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1CA6D1-20A2-4528-A5BC-32D39E232CE0}" type="slidenum">
              <a:rPr lang="ru-RU" smtClean="0"/>
              <a:t>‹#›</a:t>
            </a:fld>
            <a:endParaRPr lang="ru-RU"/>
          </a:p>
        </p:txBody>
      </p:sp>
    </p:spTree>
    <p:extLst>
      <p:ext uri="{BB962C8B-B14F-4D97-AF65-F5344CB8AC3E}">
        <p14:creationId xmlns:p14="http://schemas.microsoft.com/office/powerpoint/2010/main" val="2860697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0737642-4934-417D-8296-1AFD2BA383D9}" type="datetimeFigureOut">
              <a:rPr lang="ru-RU" smtClean="0"/>
              <a:t>11.12.2015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1CA6D1-20A2-4528-A5BC-32D39E232CE0}" type="slidenum">
              <a:rPr lang="ru-RU" smtClean="0"/>
              <a:t>‹#›</a:t>
            </a:fld>
            <a:endParaRPr lang="ru-RU"/>
          </a:p>
        </p:txBody>
      </p:sp>
    </p:spTree>
    <p:extLst>
      <p:ext uri="{BB962C8B-B14F-4D97-AF65-F5344CB8AC3E}">
        <p14:creationId xmlns:p14="http://schemas.microsoft.com/office/powerpoint/2010/main" val="1610461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0737642-4934-417D-8296-1AFD2BA383D9}" type="datetimeFigureOut">
              <a:rPr lang="ru-RU" smtClean="0"/>
              <a:t>11.12.2015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1CA6D1-20A2-4528-A5BC-32D39E232CE0}"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92576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0737642-4934-417D-8296-1AFD2BA383D9}" type="datetimeFigureOut">
              <a:rPr lang="ru-RU" smtClean="0"/>
              <a:t>11.12.2015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1CA6D1-20A2-4528-A5BC-32D39E232CE0}" type="slidenum">
              <a:rPr lang="ru-RU" smtClean="0"/>
              <a:t>‹#›</a:t>
            </a:fld>
            <a:endParaRPr lang="ru-RU"/>
          </a:p>
        </p:txBody>
      </p:sp>
    </p:spTree>
    <p:extLst>
      <p:ext uri="{BB962C8B-B14F-4D97-AF65-F5344CB8AC3E}">
        <p14:creationId xmlns:p14="http://schemas.microsoft.com/office/powerpoint/2010/main" val="2214154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0737642-4934-417D-8296-1AFD2BA383D9}" type="datetimeFigureOut">
              <a:rPr lang="ru-RU" smtClean="0"/>
              <a:t>11.12.2015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1CA6D1-20A2-4528-A5BC-32D39E232CE0}"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72314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0737642-4934-417D-8296-1AFD2BA383D9}" type="datetimeFigureOut">
              <a:rPr lang="ru-RU" smtClean="0"/>
              <a:t>11.12.2015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1CA6D1-20A2-4528-A5BC-32D39E232CE0}" type="slidenum">
              <a:rPr lang="ru-RU" smtClean="0"/>
              <a:t>‹#›</a:t>
            </a:fld>
            <a:endParaRPr lang="ru-RU"/>
          </a:p>
        </p:txBody>
      </p:sp>
    </p:spTree>
    <p:extLst>
      <p:ext uri="{BB962C8B-B14F-4D97-AF65-F5344CB8AC3E}">
        <p14:creationId xmlns:p14="http://schemas.microsoft.com/office/powerpoint/2010/main" val="3544777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0737642-4934-417D-8296-1AFD2BA383D9}" type="datetimeFigureOut">
              <a:rPr lang="ru-RU" smtClean="0"/>
              <a:t>11.12.2015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1CA6D1-20A2-4528-A5BC-32D39E232CE0}" type="slidenum">
              <a:rPr lang="ru-RU" smtClean="0"/>
              <a:t>‹#›</a:t>
            </a:fld>
            <a:endParaRPr lang="ru-RU"/>
          </a:p>
        </p:txBody>
      </p:sp>
    </p:spTree>
    <p:extLst>
      <p:ext uri="{BB962C8B-B14F-4D97-AF65-F5344CB8AC3E}">
        <p14:creationId xmlns:p14="http://schemas.microsoft.com/office/powerpoint/2010/main" val="1951550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0737642-4934-417D-8296-1AFD2BA383D9}" type="datetimeFigureOut">
              <a:rPr lang="ru-RU" smtClean="0"/>
              <a:t>11.12.2015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1CA6D1-20A2-4528-A5BC-32D39E232CE0}" type="slidenum">
              <a:rPr lang="ru-RU" smtClean="0"/>
              <a:t>‹#›</a:t>
            </a:fld>
            <a:endParaRPr lang="ru-RU"/>
          </a:p>
        </p:txBody>
      </p:sp>
    </p:spTree>
    <p:extLst>
      <p:ext uri="{BB962C8B-B14F-4D97-AF65-F5344CB8AC3E}">
        <p14:creationId xmlns:p14="http://schemas.microsoft.com/office/powerpoint/2010/main" val="2391699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0737642-4934-417D-8296-1AFD2BA383D9}" type="datetimeFigureOut">
              <a:rPr lang="ru-RU" smtClean="0"/>
              <a:t>11.12.2015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1CA6D1-20A2-4528-A5BC-32D39E232CE0}" type="slidenum">
              <a:rPr lang="ru-RU" smtClean="0"/>
              <a:t>‹#›</a:t>
            </a:fld>
            <a:endParaRPr lang="ru-RU"/>
          </a:p>
        </p:txBody>
      </p:sp>
    </p:spTree>
    <p:extLst>
      <p:ext uri="{BB962C8B-B14F-4D97-AF65-F5344CB8AC3E}">
        <p14:creationId xmlns:p14="http://schemas.microsoft.com/office/powerpoint/2010/main" val="375307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0737642-4934-417D-8296-1AFD2BA383D9}" type="datetimeFigureOut">
              <a:rPr lang="ru-RU" smtClean="0"/>
              <a:t>11.12.2015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1CA6D1-20A2-4528-A5BC-32D39E232CE0}" type="slidenum">
              <a:rPr lang="ru-RU" smtClean="0"/>
              <a:t>‹#›</a:t>
            </a:fld>
            <a:endParaRPr lang="ru-RU"/>
          </a:p>
        </p:txBody>
      </p:sp>
    </p:spTree>
    <p:extLst>
      <p:ext uri="{BB962C8B-B14F-4D97-AF65-F5344CB8AC3E}">
        <p14:creationId xmlns:p14="http://schemas.microsoft.com/office/powerpoint/2010/main" val="2205062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0737642-4934-417D-8296-1AFD2BA383D9}" type="datetimeFigureOut">
              <a:rPr lang="ru-RU" smtClean="0"/>
              <a:t>11.12.2015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E1CA6D1-20A2-4528-A5BC-32D39E232CE0}" type="slidenum">
              <a:rPr lang="ru-RU" smtClean="0"/>
              <a:t>‹#›</a:t>
            </a:fld>
            <a:endParaRPr lang="ru-RU"/>
          </a:p>
        </p:txBody>
      </p:sp>
    </p:spTree>
    <p:extLst>
      <p:ext uri="{BB962C8B-B14F-4D97-AF65-F5344CB8AC3E}">
        <p14:creationId xmlns:p14="http://schemas.microsoft.com/office/powerpoint/2010/main" val="4056616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0737642-4934-417D-8296-1AFD2BA383D9}" type="datetimeFigureOut">
              <a:rPr lang="ru-RU" smtClean="0"/>
              <a:t>11.12.2015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E1CA6D1-20A2-4528-A5BC-32D39E232CE0}" type="slidenum">
              <a:rPr lang="ru-RU" smtClean="0"/>
              <a:t>‹#›</a:t>
            </a:fld>
            <a:endParaRPr lang="ru-RU"/>
          </a:p>
        </p:txBody>
      </p:sp>
    </p:spTree>
    <p:extLst>
      <p:ext uri="{BB962C8B-B14F-4D97-AF65-F5344CB8AC3E}">
        <p14:creationId xmlns:p14="http://schemas.microsoft.com/office/powerpoint/2010/main" val="4288729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0737642-4934-417D-8296-1AFD2BA383D9}" type="datetimeFigureOut">
              <a:rPr lang="ru-RU" smtClean="0"/>
              <a:t>11.12.2015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E1CA6D1-20A2-4528-A5BC-32D39E232CE0}" type="slidenum">
              <a:rPr lang="ru-RU" smtClean="0"/>
              <a:t>‹#›</a:t>
            </a:fld>
            <a:endParaRPr lang="ru-RU"/>
          </a:p>
        </p:txBody>
      </p:sp>
    </p:spTree>
    <p:extLst>
      <p:ext uri="{BB962C8B-B14F-4D97-AF65-F5344CB8AC3E}">
        <p14:creationId xmlns:p14="http://schemas.microsoft.com/office/powerpoint/2010/main" val="1069060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737642-4934-417D-8296-1AFD2BA383D9}" type="datetimeFigureOut">
              <a:rPr lang="ru-RU" smtClean="0"/>
              <a:t>11.12.2015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E1CA6D1-20A2-4528-A5BC-32D39E232CE0}" type="slidenum">
              <a:rPr lang="ru-RU" smtClean="0"/>
              <a:t>‹#›</a:t>
            </a:fld>
            <a:endParaRPr lang="ru-RU"/>
          </a:p>
        </p:txBody>
      </p:sp>
    </p:spTree>
    <p:extLst>
      <p:ext uri="{BB962C8B-B14F-4D97-AF65-F5344CB8AC3E}">
        <p14:creationId xmlns:p14="http://schemas.microsoft.com/office/powerpoint/2010/main" val="3190188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0737642-4934-417D-8296-1AFD2BA383D9}" type="datetimeFigureOut">
              <a:rPr lang="ru-RU" smtClean="0"/>
              <a:t>11.12.2015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E1CA6D1-20A2-4528-A5BC-32D39E232CE0}" type="slidenum">
              <a:rPr lang="ru-RU" smtClean="0"/>
              <a:t>‹#›</a:t>
            </a:fld>
            <a:endParaRPr lang="ru-RU"/>
          </a:p>
        </p:txBody>
      </p:sp>
    </p:spTree>
    <p:extLst>
      <p:ext uri="{BB962C8B-B14F-4D97-AF65-F5344CB8AC3E}">
        <p14:creationId xmlns:p14="http://schemas.microsoft.com/office/powerpoint/2010/main" val="1712733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0737642-4934-417D-8296-1AFD2BA383D9}" type="datetimeFigureOut">
              <a:rPr lang="ru-RU" smtClean="0"/>
              <a:t>11.12.2015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E1CA6D1-20A2-4528-A5BC-32D39E232CE0}" type="slidenum">
              <a:rPr lang="ru-RU" smtClean="0"/>
              <a:t>‹#›</a:t>
            </a:fld>
            <a:endParaRPr lang="ru-RU"/>
          </a:p>
        </p:txBody>
      </p:sp>
    </p:spTree>
    <p:extLst>
      <p:ext uri="{BB962C8B-B14F-4D97-AF65-F5344CB8AC3E}">
        <p14:creationId xmlns:p14="http://schemas.microsoft.com/office/powerpoint/2010/main" val="3544231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0737642-4934-417D-8296-1AFD2BA383D9}" type="datetimeFigureOut">
              <a:rPr lang="ru-RU" smtClean="0"/>
              <a:t>11.12.2015</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E1CA6D1-20A2-4528-A5BC-32D39E232CE0}" type="slidenum">
              <a:rPr lang="ru-RU" smtClean="0"/>
              <a:t>‹#›</a:t>
            </a:fld>
            <a:endParaRPr lang="ru-RU"/>
          </a:p>
        </p:txBody>
      </p:sp>
    </p:spTree>
    <p:extLst>
      <p:ext uri="{BB962C8B-B14F-4D97-AF65-F5344CB8AC3E}">
        <p14:creationId xmlns:p14="http://schemas.microsoft.com/office/powerpoint/2010/main" val="42895229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medical-enc.ru/16/regeneration.s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43007" y="273558"/>
            <a:ext cx="9428813" cy="1646302"/>
          </a:xfrm>
        </p:spPr>
        <p:txBody>
          <a:bodyPr/>
          <a:lstStyle/>
          <a:p>
            <a:r>
              <a:rPr lang="ru-RU" sz="6600" dirty="0" smtClean="0"/>
              <a:t>Раны и кровотечения</a:t>
            </a:r>
            <a:endParaRPr lang="ru-RU" sz="6600" dirty="0"/>
          </a:p>
        </p:txBody>
      </p:sp>
      <p:sp>
        <p:nvSpPr>
          <p:cNvPr id="5" name="Подзаголовок 4"/>
          <p:cNvSpPr>
            <a:spLocks noGrp="1"/>
          </p:cNvSpPr>
          <p:nvPr>
            <p:ph type="subTitle" idx="1"/>
          </p:nvPr>
        </p:nvSpPr>
        <p:spPr>
          <a:xfrm>
            <a:off x="1804884" y="2040198"/>
            <a:ext cx="7766936" cy="1096899"/>
          </a:xfrm>
        </p:spPr>
        <p:txBody>
          <a:bodyPr/>
          <a:lstStyle/>
          <a:p>
            <a:r>
              <a:rPr lang="ru-RU" dirty="0" smtClean="0"/>
              <a:t>подготовила ученица 10 Б класса</a:t>
            </a:r>
          </a:p>
          <a:p>
            <a:r>
              <a:rPr lang="ru-RU" dirty="0" smtClean="0"/>
              <a:t>Никитина </a:t>
            </a:r>
            <a:r>
              <a:rPr lang="ru-RU" dirty="0" smtClean="0"/>
              <a:t>Анастасия</a:t>
            </a:r>
            <a:endParaRPr lang="ru-RU" dirty="0"/>
          </a:p>
        </p:txBody>
      </p:sp>
      <p:pic>
        <p:nvPicPr>
          <p:cNvPr id="8194" name="Picture 2" descr="http://cs623816.vk.me/v623816923/25adb/wnvg42Ayil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433" y="3362366"/>
            <a:ext cx="5305314" cy="29709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25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9685" y="-74950"/>
            <a:ext cx="8179720" cy="74950"/>
          </a:xfrm>
        </p:spPr>
        <p:txBody>
          <a:bodyPr>
            <a:normAutofit fontScale="90000"/>
          </a:bodyPr>
          <a:lstStyle/>
          <a:p>
            <a:endParaRPr lang="ru-RU" dirty="0"/>
          </a:p>
        </p:txBody>
      </p:sp>
      <p:sp>
        <p:nvSpPr>
          <p:cNvPr id="3" name="Объект 2"/>
          <p:cNvSpPr>
            <a:spLocks noGrp="1"/>
          </p:cNvSpPr>
          <p:nvPr>
            <p:ph idx="1"/>
          </p:nvPr>
        </p:nvSpPr>
        <p:spPr>
          <a:xfrm>
            <a:off x="0" y="1"/>
            <a:ext cx="9818557" cy="6386136"/>
          </a:xfrm>
        </p:spPr>
        <p:txBody>
          <a:bodyPr/>
          <a:lstStyle/>
          <a:p>
            <a:pPr marL="0" indent="0">
              <a:buNone/>
            </a:pPr>
            <a:r>
              <a:rPr lang="ru-RU" sz="2400" b="1" dirty="0">
                <a:solidFill>
                  <a:schemeClr val="accent2">
                    <a:lumMod val="75000"/>
                  </a:schemeClr>
                </a:solidFill>
              </a:rPr>
              <a:t>Лечение ссадин, уколов, мелких порезов заключается в смазывании пораженного места 5% раствором йода и наложением стерильной повязки. Загрязненную кожу следует очистить кусочками марли, смоченной одеколоном, спиртом. Нужно хорошо помнить, что ни в коем случае нельзя промывать саму рану. </a:t>
            </a:r>
          </a:p>
          <a:p>
            <a:endParaRPr lang="ru-RU" dirty="0"/>
          </a:p>
        </p:txBody>
      </p:sp>
      <p:pic>
        <p:nvPicPr>
          <p:cNvPr id="4" name="Рисунок 3" descr="http://propovyazki.ru/wp-content/uploads/2010/09/bint-271x300.jpg"/>
          <p:cNvPicPr/>
          <p:nvPr/>
        </p:nvPicPr>
        <p:blipFill>
          <a:blip r:embed="rId2">
            <a:extLst>
              <a:ext uri="{28A0092B-C50C-407E-A947-70E740481C1C}">
                <a14:useLocalDpi xmlns:a14="http://schemas.microsoft.com/office/drawing/2010/main" val="0"/>
              </a:ext>
            </a:extLst>
          </a:blip>
          <a:srcRect/>
          <a:stretch>
            <a:fillRect/>
          </a:stretch>
        </p:blipFill>
        <p:spPr bwMode="auto">
          <a:xfrm>
            <a:off x="3071013" y="2676071"/>
            <a:ext cx="3676529" cy="3710066"/>
          </a:xfrm>
          <a:prstGeom prst="rect">
            <a:avLst/>
          </a:prstGeom>
          <a:ln w="228600" cap="sq" cmpd="thickThin">
            <a:solidFill>
              <a:schemeClr val="accent1">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639370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389744" y="-170637"/>
            <a:ext cx="8644415" cy="45719"/>
          </a:xfrm>
        </p:spPr>
        <p:txBody>
          <a:bodyPr>
            <a:normAutofit fontScale="90000"/>
          </a:bodyPr>
          <a:lstStyle/>
          <a:p>
            <a:endParaRPr lang="ru-RU" dirty="0"/>
          </a:p>
        </p:txBody>
      </p:sp>
      <p:sp>
        <p:nvSpPr>
          <p:cNvPr id="3" name="Объект 2"/>
          <p:cNvSpPr>
            <a:spLocks noGrp="1"/>
          </p:cNvSpPr>
          <p:nvPr>
            <p:ph idx="1"/>
          </p:nvPr>
        </p:nvSpPr>
        <p:spPr>
          <a:xfrm>
            <a:off x="0" y="119921"/>
            <a:ext cx="9274002" cy="5921441"/>
          </a:xfrm>
        </p:spPr>
        <p:txBody>
          <a:bodyPr/>
          <a:lstStyle/>
          <a:p>
            <a:r>
              <a:rPr lang="ru-RU" dirty="0"/>
              <a:t> </a:t>
            </a:r>
            <a:r>
              <a:rPr lang="ru-RU" sz="2400" dirty="0">
                <a:solidFill>
                  <a:schemeClr val="accent1">
                    <a:lumMod val="75000"/>
                  </a:schemeClr>
                </a:solidFill>
              </a:rPr>
              <a:t>Для наложения повязок используются как табельные средства, серийно выпускаемые промышленностью (бинты и салфетки стерильные и не стерильные в упаковках, перевязочные пакеты индивидуальные ППИ), так и из подручных материалов (чистые хлопчатобумажные ткани и изделия из них). </a:t>
            </a:r>
            <a:br>
              <a:rPr lang="ru-RU" sz="2400" dirty="0">
                <a:solidFill>
                  <a:schemeClr val="accent1">
                    <a:lumMod val="75000"/>
                  </a:schemeClr>
                </a:solidFill>
              </a:rPr>
            </a:br>
            <a:endParaRPr lang="ru-RU" sz="2400" dirty="0">
              <a:solidFill>
                <a:schemeClr val="accent1">
                  <a:lumMod val="75000"/>
                </a:schemeClr>
              </a:solidFill>
            </a:endParaRPr>
          </a:p>
        </p:txBody>
      </p:sp>
      <p:pic>
        <p:nvPicPr>
          <p:cNvPr id="4" name="Рисунок 3" descr="http://nmedicine.ru/wp-content/uploads/2013/09/07b387339b-300x225.jpg"/>
          <p:cNvPicPr/>
          <p:nvPr/>
        </p:nvPicPr>
        <p:blipFill>
          <a:blip r:embed="rId2">
            <a:extLst>
              <a:ext uri="{28A0092B-C50C-407E-A947-70E740481C1C}">
                <a14:useLocalDpi xmlns:a14="http://schemas.microsoft.com/office/drawing/2010/main" val="0"/>
              </a:ext>
            </a:extLst>
          </a:blip>
          <a:srcRect/>
          <a:stretch>
            <a:fillRect/>
          </a:stretch>
        </p:blipFill>
        <p:spPr bwMode="auto">
          <a:xfrm>
            <a:off x="4002375" y="3080641"/>
            <a:ext cx="4032354" cy="2883434"/>
          </a:xfrm>
          <a:prstGeom prst="rect">
            <a:avLst/>
          </a:prstGeom>
          <a:solidFill>
            <a:srgbClr val="000000">
              <a:shade val="95000"/>
            </a:srgbClr>
          </a:solidFill>
          <a:ln w="444500" cap="sq">
            <a:solidFill>
              <a:schemeClr val="accent1">
                <a:lumMod val="75000"/>
              </a:schemeClr>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7815057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80175"/>
            <a:ext cx="9169071" cy="1320800"/>
          </a:xfrm>
        </p:spPr>
        <p:txBody>
          <a:bodyPr>
            <a:normAutofit fontScale="90000"/>
          </a:bodyPr>
          <a:lstStyle/>
          <a:p>
            <a:pPr algn="ctr"/>
            <a:r>
              <a:rPr lang="ru-RU" b="1" dirty="0">
                <a:solidFill>
                  <a:schemeClr val="accent1">
                    <a:lumMod val="75000"/>
                  </a:schemeClr>
                </a:solidFill>
              </a:rPr>
              <a:t>Лечение более глубоких и обширных ран в принципе такое же, но они обычно сопровождаются кровотечением. В зависимости оттого, какой ранится кровеносный сосуд, различают три вида кровотечений - артериальное, венозное и капиллярное.</a:t>
            </a:r>
            <a:br>
              <a:rPr lang="ru-RU" b="1" dirty="0">
                <a:solidFill>
                  <a:schemeClr val="accent1">
                    <a:lumMod val="75000"/>
                  </a:schemeClr>
                </a:solidFill>
              </a:rPr>
            </a:br>
            <a:r>
              <a:rPr lang="ru-RU" b="1" dirty="0">
                <a:solidFill>
                  <a:schemeClr val="accent1">
                    <a:lumMod val="75000"/>
                  </a:schemeClr>
                </a:solidFill>
              </a:rPr>
              <a:t/>
            </a:r>
            <a:br>
              <a:rPr lang="ru-RU" b="1" dirty="0">
                <a:solidFill>
                  <a:schemeClr val="accent1">
                    <a:lumMod val="75000"/>
                  </a:schemeClr>
                </a:solidFill>
              </a:rPr>
            </a:br>
            <a:r>
              <a:rPr lang="ru-RU" b="1" dirty="0">
                <a:solidFill>
                  <a:schemeClr val="accent1">
                    <a:lumMod val="75000"/>
                  </a:schemeClr>
                </a:solidFill>
              </a:rPr>
              <a:t/>
            </a:r>
            <a:br>
              <a:rPr lang="ru-RU" b="1" dirty="0">
                <a:solidFill>
                  <a:schemeClr val="accent1">
                    <a:lumMod val="75000"/>
                  </a:schemeClr>
                </a:solidFill>
              </a:rPr>
            </a:br>
            <a:endParaRPr lang="ru-RU" dirty="0">
              <a:solidFill>
                <a:schemeClr val="accent1">
                  <a:lumMod val="75000"/>
                </a:schemeClr>
              </a:solidFill>
            </a:endParaRPr>
          </a:p>
        </p:txBody>
      </p:sp>
      <p:sp>
        <p:nvSpPr>
          <p:cNvPr id="3" name="Объект 2"/>
          <p:cNvSpPr>
            <a:spLocks noGrp="1"/>
          </p:cNvSpPr>
          <p:nvPr>
            <p:ph idx="1"/>
          </p:nvPr>
        </p:nvSpPr>
        <p:spPr>
          <a:xfrm>
            <a:off x="33824" y="2490373"/>
            <a:ext cx="8882869" cy="3880773"/>
          </a:xfrm>
        </p:spPr>
        <p:txBody>
          <a:bodyPr/>
          <a:lstStyle/>
          <a:p>
            <a:endParaRPr lang="ru-RU" dirty="0">
              <a:solidFill>
                <a:schemeClr val="accent1">
                  <a:lumMod val="75000"/>
                </a:schemeClr>
              </a:solidFill>
            </a:endParaRPr>
          </a:p>
        </p:txBody>
      </p:sp>
      <p:pic>
        <p:nvPicPr>
          <p:cNvPr id="1028" name="Picture 4" descr="http://nebolet.com/medimg/content/krov-pri-beremennosti-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664316" cy="26382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8777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089" y="-214859"/>
            <a:ext cx="8596668" cy="64957"/>
          </a:xfrm>
        </p:spPr>
        <p:txBody>
          <a:bodyPr>
            <a:normAutofit fontScale="90000"/>
          </a:bodyPr>
          <a:lstStyle/>
          <a:p>
            <a:endParaRPr lang="ru-RU" dirty="0"/>
          </a:p>
        </p:txBody>
      </p:sp>
      <p:sp>
        <p:nvSpPr>
          <p:cNvPr id="3" name="Объект 2"/>
          <p:cNvSpPr>
            <a:spLocks noGrp="1"/>
          </p:cNvSpPr>
          <p:nvPr>
            <p:ph idx="1"/>
          </p:nvPr>
        </p:nvSpPr>
        <p:spPr>
          <a:xfrm>
            <a:off x="0" y="0"/>
            <a:ext cx="12192000" cy="6857999"/>
          </a:xfrm>
        </p:spPr>
        <p:style>
          <a:lnRef idx="0">
            <a:scrgbClr r="0" g="0" b="0"/>
          </a:lnRef>
          <a:fillRef idx="1003">
            <a:schemeClr val="lt2"/>
          </a:fillRef>
          <a:effectRef idx="0">
            <a:scrgbClr r="0" g="0" b="0"/>
          </a:effectRef>
          <a:fontRef idx="major"/>
        </p:style>
        <p:txBody>
          <a:bodyPr>
            <a:noAutofit/>
          </a:bodyPr>
          <a:lstStyle/>
          <a:p>
            <a:r>
              <a:rPr lang="ru-RU" sz="3600" b="1" dirty="0">
                <a:solidFill>
                  <a:schemeClr val="accent1">
                    <a:lumMod val="75000"/>
                  </a:schemeClr>
                </a:solidFill>
              </a:rPr>
              <a:t>Капиллярное кровотечение</a:t>
            </a:r>
            <a:r>
              <a:rPr lang="ru-RU" sz="3600" dirty="0">
                <a:solidFill>
                  <a:schemeClr val="accent1">
                    <a:lumMod val="75000"/>
                  </a:schemeClr>
                </a:solidFill>
              </a:rPr>
              <a:t> </a:t>
            </a:r>
            <a:r>
              <a:rPr lang="ru-RU" sz="2400" dirty="0">
                <a:solidFill>
                  <a:schemeClr val="accent1">
                    <a:lumMod val="75000"/>
                  </a:schemeClr>
                </a:solidFill>
              </a:rPr>
              <a:t>относится к самому частому виду кровопотери. Возникают такие кровотечения практически про любой травме, которая ведет к нарушению целостности кожного покрова</a:t>
            </a:r>
            <a:r>
              <a:rPr lang="ru-RU" sz="2400" dirty="0" smtClean="0">
                <a:solidFill>
                  <a:schemeClr val="accent1">
                    <a:lumMod val="75000"/>
                  </a:schemeClr>
                </a:solidFill>
              </a:rPr>
              <a:t>.</a:t>
            </a:r>
            <a:endParaRPr lang="ru-RU" sz="2400" dirty="0">
              <a:solidFill>
                <a:schemeClr val="accent1">
                  <a:lumMod val="75000"/>
                </a:schemeClr>
              </a:solidFill>
            </a:endParaRPr>
          </a:p>
        </p:txBody>
      </p:sp>
      <p:pic>
        <p:nvPicPr>
          <p:cNvPr id="2050" name="Picture 2" descr="http://magia-zdorovia.ru/thumb/PQ-W_vwmlEMrclls3OMYtg/360r300/791015/762f883018d31c31ac59cd3230d65fc9__XL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4643" y="1843790"/>
            <a:ext cx="6062549" cy="40248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054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9350" y="609600"/>
            <a:ext cx="8284651" cy="45719"/>
          </a:xfrm>
        </p:spPr>
        <p:txBody>
          <a:bodyPr>
            <a:normAutofit fontScale="90000"/>
          </a:bodyPr>
          <a:lstStyle/>
          <a:p>
            <a:endParaRPr lang="ru-RU" dirty="0"/>
          </a:p>
        </p:txBody>
      </p:sp>
      <p:sp>
        <p:nvSpPr>
          <p:cNvPr id="3" name="Объект 2"/>
          <p:cNvSpPr>
            <a:spLocks noGrp="1"/>
          </p:cNvSpPr>
          <p:nvPr>
            <p:ph idx="1"/>
          </p:nvPr>
        </p:nvSpPr>
        <p:spPr>
          <a:xfrm>
            <a:off x="1798820" y="5984010"/>
            <a:ext cx="7475182" cy="57352"/>
          </a:xfrm>
        </p:spPr>
        <p:txBody>
          <a:bodyPr>
            <a:normAutofit fontScale="25000" lnSpcReduction="20000"/>
          </a:bodyPr>
          <a:lstStyle/>
          <a:p>
            <a:endParaRPr lang="ru-RU"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2905" y="164892"/>
            <a:ext cx="7580113" cy="6453911"/>
          </a:xfrm>
          <a:prstGeom prst="rect">
            <a:avLst/>
          </a:prstGeom>
          <a:ln w="88900" cap="sq" cmpd="thickThin">
            <a:solidFill>
              <a:schemeClr val="accent1">
                <a:lumMod val="75000"/>
              </a:schemeClr>
            </a:solidFill>
            <a:prstDash val="solid"/>
            <a:miter lim="800000"/>
          </a:ln>
          <a:effectLst>
            <a:innerShdw blurRad="76200">
              <a:srgbClr val="000000"/>
            </a:innerShdw>
          </a:effectLst>
          <a:extLst/>
        </p:spPr>
        <p:style>
          <a:lnRef idx="2">
            <a:schemeClr val="accent1">
              <a:shade val="50000"/>
            </a:schemeClr>
          </a:lnRef>
          <a:fillRef idx="1">
            <a:schemeClr val="accent1"/>
          </a:fillRef>
          <a:effectRef idx="0">
            <a:schemeClr val="accent1"/>
          </a:effectRef>
          <a:fontRef idx="minor">
            <a:schemeClr val="lt1"/>
          </a:fontRef>
        </p:style>
      </p:pic>
      <p:sp>
        <p:nvSpPr>
          <p:cNvPr id="5" name="TextBox 4"/>
          <p:cNvSpPr txBox="1"/>
          <p:nvPr/>
        </p:nvSpPr>
        <p:spPr>
          <a:xfrm>
            <a:off x="0" y="0"/>
            <a:ext cx="2688237" cy="236988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sz="2400" dirty="0" err="1" smtClean="0">
                <a:solidFill>
                  <a:schemeClr val="accent2">
                    <a:lumMod val="75000"/>
                  </a:schemeClr>
                </a:solidFill>
              </a:rPr>
              <a:t>а.Артериальное</a:t>
            </a:r>
            <a:r>
              <a:rPr lang="ru-RU" sz="2400" dirty="0" smtClean="0">
                <a:solidFill>
                  <a:schemeClr val="accent2">
                    <a:lumMod val="75000"/>
                  </a:schemeClr>
                </a:solidFill>
              </a:rPr>
              <a:t> кровотечение</a:t>
            </a:r>
          </a:p>
          <a:p>
            <a:pPr algn="ctr"/>
            <a:endParaRPr lang="ru-RU" sz="2000" dirty="0" smtClean="0">
              <a:solidFill>
                <a:schemeClr val="accent2">
                  <a:lumMod val="75000"/>
                </a:schemeClr>
              </a:solidFill>
            </a:endParaRPr>
          </a:p>
          <a:p>
            <a:pPr algn="ctr"/>
            <a:r>
              <a:rPr lang="ru-RU" sz="2000" dirty="0" smtClean="0">
                <a:solidFill>
                  <a:schemeClr val="accent2">
                    <a:lumMod val="75000"/>
                  </a:schemeClr>
                </a:solidFill>
              </a:rPr>
              <a:t>При </a:t>
            </a:r>
            <a:r>
              <a:rPr lang="ru-RU" sz="2000" dirty="0">
                <a:solidFill>
                  <a:schemeClr val="accent2">
                    <a:lumMod val="75000"/>
                  </a:schemeClr>
                </a:solidFill>
              </a:rPr>
              <a:t>артериальном кровотечении кровь алого цвета, из раны бьет фонтанчик. </a:t>
            </a:r>
          </a:p>
        </p:txBody>
      </p:sp>
      <p:sp>
        <p:nvSpPr>
          <p:cNvPr id="6" name="TextBox 5"/>
          <p:cNvSpPr txBox="1"/>
          <p:nvPr/>
        </p:nvSpPr>
        <p:spPr>
          <a:xfrm>
            <a:off x="1" y="4118789"/>
            <a:ext cx="2688236" cy="273921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sz="2400" dirty="0" smtClean="0">
                <a:solidFill>
                  <a:schemeClr val="accent2">
                    <a:lumMod val="75000"/>
                  </a:schemeClr>
                </a:solidFill>
              </a:rPr>
              <a:t>б. Венозное кровотечение </a:t>
            </a:r>
          </a:p>
          <a:p>
            <a:pPr algn="ctr"/>
            <a:endParaRPr lang="ru-RU" sz="2400" dirty="0">
              <a:solidFill>
                <a:schemeClr val="accent2">
                  <a:lumMod val="75000"/>
                </a:schemeClr>
              </a:solidFill>
            </a:endParaRPr>
          </a:p>
          <a:p>
            <a:pPr algn="ctr"/>
            <a:r>
              <a:rPr lang="ru-RU" sz="2000" dirty="0" smtClean="0">
                <a:solidFill>
                  <a:schemeClr val="accent2">
                    <a:lumMod val="75000"/>
                  </a:schemeClr>
                </a:solidFill>
              </a:rPr>
              <a:t>При </a:t>
            </a:r>
            <a:r>
              <a:rPr lang="ru-RU" sz="2000" dirty="0">
                <a:solidFill>
                  <a:schemeClr val="accent2">
                    <a:lumMod val="75000"/>
                  </a:schemeClr>
                </a:solidFill>
              </a:rPr>
              <a:t>венозном кровотечении кровь темного цвета, из раны вытекает маленькой струёй. </a:t>
            </a:r>
          </a:p>
        </p:txBody>
      </p:sp>
    </p:spTree>
    <p:extLst>
      <p:ext uri="{BB962C8B-B14F-4D97-AF65-F5344CB8AC3E}">
        <p14:creationId xmlns:p14="http://schemas.microsoft.com/office/powerpoint/2010/main" val="2981970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563725" cy="1320800"/>
          </a:xfrm>
        </p:spPr>
        <p:txBody>
          <a:bodyPr>
            <a:normAutofit fontScale="90000"/>
          </a:bodyPr>
          <a:lstStyle/>
          <a:p>
            <a:r>
              <a:rPr lang="ru-RU" b="1" dirty="0"/>
              <a:t>При оказании первой помощи необходимо соблюдать следующие правила:</a:t>
            </a:r>
            <a:r>
              <a:rPr lang="ru-RU" dirty="0"/>
              <a:t/>
            </a:r>
            <a:br>
              <a:rPr lang="ru-RU" dirty="0"/>
            </a:br>
            <a:endParaRPr lang="ru-RU" dirty="0"/>
          </a:p>
        </p:txBody>
      </p:sp>
      <p:sp>
        <p:nvSpPr>
          <p:cNvPr id="3" name="Объект 2"/>
          <p:cNvSpPr>
            <a:spLocks noGrp="1"/>
          </p:cNvSpPr>
          <p:nvPr>
            <p:ph idx="1"/>
          </p:nvPr>
        </p:nvSpPr>
        <p:spPr>
          <a:xfrm>
            <a:off x="324742" y="1094282"/>
            <a:ext cx="8914239" cy="4706911"/>
          </a:xfrm>
        </p:spPr>
        <p:txBody>
          <a:bodyPr>
            <a:noAutofit/>
          </a:bodyPr>
          <a:lstStyle/>
          <a:p>
            <a:pPr lvl="0"/>
            <a:r>
              <a:rPr lang="ru-RU" dirty="0" smtClean="0">
                <a:solidFill>
                  <a:schemeClr val="accent1">
                    <a:lumMod val="75000"/>
                  </a:schemeClr>
                </a:solidFill>
              </a:rPr>
              <a:t>промывать </a:t>
            </a:r>
            <a:r>
              <a:rPr lang="ru-RU" dirty="0">
                <a:solidFill>
                  <a:schemeClr val="accent1">
                    <a:lumMod val="75000"/>
                  </a:schemeClr>
                </a:solidFill>
              </a:rPr>
              <a:t>рану можно только в случае попадания в нее едких или ядовитых веществ</a:t>
            </a:r>
          </a:p>
          <a:p>
            <a:pPr lvl="0"/>
            <a:r>
              <a:rPr lang="ru-RU" dirty="0">
                <a:solidFill>
                  <a:schemeClr val="accent1">
                    <a:lumMod val="75000"/>
                  </a:schemeClr>
                </a:solidFill>
              </a:rPr>
              <a:t>в случае если в рану попал песок, ржавчина и т.п. промывать ее водой и растворами лекарственных средств нельзя</a:t>
            </a:r>
          </a:p>
          <a:p>
            <a:pPr lvl="0"/>
            <a:r>
              <a:rPr lang="ru-RU" dirty="0">
                <a:solidFill>
                  <a:schemeClr val="accent1">
                    <a:lumMod val="75000"/>
                  </a:schemeClr>
                </a:solidFill>
              </a:rPr>
              <a:t>нельзя смазывать рану мазями или засыпать порошком — это препятствует ее заживлению;</a:t>
            </a:r>
          </a:p>
          <a:p>
            <a:pPr lvl="0"/>
            <a:r>
              <a:rPr lang="ru-RU" dirty="0">
                <a:solidFill>
                  <a:schemeClr val="accent1">
                    <a:lumMod val="75000"/>
                  </a:schemeClr>
                </a:solidFill>
              </a:rPr>
              <a:t>при загрязнении раны следует осторожно удалить грязь с кожи вокруг раны по направлению от краев раны наружу; очищенный участок перед наложением повязки смазывают настойкой й</a:t>
            </a:r>
            <a:r>
              <a:rPr lang="ru-RU" dirty="0" smtClean="0">
                <a:solidFill>
                  <a:schemeClr val="accent1">
                    <a:lumMod val="75000"/>
                  </a:schemeClr>
                </a:solidFill>
              </a:rPr>
              <a:t>ода</a:t>
            </a:r>
            <a:endParaRPr lang="ru-RU" dirty="0">
              <a:solidFill>
                <a:schemeClr val="accent1">
                  <a:lumMod val="75000"/>
                </a:schemeClr>
              </a:solidFill>
            </a:endParaRPr>
          </a:p>
          <a:p>
            <a:pPr lvl="0"/>
            <a:r>
              <a:rPr lang="ru-RU" dirty="0">
                <a:solidFill>
                  <a:schemeClr val="accent1">
                    <a:lumMod val="75000"/>
                  </a:schemeClr>
                </a:solidFill>
              </a:rPr>
              <a:t>нельзя допускать попадания й</a:t>
            </a:r>
            <a:r>
              <a:rPr lang="ru-RU" dirty="0" smtClean="0">
                <a:solidFill>
                  <a:schemeClr val="accent1">
                    <a:lumMod val="75000"/>
                  </a:schemeClr>
                </a:solidFill>
              </a:rPr>
              <a:t>ода </a:t>
            </a:r>
            <a:r>
              <a:rPr lang="ru-RU" dirty="0">
                <a:solidFill>
                  <a:schemeClr val="accent1">
                    <a:lumMod val="75000"/>
                  </a:schemeClr>
                </a:solidFill>
              </a:rPr>
              <a:t>внутрь раны;</a:t>
            </a:r>
          </a:p>
          <a:p>
            <a:pPr lvl="0"/>
            <a:r>
              <a:rPr lang="ru-RU" dirty="0">
                <a:solidFill>
                  <a:schemeClr val="accent1">
                    <a:lumMod val="75000"/>
                  </a:schemeClr>
                </a:solidFill>
              </a:rPr>
              <a:t>нельзя прикасаться к ране руками, даже если они чисто вымыты; нельзя удалять из раны сгустки крови, так как это может вызвать сильное кровотечение;</a:t>
            </a:r>
          </a:p>
          <a:p>
            <a:pPr lvl="0"/>
            <a:r>
              <a:rPr lang="ru-RU" dirty="0" smtClean="0">
                <a:solidFill>
                  <a:schemeClr val="accent1">
                    <a:lumMod val="75000"/>
                  </a:schemeClr>
                </a:solidFill>
              </a:rPr>
              <a:t>после </a:t>
            </a:r>
            <a:r>
              <a:rPr lang="ru-RU" dirty="0">
                <a:solidFill>
                  <a:schemeClr val="accent1">
                    <a:lumMod val="75000"/>
                  </a:schemeClr>
                </a:solidFill>
              </a:rPr>
              <a:t>оказания первой помощи, когда кровотечение остановлено, если потеря крови оказалась значительной, пострадавшего следует срочно направить к врачу;</a:t>
            </a:r>
          </a:p>
          <a:p>
            <a:endParaRPr lang="ru-RU" dirty="0">
              <a:solidFill>
                <a:schemeClr val="accent1">
                  <a:lumMod val="75000"/>
                </a:schemeClr>
              </a:solidFill>
            </a:endParaRPr>
          </a:p>
        </p:txBody>
      </p:sp>
    </p:spTree>
    <p:extLst>
      <p:ext uri="{BB962C8B-B14F-4D97-AF65-F5344CB8AC3E}">
        <p14:creationId xmlns:p14="http://schemas.microsoft.com/office/powerpoint/2010/main" val="2161508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24852"/>
            <a:ext cx="8424471" cy="884420"/>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ru-RU" dirty="0"/>
              <a:t>Виды перевязок и правила их наложения</a:t>
            </a:r>
          </a:p>
        </p:txBody>
      </p:sp>
      <p:sp>
        <p:nvSpPr>
          <p:cNvPr id="3" name="Объект 2"/>
          <p:cNvSpPr>
            <a:spLocks noGrp="1"/>
          </p:cNvSpPr>
          <p:nvPr>
            <p:ph idx="1"/>
          </p:nvPr>
        </p:nvSpPr>
        <p:spPr>
          <a:xfrm>
            <a:off x="1034321" y="1618938"/>
            <a:ext cx="7195278" cy="4961381"/>
          </a:xfrm>
          <a:ln>
            <a:noFill/>
          </a:ln>
        </p:spPr>
        <p:style>
          <a:lnRef idx="2">
            <a:schemeClr val="dk1"/>
          </a:lnRef>
          <a:fillRef idx="1">
            <a:schemeClr val="lt1"/>
          </a:fillRef>
          <a:effectRef idx="0">
            <a:schemeClr val="dk1"/>
          </a:effectRef>
          <a:fontRef idx="minor">
            <a:schemeClr val="dk1"/>
          </a:fontRef>
        </p:style>
        <p:txBody>
          <a:bodyPr>
            <a:normAutofit/>
          </a:bodyPr>
          <a:lstStyle/>
          <a:p>
            <a:pPr marL="0" indent="0" algn="ctr" fontAlgn="base">
              <a:buNone/>
            </a:pPr>
            <a:r>
              <a:rPr lang="ru-RU" sz="2400" dirty="0" smtClean="0">
                <a:solidFill>
                  <a:schemeClr val="accent1">
                    <a:lumMod val="75000"/>
                  </a:schemeClr>
                </a:solidFill>
              </a:rPr>
              <a:t>В </a:t>
            </a:r>
            <a:r>
              <a:rPr lang="ru-RU" sz="2400" dirty="0">
                <a:solidFill>
                  <a:schemeClr val="accent1">
                    <a:lumMod val="75000"/>
                  </a:schemeClr>
                </a:solidFill>
              </a:rPr>
              <a:t>повседневной жизни очень часто по каким-либо причинам происходят различные травмы, которые требуют немедленной обработки и лечения. Для скорейшего заживления, а также в целях защиты поврежденного участка чаще всего используются повязки для заживления ран. Эти средства бывают самыми разными, в зависимости от области наложения и характера глубины травмированной области.</a:t>
            </a:r>
          </a:p>
          <a:p>
            <a:pPr algn="ctr"/>
            <a:endParaRPr lang="ru-RU" sz="2000" dirty="0"/>
          </a:p>
          <a:p>
            <a:pPr algn="ctr"/>
            <a:endParaRPr lang="ru-RU" sz="2000" dirty="0"/>
          </a:p>
        </p:txBody>
      </p:sp>
      <p:pic>
        <p:nvPicPr>
          <p:cNvPr id="4" name="Рисунок 3" descr="http://hirurgs.ru/sites/default/files/vidy-perevyazok-chepets.jpg?1398575434"/>
          <p:cNvPicPr/>
          <p:nvPr/>
        </p:nvPicPr>
        <p:blipFill>
          <a:blip r:embed="rId3">
            <a:extLst>
              <a:ext uri="{28A0092B-C50C-407E-A947-70E740481C1C}">
                <a14:useLocalDpi xmlns:a14="http://schemas.microsoft.com/office/drawing/2010/main" val="0"/>
              </a:ext>
            </a:extLst>
          </a:blip>
          <a:srcRect/>
          <a:stretch>
            <a:fillRect/>
          </a:stretch>
        </p:blipFill>
        <p:spPr bwMode="auto">
          <a:xfrm>
            <a:off x="8645123" y="179881"/>
            <a:ext cx="3396975" cy="3108173"/>
          </a:xfrm>
          <a:prstGeom prst="rect">
            <a:avLst/>
          </a:prstGeom>
          <a:ln w="127000" cap="sq">
            <a:solidFill>
              <a:schemeClr val="accent1">
                <a:lumMod val="75000"/>
              </a:schemeClr>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69871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471" y="519659"/>
            <a:ext cx="8596668" cy="1320800"/>
          </a:xfrm>
        </p:spPr>
        <p:txBody>
          <a:bodyPr>
            <a:normAutofit fontScale="90000"/>
          </a:bodyPr>
          <a:lstStyle/>
          <a:p>
            <a:pPr marL="0" indent="0"/>
            <a:r>
              <a:rPr lang="ru-RU" dirty="0"/>
              <a:t>Повязка – это особый перевязочный материал, с помощью которого закрывают рану.</a:t>
            </a:r>
            <a:br>
              <a:rPr lang="ru-RU" dirty="0"/>
            </a:br>
            <a:r>
              <a:rPr lang="ru-RU" dirty="0"/>
              <a:t>Сам процесс наложения повязки на раневую поверхность называют перевязкой.</a:t>
            </a:r>
            <a:br>
              <a:rPr lang="ru-RU" dirty="0"/>
            </a:br>
            <a:endParaRPr lang="ru-RU" dirty="0"/>
          </a:p>
        </p:txBody>
      </p:sp>
      <p:pic>
        <p:nvPicPr>
          <p:cNvPr id="4" name="Объект 3" descr="Картинки по запросу картинки про перевязки"/>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48328" y="3342807"/>
            <a:ext cx="5651291" cy="313294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3557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7282" y="249837"/>
            <a:ext cx="8596668" cy="1320800"/>
          </a:xfrm>
        </p:spPr>
        <p:txBody>
          <a:bodyPr/>
          <a:lstStyle/>
          <a:p>
            <a:pPr algn="ctr"/>
            <a:r>
              <a:rPr lang="ru-RU" i="1" dirty="0"/>
              <a:t>с учетом используемого материала повязки </a:t>
            </a:r>
            <a:r>
              <a:rPr lang="ru-RU" i="1" dirty="0" smtClean="0"/>
              <a:t>бывают</a:t>
            </a:r>
            <a:endParaRPr lang="ru-RU" dirty="0"/>
          </a:p>
        </p:txBody>
      </p:sp>
      <p:sp>
        <p:nvSpPr>
          <p:cNvPr id="6" name="Стрелка вниз 5"/>
          <p:cNvSpPr/>
          <p:nvPr/>
        </p:nvSpPr>
        <p:spPr>
          <a:xfrm>
            <a:off x="599196" y="1570637"/>
            <a:ext cx="405146" cy="26052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низ 6"/>
          <p:cNvSpPr/>
          <p:nvPr/>
        </p:nvSpPr>
        <p:spPr>
          <a:xfrm>
            <a:off x="3254553" y="1478611"/>
            <a:ext cx="403047" cy="10226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низ 7"/>
          <p:cNvSpPr/>
          <p:nvPr/>
        </p:nvSpPr>
        <p:spPr>
          <a:xfrm>
            <a:off x="5801195" y="1570638"/>
            <a:ext cx="404733" cy="26052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8773427" y="1478611"/>
            <a:ext cx="422437" cy="10226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383367" y="4386808"/>
            <a:ext cx="1696599" cy="461665"/>
          </a:xfrm>
          <a:prstGeom prst="rect">
            <a:avLst/>
          </a:prstGeom>
          <a:noFill/>
        </p:spPr>
        <p:txBody>
          <a:bodyPr wrap="square" rtlCol="0">
            <a:spAutoFit/>
          </a:bodyPr>
          <a:lstStyle/>
          <a:p>
            <a:r>
              <a:rPr lang="ru-RU" sz="2400" b="1" i="1" u="sng" dirty="0" smtClean="0">
                <a:solidFill>
                  <a:schemeClr val="accent2">
                    <a:lumMod val="75000"/>
                  </a:schemeClr>
                </a:solidFill>
              </a:rPr>
              <a:t>марлевые</a:t>
            </a:r>
            <a:endParaRPr lang="ru-RU" sz="2400" b="1" i="1" u="sng" dirty="0">
              <a:solidFill>
                <a:schemeClr val="accent2">
                  <a:lumMod val="75000"/>
                </a:schemeClr>
              </a:solidFill>
            </a:endParaRPr>
          </a:p>
        </p:txBody>
      </p:sp>
      <p:sp>
        <p:nvSpPr>
          <p:cNvPr id="11" name="TextBox 10"/>
          <p:cNvSpPr txBox="1"/>
          <p:nvPr/>
        </p:nvSpPr>
        <p:spPr>
          <a:xfrm>
            <a:off x="2717215" y="2621940"/>
            <a:ext cx="1933731" cy="461665"/>
          </a:xfrm>
          <a:prstGeom prst="rect">
            <a:avLst/>
          </a:prstGeom>
          <a:noFill/>
        </p:spPr>
        <p:txBody>
          <a:bodyPr wrap="square" rtlCol="0">
            <a:spAutoFit/>
          </a:bodyPr>
          <a:lstStyle/>
          <a:p>
            <a:r>
              <a:rPr lang="ru-RU" sz="2400" b="1" i="1" u="sng" dirty="0" smtClean="0">
                <a:solidFill>
                  <a:schemeClr val="accent2">
                    <a:lumMod val="75000"/>
                  </a:schemeClr>
                </a:solidFill>
              </a:rPr>
              <a:t>тканевые</a:t>
            </a:r>
            <a:endParaRPr lang="ru-RU" sz="2400" b="1" i="1" u="sng" dirty="0">
              <a:solidFill>
                <a:schemeClr val="accent2">
                  <a:lumMod val="75000"/>
                </a:schemeClr>
              </a:solidFill>
            </a:endParaRPr>
          </a:p>
        </p:txBody>
      </p:sp>
      <p:sp>
        <p:nvSpPr>
          <p:cNvPr id="12" name="TextBox 11"/>
          <p:cNvSpPr txBox="1"/>
          <p:nvPr/>
        </p:nvSpPr>
        <p:spPr>
          <a:xfrm>
            <a:off x="5487566" y="4386808"/>
            <a:ext cx="2473377" cy="461665"/>
          </a:xfrm>
          <a:prstGeom prst="rect">
            <a:avLst/>
          </a:prstGeom>
          <a:noFill/>
        </p:spPr>
        <p:txBody>
          <a:bodyPr wrap="square" rtlCol="0">
            <a:spAutoFit/>
          </a:bodyPr>
          <a:lstStyle/>
          <a:p>
            <a:r>
              <a:rPr lang="ru-RU" sz="2400" b="1" i="1" u="sng" dirty="0" smtClean="0">
                <a:solidFill>
                  <a:schemeClr val="accent2">
                    <a:lumMod val="75000"/>
                  </a:schemeClr>
                </a:solidFill>
              </a:rPr>
              <a:t>гипсовые</a:t>
            </a:r>
            <a:endParaRPr lang="ru-RU" sz="2400" b="1" i="1" u="sng" dirty="0">
              <a:solidFill>
                <a:schemeClr val="accent2">
                  <a:lumMod val="75000"/>
                </a:schemeClr>
              </a:solidFill>
            </a:endParaRPr>
          </a:p>
        </p:txBody>
      </p:sp>
      <p:sp>
        <p:nvSpPr>
          <p:cNvPr id="13" name="TextBox 12"/>
          <p:cNvSpPr txBox="1"/>
          <p:nvPr/>
        </p:nvSpPr>
        <p:spPr>
          <a:xfrm>
            <a:off x="7891739" y="2501271"/>
            <a:ext cx="2908092" cy="461665"/>
          </a:xfrm>
          <a:prstGeom prst="rect">
            <a:avLst/>
          </a:prstGeom>
          <a:noFill/>
        </p:spPr>
        <p:txBody>
          <a:bodyPr wrap="square" rtlCol="0">
            <a:spAutoFit/>
          </a:bodyPr>
          <a:lstStyle/>
          <a:p>
            <a:r>
              <a:rPr lang="ru-RU" sz="2400" b="1" i="1" u="sng" dirty="0" smtClean="0">
                <a:solidFill>
                  <a:schemeClr val="accent2">
                    <a:lumMod val="75000"/>
                  </a:schemeClr>
                </a:solidFill>
              </a:rPr>
              <a:t>специальные</a:t>
            </a:r>
            <a:endParaRPr lang="ru-RU" sz="2400" b="1" i="1" u="sng" dirty="0">
              <a:solidFill>
                <a:schemeClr val="accent2">
                  <a:lumMod val="75000"/>
                </a:schemeClr>
              </a:solidFill>
            </a:endParaRPr>
          </a:p>
        </p:txBody>
      </p:sp>
      <p:pic>
        <p:nvPicPr>
          <p:cNvPr id="1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2381" y="5059414"/>
            <a:ext cx="2158572" cy="161992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5" name="Picture 6" descr="http://www.medicus.ru/files/articles/162245/11-jp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2824" y="3324944"/>
            <a:ext cx="2123728" cy="21237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8483" y="5059414"/>
            <a:ext cx="2575677" cy="15544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7" name="Picture 8" descr="http://complemed.dn.ua/images/6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10391" y="3076710"/>
            <a:ext cx="3401602" cy="16968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320802" y="5657671"/>
            <a:ext cx="2863121"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dirty="0" smtClean="0"/>
              <a:t>Например цинк-желатиновая для лечения трофических язв и др.</a:t>
            </a:r>
            <a:endParaRPr lang="ru-RU" dirty="0"/>
          </a:p>
        </p:txBody>
      </p:sp>
    </p:spTree>
    <p:extLst>
      <p:ext uri="{BB962C8B-B14F-4D97-AF65-F5344CB8AC3E}">
        <p14:creationId xmlns:p14="http://schemas.microsoft.com/office/powerpoint/2010/main" val="96092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000" y="0"/>
            <a:ext cx="8596668" cy="1320800"/>
          </a:xfrm>
        </p:spPr>
        <p:txBody>
          <a:bodyPr/>
          <a:lstStyle/>
          <a:p>
            <a:pPr algn="ctr"/>
            <a:r>
              <a:rPr lang="ru-RU" i="1" dirty="0" smtClean="0"/>
              <a:t> </a:t>
            </a:r>
            <a:r>
              <a:rPr lang="ru-RU" i="1" dirty="0"/>
              <a:t>в зависимости от </a:t>
            </a:r>
            <a:r>
              <a:rPr lang="ru-RU" i="1" dirty="0" smtClean="0"/>
              <a:t>назначения повязки бывают:</a:t>
            </a:r>
            <a:endParaRPr lang="ru-RU" dirty="0"/>
          </a:p>
        </p:txBody>
      </p:sp>
      <p:pic>
        <p:nvPicPr>
          <p:cNvPr id="4" name="Picture 10" descr="http://images.kz.prom.st/12913366_w640_h640_cid453264_pid7014256-dc3abc6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381" y="1180978"/>
            <a:ext cx="1311351" cy="126153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5" name="Picture 2" descr="http://www.motovelosport.ru/articles/2009_05_27_moto_crash/images/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2656" y="2746331"/>
            <a:ext cx="1585149" cy="11635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6" name="Picture 4" descr="http://prosto-zdorov.ru/wp-content/uploads/2011/01/%D0%BA%D0%BE%D0%BC%D0%BF%D1%80%D0%B5%D1%81%D1%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8334" y="4283563"/>
            <a:ext cx="1930193" cy="163239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7" name="Picture 6" descr="http://www.liderauto-spb.ru/upload/tinymce/Ekzamen_A1_New/Bezopasnaya_ekspluataciya_samohodnyh_mashin_kategorii_A1_12_5m.jpg"/>
          <p:cNvPicPr>
            <a:picLocks noChangeAspect="1" noChangeArrowheads="1"/>
          </p:cNvPicPr>
          <p:nvPr/>
        </p:nvPicPr>
        <p:blipFill rotWithShape="1">
          <a:blip r:embed="rId5">
            <a:extLst>
              <a:ext uri="{28A0092B-C50C-407E-A947-70E740481C1C}">
                <a14:useLocalDpi xmlns:a14="http://schemas.microsoft.com/office/drawing/2010/main" val="0"/>
              </a:ext>
            </a:extLst>
          </a:blip>
          <a:srcRect l="29225" t="15273" r="22469" b="28465"/>
          <a:stretch/>
        </p:blipFill>
        <p:spPr bwMode="auto">
          <a:xfrm>
            <a:off x="7694853" y="916648"/>
            <a:ext cx="2946368" cy="134815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8" name="Picture 12" descr="http://mosortopedia.ru/files/products/OPP6920.200x200.jpg?dddac4b2f5a4ea1e38cb591e0c5447c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12039" y="2469226"/>
            <a:ext cx="1711996" cy="17119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9" name="Picture 8" descr="http://vilis.com.ua/images/medicina/medicina_09.jpg"/>
          <p:cNvPicPr>
            <a:picLocks noChangeAspect="1" noChangeArrowheads="1"/>
          </p:cNvPicPr>
          <p:nvPr/>
        </p:nvPicPr>
        <p:blipFill rotWithShape="1">
          <a:blip r:embed="rId7">
            <a:extLst>
              <a:ext uri="{28A0092B-C50C-407E-A947-70E740481C1C}">
                <a14:useLocalDpi xmlns:a14="http://schemas.microsoft.com/office/drawing/2010/main" val="0"/>
              </a:ext>
            </a:extLst>
          </a:blip>
          <a:srcRect b="68657"/>
          <a:stretch/>
        </p:blipFill>
        <p:spPr bwMode="auto">
          <a:xfrm>
            <a:off x="8598986" y="4609958"/>
            <a:ext cx="1256059" cy="142852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34540" y="897468"/>
            <a:ext cx="2326503" cy="1754326"/>
          </a:xfrm>
          <a:prstGeom prst="rect">
            <a:avLst/>
          </a:prstGeom>
          <a:noFill/>
        </p:spPr>
        <p:txBody>
          <a:bodyPr wrap="square" rtlCol="0">
            <a:spAutoFit/>
          </a:bodyPr>
          <a:lstStyle/>
          <a:p>
            <a:r>
              <a:rPr lang="ru-RU" b="1" i="1" u="sng" dirty="0" smtClean="0">
                <a:solidFill>
                  <a:schemeClr val="accent2">
                    <a:lumMod val="75000"/>
                  </a:schemeClr>
                </a:solidFill>
              </a:rPr>
              <a:t>Защитные</a:t>
            </a:r>
          </a:p>
          <a:p>
            <a:r>
              <a:rPr lang="ru-RU" dirty="0"/>
              <a:t>Ее задача – это профилактика повторного заражения раны</a:t>
            </a:r>
          </a:p>
          <a:p>
            <a:endParaRPr lang="ru-RU" b="1" i="1" u="sng" dirty="0">
              <a:solidFill>
                <a:schemeClr val="accent2">
                  <a:lumMod val="75000"/>
                </a:schemeClr>
              </a:solidFill>
            </a:endParaRPr>
          </a:p>
        </p:txBody>
      </p:sp>
      <p:sp>
        <p:nvSpPr>
          <p:cNvPr id="17" name="TextBox 16"/>
          <p:cNvSpPr txBox="1"/>
          <p:nvPr/>
        </p:nvSpPr>
        <p:spPr>
          <a:xfrm>
            <a:off x="321831" y="2709502"/>
            <a:ext cx="2326503" cy="1200329"/>
          </a:xfrm>
          <a:prstGeom prst="rect">
            <a:avLst/>
          </a:prstGeom>
          <a:noFill/>
        </p:spPr>
        <p:txBody>
          <a:bodyPr wrap="square" rtlCol="0">
            <a:spAutoFit/>
          </a:bodyPr>
          <a:lstStyle/>
          <a:p>
            <a:r>
              <a:rPr lang="ru-RU" b="1" i="1" u="sng" dirty="0" err="1" smtClean="0">
                <a:solidFill>
                  <a:schemeClr val="accent2">
                    <a:lumMod val="75000"/>
                  </a:schemeClr>
                </a:solidFill>
              </a:rPr>
              <a:t>Гемостатические</a:t>
            </a:r>
            <a:endParaRPr lang="ru-RU" b="1" i="1" u="sng" dirty="0" smtClean="0">
              <a:solidFill>
                <a:schemeClr val="accent2">
                  <a:lumMod val="75000"/>
                </a:schemeClr>
              </a:solidFill>
            </a:endParaRPr>
          </a:p>
          <a:p>
            <a:r>
              <a:rPr lang="ru-RU" dirty="0"/>
              <a:t>Ее задача остановить кровотечение</a:t>
            </a:r>
            <a:endParaRPr lang="ru-RU" b="1" i="1" u="sng" dirty="0">
              <a:solidFill>
                <a:schemeClr val="accent2">
                  <a:lumMod val="75000"/>
                </a:schemeClr>
              </a:solidFill>
            </a:endParaRPr>
          </a:p>
        </p:txBody>
      </p:sp>
      <p:sp>
        <p:nvSpPr>
          <p:cNvPr id="18" name="TextBox 17"/>
          <p:cNvSpPr txBox="1"/>
          <p:nvPr/>
        </p:nvSpPr>
        <p:spPr>
          <a:xfrm>
            <a:off x="309316" y="4253211"/>
            <a:ext cx="2326502" cy="2031325"/>
          </a:xfrm>
          <a:prstGeom prst="rect">
            <a:avLst/>
          </a:prstGeom>
          <a:noFill/>
        </p:spPr>
        <p:txBody>
          <a:bodyPr wrap="square" rtlCol="0">
            <a:spAutoFit/>
          </a:bodyPr>
          <a:lstStyle/>
          <a:p>
            <a:r>
              <a:rPr lang="ru-RU" b="1" i="1" u="sng" dirty="0" smtClean="0">
                <a:solidFill>
                  <a:schemeClr val="accent2">
                    <a:lumMod val="75000"/>
                  </a:schemeClr>
                </a:solidFill>
              </a:rPr>
              <a:t>Лекарственные</a:t>
            </a:r>
          </a:p>
          <a:p>
            <a:r>
              <a:rPr lang="ru-RU" dirty="0"/>
              <a:t>Ее функция обеспечить постоянный доступ лекарственного вещества к раневой поверхности</a:t>
            </a:r>
            <a:endParaRPr lang="ru-RU" b="1" i="1" u="sng" dirty="0">
              <a:solidFill>
                <a:schemeClr val="accent2">
                  <a:lumMod val="75000"/>
                </a:schemeClr>
              </a:solidFill>
            </a:endParaRPr>
          </a:p>
        </p:txBody>
      </p:sp>
      <p:sp>
        <p:nvSpPr>
          <p:cNvPr id="19" name="TextBox 18"/>
          <p:cNvSpPr txBox="1"/>
          <p:nvPr/>
        </p:nvSpPr>
        <p:spPr>
          <a:xfrm>
            <a:off x="4949542" y="1177483"/>
            <a:ext cx="2682341" cy="2031325"/>
          </a:xfrm>
          <a:prstGeom prst="rect">
            <a:avLst/>
          </a:prstGeom>
          <a:noFill/>
        </p:spPr>
        <p:txBody>
          <a:bodyPr wrap="square" rtlCol="0">
            <a:spAutoFit/>
          </a:bodyPr>
          <a:lstStyle/>
          <a:p>
            <a:r>
              <a:rPr lang="ru-RU" b="1" i="1" u="sng" dirty="0" err="1" smtClean="0">
                <a:solidFill>
                  <a:schemeClr val="accent2">
                    <a:lumMod val="75000"/>
                  </a:schemeClr>
                </a:solidFill>
              </a:rPr>
              <a:t>Иммобилизирующие</a:t>
            </a:r>
            <a:endParaRPr lang="ru-RU" b="1" i="1" u="sng" dirty="0" smtClean="0">
              <a:solidFill>
                <a:schemeClr val="accent2">
                  <a:lumMod val="75000"/>
                </a:schemeClr>
              </a:solidFill>
            </a:endParaRPr>
          </a:p>
          <a:p>
            <a:r>
              <a:rPr lang="ru-RU" dirty="0"/>
              <a:t>Она предназначена для того, чтобы обездвижить конечность или ее часть.</a:t>
            </a:r>
          </a:p>
          <a:p>
            <a:endParaRPr lang="ru-RU" b="1" i="1" u="sng" dirty="0">
              <a:solidFill>
                <a:schemeClr val="accent2">
                  <a:lumMod val="75000"/>
                </a:schemeClr>
              </a:solidFill>
            </a:endParaRPr>
          </a:p>
        </p:txBody>
      </p:sp>
      <p:sp>
        <p:nvSpPr>
          <p:cNvPr id="20" name="TextBox 19"/>
          <p:cNvSpPr txBox="1"/>
          <p:nvPr/>
        </p:nvSpPr>
        <p:spPr>
          <a:xfrm>
            <a:off x="4994308" y="2958749"/>
            <a:ext cx="2222645" cy="1477328"/>
          </a:xfrm>
          <a:prstGeom prst="rect">
            <a:avLst/>
          </a:prstGeom>
          <a:noFill/>
        </p:spPr>
        <p:txBody>
          <a:bodyPr wrap="square" rtlCol="0">
            <a:spAutoFit/>
          </a:bodyPr>
          <a:lstStyle/>
          <a:p>
            <a:r>
              <a:rPr lang="ru-RU" b="1" i="1" u="sng" dirty="0" smtClean="0">
                <a:solidFill>
                  <a:schemeClr val="accent2">
                    <a:lumMod val="75000"/>
                  </a:schemeClr>
                </a:solidFill>
              </a:rPr>
              <a:t>Корригирующие</a:t>
            </a:r>
          </a:p>
          <a:p>
            <a:r>
              <a:rPr lang="ru-RU" dirty="0"/>
              <a:t>Ее роль устранить имеющуюся деформацию.</a:t>
            </a:r>
          </a:p>
          <a:p>
            <a:endParaRPr lang="ru-RU" b="1" i="1" u="sng" dirty="0">
              <a:solidFill>
                <a:schemeClr val="accent2">
                  <a:lumMod val="75000"/>
                </a:schemeClr>
              </a:solidFill>
            </a:endParaRPr>
          </a:p>
        </p:txBody>
      </p:sp>
      <p:sp>
        <p:nvSpPr>
          <p:cNvPr id="21" name="TextBox 20"/>
          <p:cNvSpPr txBox="1"/>
          <p:nvPr/>
        </p:nvSpPr>
        <p:spPr>
          <a:xfrm>
            <a:off x="4994308" y="4646951"/>
            <a:ext cx="2502247" cy="1477328"/>
          </a:xfrm>
          <a:prstGeom prst="rect">
            <a:avLst/>
          </a:prstGeom>
          <a:noFill/>
        </p:spPr>
        <p:txBody>
          <a:bodyPr wrap="square" rtlCol="0">
            <a:spAutoFit/>
          </a:bodyPr>
          <a:lstStyle/>
          <a:p>
            <a:r>
              <a:rPr lang="ru-RU" b="1" i="1" u="sng" dirty="0" smtClean="0">
                <a:solidFill>
                  <a:schemeClr val="accent2">
                    <a:lumMod val="75000"/>
                  </a:schemeClr>
                </a:solidFill>
              </a:rPr>
              <a:t>Герметизирующие</a:t>
            </a:r>
          </a:p>
          <a:p>
            <a:r>
              <a:rPr lang="ru-RU" dirty="0"/>
              <a:t>Специальная повязка для герметизации раны при открытом пневмотораксе.</a:t>
            </a:r>
            <a:endParaRPr lang="ru-RU" b="1" i="1" u="sng" dirty="0">
              <a:solidFill>
                <a:schemeClr val="accent2">
                  <a:lumMod val="75000"/>
                </a:schemeClr>
              </a:solidFill>
            </a:endParaRPr>
          </a:p>
        </p:txBody>
      </p:sp>
      <p:sp>
        <p:nvSpPr>
          <p:cNvPr id="28" name="Объект 27"/>
          <p:cNvSpPr>
            <a:spLocks noGrp="1"/>
          </p:cNvSpPr>
          <p:nvPr>
            <p:ph idx="1"/>
          </p:nvPr>
        </p:nvSpPr>
        <p:spPr>
          <a:xfrm>
            <a:off x="3838030" y="6813394"/>
            <a:ext cx="5549494" cy="89212"/>
          </a:xfrm>
        </p:spPr>
        <p:txBody>
          <a:bodyPr>
            <a:normAutofit fontScale="25000" lnSpcReduction="20000"/>
          </a:bodyPr>
          <a:lstStyle/>
          <a:p>
            <a:endParaRPr lang="ru-RU" dirty="0"/>
          </a:p>
        </p:txBody>
      </p:sp>
    </p:spTree>
    <p:extLst>
      <p:ext uri="{BB962C8B-B14F-4D97-AF65-F5344CB8AC3E}">
        <p14:creationId xmlns:p14="http://schemas.microsoft.com/office/powerpoint/2010/main" val="4089755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3619" y="114925"/>
            <a:ext cx="8596668" cy="1320800"/>
          </a:xfrm>
        </p:spPr>
        <p:txBody>
          <a:bodyPr>
            <a:normAutofit/>
          </a:bodyPr>
          <a:lstStyle/>
          <a:p>
            <a:pPr algn="ctr"/>
            <a:r>
              <a:rPr lang="ru-RU" sz="4800" dirty="0" smtClean="0">
                <a:solidFill>
                  <a:schemeClr val="accent1">
                    <a:lumMod val="75000"/>
                  </a:schemeClr>
                </a:solidFill>
              </a:rPr>
              <a:t>Актуальность проекта</a:t>
            </a:r>
            <a:endParaRPr lang="ru-RU" sz="4800" dirty="0">
              <a:solidFill>
                <a:schemeClr val="accent1">
                  <a:lumMod val="75000"/>
                </a:schemeClr>
              </a:solidFill>
            </a:endParaRPr>
          </a:p>
        </p:txBody>
      </p:sp>
      <p:sp>
        <p:nvSpPr>
          <p:cNvPr id="3" name="Объект 2"/>
          <p:cNvSpPr>
            <a:spLocks noGrp="1"/>
          </p:cNvSpPr>
          <p:nvPr>
            <p:ph idx="1"/>
          </p:nvPr>
        </p:nvSpPr>
        <p:spPr>
          <a:xfrm>
            <a:off x="149903" y="1259174"/>
            <a:ext cx="9124100" cy="4782189"/>
          </a:xfrm>
        </p:spPr>
        <p:txBody>
          <a:bodyPr>
            <a:noAutofit/>
          </a:bodyPr>
          <a:lstStyle/>
          <a:p>
            <a:pPr algn="ctr"/>
            <a:r>
              <a:rPr lang="ru-RU" sz="2800" dirty="0">
                <a:solidFill>
                  <a:schemeClr val="accent1">
                    <a:lumMod val="75000"/>
                  </a:schemeClr>
                </a:solidFill>
              </a:rPr>
              <a:t> Проблема патогенеза и лечения ран относится к числу наистарейших разделов медицины и имеет многовековую историю. Следовательно, можно утверждать, что лечение ран – одна из основных проблем хирургии. </a:t>
            </a:r>
          </a:p>
          <a:p>
            <a:pPr algn="ctr"/>
            <a:r>
              <a:rPr lang="ru-RU" sz="2800" dirty="0">
                <a:solidFill>
                  <a:schemeClr val="accent1">
                    <a:lumMod val="75000"/>
                  </a:schemeClr>
                </a:solidFill>
              </a:rPr>
              <a:t> Особенно актуальна информации о видах кровотечения бывает в том случае, если диагностируются массивная кровопотеря, а при таком виде повреждения крайне важно как можно быстрее определить тип повреждения и оказать первую медицинскую помощь в правильном направлении.</a:t>
            </a:r>
          </a:p>
          <a:p>
            <a:endParaRPr lang="ru-RU" sz="2800" dirty="0">
              <a:solidFill>
                <a:schemeClr val="accent1">
                  <a:lumMod val="75000"/>
                </a:schemeClr>
              </a:solidFill>
            </a:endParaRPr>
          </a:p>
        </p:txBody>
      </p:sp>
    </p:spTree>
    <p:extLst>
      <p:ext uri="{BB962C8B-B14F-4D97-AF65-F5344CB8AC3E}">
        <p14:creationId xmlns:p14="http://schemas.microsoft.com/office/powerpoint/2010/main" val="40199166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i="1" dirty="0" smtClean="0"/>
              <a:t>В зависимости от механических свойств повязки бывают:</a:t>
            </a:r>
            <a:endParaRPr lang="ru-RU" i="1" dirty="0"/>
          </a:p>
        </p:txBody>
      </p:sp>
      <p:sp>
        <p:nvSpPr>
          <p:cNvPr id="3" name="Объект 2"/>
          <p:cNvSpPr>
            <a:spLocks noGrp="1"/>
          </p:cNvSpPr>
          <p:nvPr>
            <p:ph idx="1"/>
          </p:nvPr>
        </p:nvSpPr>
        <p:spPr>
          <a:xfrm>
            <a:off x="9065940" y="5832088"/>
            <a:ext cx="208061" cy="209274"/>
          </a:xfrm>
        </p:spPr>
        <p:txBody>
          <a:bodyPr>
            <a:normAutofit fontScale="47500" lnSpcReduction="20000"/>
          </a:bodyPr>
          <a:lstStyle/>
          <a:p>
            <a:endParaRPr lang="ru-RU" dirty="0"/>
          </a:p>
        </p:txBody>
      </p:sp>
      <p:sp>
        <p:nvSpPr>
          <p:cNvPr id="4" name="TextBox 3"/>
          <p:cNvSpPr txBox="1"/>
          <p:nvPr/>
        </p:nvSpPr>
        <p:spPr>
          <a:xfrm>
            <a:off x="259234" y="1935286"/>
            <a:ext cx="2951784" cy="1200329"/>
          </a:xfrm>
          <a:prstGeom prst="rect">
            <a:avLst/>
          </a:prstGeom>
          <a:noFill/>
        </p:spPr>
        <p:txBody>
          <a:bodyPr wrap="square" rtlCol="0">
            <a:spAutoFit/>
          </a:bodyPr>
          <a:lstStyle/>
          <a:p>
            <a:pPr algn="ctr"/>
            <a:r>
              <a:rPr lang="ru-RU" b="1" i="1" u="sng" dirty="0" smtClean="0">
                <a:solidFill>
                  <a:schemeClr val="accent2">
                    <a:lumMod val="75000"/>
                  </a:schemeClr>
                </a:solidFill>
              </a:rPr>
              <a:t>Мягкие</a:t>
            </a:r>
          </a:p>
          <a:p>
            <a:pPr algn="ctr"/>
            <a:r>
              <a:rPr lang="ru-RU" dirty="0"/>
              <a:t>используются для лечения ран</a:t>
            </a:r>
          </a:p>
          <a:p>
            <a:pPr algn="ctr"/>
            <a:endParaRPr lang="ru-RU" b="1" i="1" u="sng" dirty="0">
              <a:solidFill>
                <a:schemeClr val="accent2">
                  <a:lumMod val="75000"/>
                </a:schemeClr>
              </a:solidFill>
            </a:endParaRPr>
          </a:p>
        </p:txBody>
      </p:sp>
      <p:sp>
        <p:nvSpPr>
          <p:cNvPr id="5" name="TextBox 4"/>
          <p:cNvSpPr txBox="1"/>
          <p:nvPr/>
        </p:nvSpPr>
        <p:spPr>
          <a:xfrm>
            <a:off x="3211018" y="1864381"/>
            <a:ext cx="3189782" cy="1477328"/>
          </a:xfrm>
          <a:prstGeom prst="rect">
            <a:avLst/>
          </a:prstGeom>
          <a:noFill/>
        </p:spPr>
        <p:txBody>
          <a:bodyPr wrap="square" rtlCol="0">
            <a:spAutoFit/>
          </a:bodyPr>
          <a:lstStyle/>
          <a:p>
            <a:pPr algn="ctr"/>
            <a:r>
              <a:rPr lang="ru-RU" b="1" i="1" u="sng" dirty="0" smtClean="0">
                <a:solidFill>
                  <a:schemeClr val="accent2">
                    <a:lumMod val="75000"/>
                  </a:schemeClr>
                </a:solidFill>
              </a:rPr>
              <a:t>Жёсткие</a:t>
            </a:r>
          </a:p>
          <a:p>
            <a:pPr algn="ctr"/>
            <a:r>
              <a:rPr lang="ru-RU" dirty="0"/>
              <a:t>применяются для иммобилизации при различных повреждениях</a:t>
            </a:r>
          </a:p>
          <a:p>
            <a:endParaRPr lang="ru-RU" b="1" i="1" u="sng" dirty="0">
              <a:solidFill>
                <a:schemeClr val="accent2">
                  <a:lumMod val="75000"/>
                </a:schemeClr>
              </a:solidFill>
            </a:endParaRPr>
          </a:p>
        </p:txBody>
      </p:sp>
      <p:sp>
        <p:nvSpPr>
          <p:cNvPr id="6" name="TextBox 5"/>
          <p:cNvSpPr txBox="1"/>
          <p:nvPr/>
        </p:nvSpPr>
        <p:spPr>
          <a:xfrm>
            <a:off x="6660257" y="2002880"/>
            <a:ext cx="2999678" cy="1200329"/>
          </a:xfrm>
          <a:prstGeom prst="rect">
            <a:avLst/>
          </a:prstGeom>
          <a:noFill/>
        </p:spPr>
        <p:txBody>
          <a:bodyPr wrap="square" rtlCol="0">
            <a:spAutoFit/>
          </a:bodyPr>
          <a:lstStyle/>
          <a:p>
            <a:pPr algn="ctr"/>
            <a:r>
              <a:rPr lang="ru-RU" b="1" i="1" u="sng" dirty="0" err="1" smtClean="0">
                <a:solidFill>
                  <a:schemeClr val="accent2">
                    <a:lumMod val="75000"/>
                  </a:schemeClr>
                </a:solidFill>
              </a:rPr>
              <a:t>Элластичные</a:t>
            </a:r>
            <a:endParaRPr lang="ru-RU" b="1" i="1" u="sng" dirty="0" smtClean="0">
              <a:solidFill>
                <a:schemeClr val="accent2">
                  <a:lumMod val="75000"/>
                </a:schemeClr>
              </a:solidFill>
            </a:endParaRPr>
          </a:p>
          <a:p>
            <a:pPr algn="ctr"/>
            <a:r>
              <a:rPr lang="ru-RU" dirty="0"/>
              <a:t>для устранения венозного застоя</a:t>
            </a:r>
          </a:p>
          <a:p>
            <a:pPr algn="ctr"/>
            <a:endParaRPr lang="ru-RU" b="1" i="1" u="sng" dirty="0">
              <a:solidFill>
                <a:schemeClr val="accent2">
                  <a:lumMod val="75000"/>
                </a:schemeClr>
              </a:solidFill>
            </a:endParaRPr>
          </a:p>
        </p:txBody>
      </p:sp>
      <p:sp>
        <p:nvSpPr>
          <p:cNvPr id="7" name="Стрелка вниз 6"/>
          <p:cNvSpPr/>
          <p:nvPr/>
        </p:nvSpPr>
        <p:spPr>
          <a:xfrm>
            <a:off x="1549646" y="3079734"/>
            <a:ext cx="370960" cy="10877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низ 7"/>
          <p:cNvSpPr/>
          <p:nvPr/>
        </p:nvSpPr>
        <p:spPr>
          <a:xfrm>
            <a:off x="4854871" y="3079734"/>
            <a:ext cx="370960" cy="10627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7960484" y="3119817"/>
            <a:ext cx="370960" cy="10877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088" y="4244715"/>
            <a:ext cx="2442075" cy="169201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1240B29-F687-4F45-9708-019B960494DF}">
              <a14:hiddenLine xmlns:a14="http://schemas.microsoft.com/office/drawing/2010/main" w="9525">
                <a:solidFill>
                  <a:schemeClr val="tx1"/>
                </a:solidFill>
                <a:miter lim="800000"/>
                <a:headEnd/>
                <a:tailEnd/>
              </a14:hiddenLine>
            </a:ext>
          </a:extLst>
        </p:spPr>
      </p:pic>
      <p:pic>
        <p:nvPicPr>
          <p:cNvPr id="11" name="Picture 7" descr="http://cdn.stpulscen.ru/system/images/product/018/238/781_mediu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3789607" y="4240461"/>
            <a:ext cx="2501488" cy="192544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2" name="Picture 9" descr="http://znaiu.ru/big-pics/23201899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98844" y="4256809"/>
            <a:ext cx="2294241" cy="189274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5533582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6103" y="0"/>
            <a:ext cx="8596668" cy="1320800"/>
          </a:xfrm>
        </p:spPr>
        <p:txBody>
          <a:bodyPr/>
          <a:lstStyle/>
          <a:p>
            <a:pPr algn="ctr"/>
            <a:r>
              <a:rPr lang="ru-RU" dirty="0" smtClean="0"/>
              <a:t>Оказание первой помощи при кровотечении</a:t>
            </a:r>
            <a:endParaRPr lang="ru-RU" dirty="0"/>
          </a:p>
        </p:txBody>
      </p:sp>
      <p:pic>
        <p:nvPicPr>
          <p:cNvPr id="4" name="Picture 2" descr="http://gn24.net/wp-content/uploads/2015/01/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39821">
            <a:off x="669945" y="1237536"/>
            <a:ext cx="9049149" cy="518659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3071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274002" cy="1320800"/>
          </a:xfrm>
        </p:spPr>
        <p:txBody>
          <a:bodyPr/>
          <a:lstStyle/>
          <a:p>
            <a:r>
              <a:rPr lang="ru-RU" dirty="0" smtClean="0"/>
              <a:t>Остановка артериального кровотечения</a:t>
            </a:r>
            <a:endParaRPr lang="ru-RU" dirty="0"/>
          </a:p>
        </p:txBody>
      </p:sp>
      <p:sp>
        <p:nvSpPr>
          <p:cNvPr id="3" name="Объект 2"/>
          <p:cNvSpPr>
            <a:spLocks noGrp="1"/>
          </p:cNvSpPr>
          <p:nvPr>
            <p:ph idx="1"/>
          </p:nvPr>
        </p:nvSpPr>
        <p:spPr>
          <a:xfrm>
            <a:off x="3766783" y="854439"/>
            <a:ext cx="5152366" cy="5876145"/>
          </a:xfrm>
        </p:spPr>
        <p:txBody>
          <a:bodyPr>
            <a:noAutofit/>
          </a:bodyPr>
          <a:lstStyle/>
          <a:p>
            <a:pPr marL="0" indent="0">
              <a:buNone/>
            </a:pPr>
            <a:r>
              <a:rPr lang="ru-RU" sz="2000" dirty="0" smtClean="0">
                <a:solidFill>
                  <a:schemeClr val="accent1">
                    <a:lumMod val="75000"/>
                  </a:schemeClr>
                </a:solidFill>
              </a:rPr>
              <a:t>1.  </a:t>
            </a:r>
            <a:r>
              <a:rPr lang="ru-RU" sz="2000" dirty="0">
                <a:solidFill>
                  <a:schemeClr val="accent1">
                    <a:lumMod val="75000"/>
                  </a:schemeClr>
                </a:solidFill>
              </a:rPr>
              <a:t>Для остановки кровотечения необходимо до предела согнуть конечность в суставе, расположенном выше раны.</a:t>
            </a:r>
          </a:p>
          <a:p>
            <a:pPr marL="0" indent="0">
              <a:buNone/>
            </a:pPr>
            <a:r>
              <a:rPr lang="ru-RU" sz="2000" dirty="0" smtClean="0">
                <a:solidFill>
                  <a:schemeClr val="accent1">
                    <a:lumMod val="75000"/>
                  </a:schemeClr>
                </a:solidFill>
              </a:rPr>
              <a:t>2. </a:t>
            </a:r>
            <a:r>
              <a:rPr lang="ru-RU" sz="2000" b="1" dirty="0" smtClean="0">
                <a:solidFill>
                  <a:schemeClr val="accent1">
                    <a:lumMod val="75000"/>
                  </a:schemeClr>
                </a:solidFill>
              </a:rPr>
              <a:t>Наложение </a:t>
            </a:r>
            <a:r>
              <a:rPr lang="ru-RU" sz="2000" b="1" dirty="0">
                <a:solidFill>
                  <a:schemeClr val="accent1">
                    <a:lumMod val="75000"/>
                  </a:schemeClr>
                </a:solidFill>
              </a:rPr>
              <a:t>жгута или закрутки.</a:t>
            </a:r>
            <a:endParaRPr lang="ru-RU" sz="2000" dirty="0">
              <a:solidFill>
                <a:schemeClr val="accent1">
                  <a:lumMod val="75000"/>
                </a:schemeClr>
              </a:solidFill>
            </a:endParaRPr>
          </a:p>
          <a:p>
            <a:pPr marL="0" indent="0">
              <a:buNone/>
            </a:pPr>
            <a:r>
              <a:rPr lang="ru-RU" sz="2000" dirty="0">
                <a:solidFill>
                  <a:schemeClr val="accent1">
                    <a:lumMod val="75000"/>
                  </a:schemeClr>
                </a:solidFill>
              </a:rPr>
              <a:t> </a:t>
            </a:r>
            <a:r>
              <a:rPr lang="ru-RU" sz="2000" dirty="0" err="1">
                <a:solidFill>
                  <a:schemeClr val="accent1">
                    <a:lumMod val="75000"/>
                  </a:schemeClr>
                </a:solidFill>
              </a:rPr>
              <a:t>Неквалифицированно</a:t>
            </a:r>
            <a:r>
              <a:rPr lang="ru-RU" sz="2000" dirty="0">
                <a:solidFill>
                  <a:schemeClr val="accent1">
                    <a:lumMod val="75000"/>
                  </a:schemeClr>
                </a:solidFill>
              </a:rPr>
              <a:t> наложенный жгут сам по себе представляет серьезную опасность; к этой операции следует прибегать только в крайнем случае при очень сильных кровотечениях, которые не удается остановить иначе. Не теряйте времени! Тяжелое кровотечение может привести к смерти пострадавшего за 3—5 мин.</a:t>
            </a:r>
          </a:p>
          <a:p>
            <a:endParaRPr lang="ru-RU" sz="2000" dirty="0">
              <a:solidFill>
                <a:schemeClr val="accent1">
                  <a:lumMod val="75000"/>
                </a:schemeClr>
              </a:solidFill>
            </a:endParaRPr>
          </a:p>
        </p:txBody>
      </p:sp>
      <p:pic>
        <p:nvPicPr>
          <p:cNvPr id="6148" name="Picture 4" descr="http://www.medical-enc.ru/pervaya-pomosh/img/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754" y="854439"/>
            <a:ext cx="3177915" cy="542644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192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0"/>
            <a:ext cx="12192001" cy="1499016"/>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ru-RU" dirty="0"/>
              <a:t>Если жгут не может быть наложен немедленно, с целью временной остановки кровотечения необходимо надавить пальцами на сосуд выше раны </a:t>
            </a:r>
            <a:r>
              <a:rPr lang="ru-RU" dirty="0" smtClean="0"/>
              <a:t>.</a:t>
            </a:r>
            <a:endParaRPr lang="ru-RU" dirty="0"/>
          </a:p>
        </p:txBody>
      </p:sp>
      <p:sp>
        <p:nvSpPr>
          <p:cNvPr id="3" name="Объект 2"/>
          <p:cNvSpPr>
            <a:spLocks noGrp="1"/>
          </p:cNvSpPr>
          <p:nvPr>
            <p:ph idx="1"/>
          </p:nvPr>
        </p:nvSpPr>
        <p:spPr>
          <a:xfrm>
            <a:off x="3102964" y="1499016"/>
            <a:ext cx="9089035" cy="5358983"/>
          </a:xfrm>
        </p:spPr>
        <p:style>
          <a:lnRef idx="1">
            <a:schemeClr val="accent1"/>
          </a:lnRef>
          <a:fillRef idx="2">
            <a:schemeClr val="accent1"/>
          </a:fillRef>
          <a:effectRef idx="1">
            <a:schemeClr val="accent1"/>
          </a:effectRef>
          <a:fontRef idx="minor">
            <a:schemeClr val="dk1"/>
          </a:fontRef>
        </p:style>
        <p:txBody>
          <a:bodyPr>
            <a:noAutofit/>
          </a:bodyPr>
          <a:lstStyle/>
          <a:p>
            <a:r>
              <a:rPr lang="ru-RU" sz="2000" dirty="0"/>
              <a:t>из нижней части лица - прижатием челюстной артерии к краю нижней челюсти (1);</a:t>
            </a:r>
          </a:p>
          <a:p>
            <a:r>
              <a:rPr lang="ru-RU" sz="2000" dirty="0"/>
              <a:t>на виске и лбу — прижатием височной артерии впереди </a:t>
            </a:r>
            <a:r>
              <a:rPr lang="ru-RU" sz="2000" dirty="0" err="1"/>
              <a:t>козелка</a:t>
            </a:r>
            <a:r>
              <a:rPr lang="ru-RU" sz="2000" dirty="0"/>
              <a:t> уха (2);</a:t>
            </a:r>
          </a:p>
          <a:p>
            <a:r>
              <a:rPr lang="ru-RU" sz="2000" dirty="0"/>
              <a:t>на голове и шее — прижатием сонной артерии к шейным позвонкам (3);</a:t>
            </a:r>
          </a:p>
          <a:p>
            <a:r>
              <a:rPr lang="ru-RU" sz="2000" dirty="0"/>
              <a:t>на подмышечной впадине и плече — прижатием подключичной артерии к кости в подключичной ямке (4);</a:t>
            </a:r>
          </a:p>
          <a:p>
            <a:r>
              <a:rPr lang="ru-RU" sz="2000" dirty="0"/>
              <a:t>на предплечье — прижатием плечевой артерии посредине плеча с внутренней стороны (5);</a:t>
            </a:r>
          </a:p>
          <a:p>
            <a:r>
              <a:rPr lang="ru-RU" sz="2000" dirty="0"/>
              <a:t>на кисти и пальцах рук — прижатием двух артерий (лучевой и локтевой) к нижней трети предплечья у кисти (6);</a:t>
            </a:r>
          </a:p>
          <a:p>
            <a:r>
              <a:rPr lang="ru-RU" sz="2000" dirty="0"/>
              <a:t>из голени — прижатием подколенной артерии (7),</a:t>
            </a:r>
          </a:p>
          <a:p>
            <a:r>
              <a:rPr lang="ru-RU" sz="2000" dirty="0"/>
              <a:t>на бедре — прижатием бедренной артерии к костям таза (8);</a:t>
            </a:r>
          </a:p>
          <a:p>
            <a:r>
              <a:rPr lang="ru-RU" sz="2000" dirty="0"/>
              <a:t>на стопе— прижатием артерии на тыльной части стопы (9)</a:t>
            </a:r>
          </a:p>
          <a:p>
            <a:endParaRPr lang="ru-RU" sz="2000" dirty="0"/>
          </a:p>
        </p:txBody>
      </p:sp>
      <p:pic>
        <p:nvPicPr>
          <p:cNvPr id="4" name="Рисунок 3" descr="схема временной остановки кровотечения путем пережатия артерий"/>
          <p:cNvPicPr/>
          <p:nvPr/>
        </p:nvPicPr>
        <p:blipFill>
          <a:blip r:embed="rId2">
            <a:extLst>
              <a:ext uri="{28A0092B-C50C-407E-A947-70E740481C1C}">
                <a14:useLocalDpi xmlns:a14="http://schemas.microsoft.com/office/drawing/2010/main" val="0"/>
              </a:ext>
            </a:extLst>
          </a:blip>
          <a:srcRect/>
          <a:stretch>
            <a:fillRect/>
          </a:stretch>
        </p:blipFill>
        <p:spPr bwMode="auto">
          <a:xfrm>
            <a:off x="104930" y="1566471"/>
            <a:ext cx="2893104" cy="52240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79748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9725" y="1"/>
            <a:ext cx="8854277" cy="944379"/>
          </a:xfrm>
        </p:spPr>
        <p:txBody>
          <a:bodyPr/>
          <a:lstStyle/>
          <a:p>
            <a:pPr algn="ctr"/>
            <a:r>
              <a:rPr lang="ru-RU" dirty="0" smtClean="0"/>
              <a:t>Проблематика.</a:t>
            </a:r>
            <a:endParaRPr lang="ru-RU" dirty="0"/>
          </a:p>
        </p:txBody>
      </p:sp>
      <p:sp>
        <p:nvSpPr>
          <p:cNvPr id="3" name="Объект 2"/>
          <p:cNvSpPr>
            <a:spLocks noGrp="1"/>
          </p:cNvSpPr>
          <p:nvPr>
            <p:ph idx="1"/>
          </p:nvPr>
        </p:nvSpPr>
        <p:spPr>
          <a:xfrm>
            <a:off x="419725" y="944381"/>
            <a:ext cx="8854277" cy="5096982"/>
          </a:xfrm>
        </p:spPr>
        <p:txBody>
          <a:bodyPr>
            <a:noAutofit/>
          </a:bodyPr>
          <a:lstStyle/>
          <a:p>
            <a:r>
              <a:rPr lang="ru-RU" sz="2400" dirty="0">
                <a:solidFill>
                  <a:schemeClr val="accent1">
                    <a:lumMod val="75000"/>
                  </a:schemeClr>
                </a:solidFill>
              </a:rPr>
              <a:t>Существует множество разнообразных методов и способов лечения ран, но ни один из них не удовлетворяют хирургов полностью. Поэтому поток новых предложений не убывает, и до сих пор вопрос лечения ран и раневой инфекции продолжают занимать умы практических врачей и ученых.</a:t>
            </a:r>
          </a:p>
          <a:p>
            <a:r>
              <a:rPr lang="ru-RU" sz="2400" dirty="0">
                <a:solidFill>
                  <a:schemeClr val="accent1">
                    <a:lumMod val="75000"/>
                  </a:schemeClr>
                </a:solidFill>
              </a:rPr>
              <a:t>Вопросы, которые относятся к видам кровотечений, и к их характеристикам, всегда будут оставаться актуальными потому, что несмотря на все успехи медицины, остается много нерешенных вопросов именно в области кровотечений и борьбы с ними.</a:t>
            </a:r>
          </a:p>
          <a:p>
            <a:r>
              <a:rPr lang="ru-RU" sz="2400" dirty="0">
                <a:solidFill>
                  <a:schemeClr val="accent1">
                    <a:lumMod val="75000"/>
                  </a:schemeClr>
                </a:solidFill>
              </a:rPr>
              <a:t>К сожалению, в жизни часто случаются несчастные случаи, и при этом люди не знают, как поступить. Я выбрала тему этого проекта, чтобы ознакомить вас с приёмами первой медицинской помощи.</a:t>
            </a:r>
          </a:p>
          <a:p>
            <a:endParaRPr lang="ru-RU" sz="2400" dirty="0">
              <a:solidFill>
                <a:schemeClr val="accent1">
                  <a:lumMod val="75000"/>
                </a:schemeClr>
              </a:solidFill>
            </a:endParaRPr>
          </a:p>
        </p:txBody>
      </p:sp>
    </p:spTree>
    <p:extLst>
      <p:ext uri="{BB962C8B-B14F-4D97-AF65-F5344CB8AC3E}">
        <p14:creationId xmlns:p14="http://schemas.microsoft.com/office/powerpoint/2010/main" val="40430577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534649"/>
            <a:ext cx="8596668" cy="1320800"/>
          </a:xfrm>
        </p:spPr>
        <p:txBody>
          <a:bodyPr/>
          <a:lstStyle/>
          <a:p>
            <a:pPr algn="ctr"/>
            <a:r>
              <a:rPr lang="ru-RU" dirty="0" smtClean="0"/>
              <a:t>Аннотация.</a:t>
            </a:r>
            <a:endParaRPr lang="ru-RU" dirty="0"/>
          </a:p>
        </p:txBody>
      </p:sp>
      <p:sp>
        <p:nvSpPr>
          <p:cNvPr id="3" name="Объект 2"/>
          <p:cNvSpPr>
            <a:spLocks noGrp="1"/>
          </p:cNvSpPr>
          <p:nvPr>
            <p:ph idx="1"/>
          </p:nvPr>
        </p:nvSpPr>
        <p:spPr>
          <a:xfrm>
            <a:off x="677334" y="1516012"/>
            <a:ext cx="8596668" cy="3880773"/>
          </a:xfrm>
        </p:spPr>
        <p:txBody>
          <a:bodyPr>
            <a:normAutofit/>
          </a:bodyPr>
          <a:lstStyle/>
          <a:p>
            <a:r>
              <a:rPr lang="ru-RU" sz="2400" dirty="0">
                <a:solidFill>
                  <a:schemeClr val="accent1">
                    <a:lumMod val="75000"/>
                  </a:schemeClr>
                </a:solidFill>
              </a:rPr>
              <a:t> В своём проекте я выяснила, что представляет из себя рана, как происходит процесс заживления, и какие методы остановки кровотечений существуют. Таким образом выполнила поставленные задачи и ответила на основные вопросы.</a:t>
            </a:r>
          </a:p>
          <a:p>
            <a:endParaRPr lang="ru-RU" sz="2400" dirty="0">
              <a:solidFill>
                <a:schemeClr val="accent1">
                  <a:lumMod val="75000"/>
                </a:schemeClr>
              </a:solidFill>
            </a:endParaRPr>
          </a:p>
        </p:txBody>
      </p:sp>
    </p:spTree>
    <p:extLst>
      <p:ext uri="{BB962C8B-B14F-4D97-AF65-F5344CB8AC3E}">
        <p14:creationId xmlns:p14="http://schemas.microsoft.com/office/powerpoint/2010/main" val="159083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793" y="189876"/>
            <a:ext cx="10193312" cy="1320800"/>
          </a:xfrm>
        </p:spPr>
        <p:txBody>
          <a:bodyPr>
            <a:normAutofit/>
          </a:bodyPr>
          <a:lstStyle/>
          <a:p>
            <a:pPr algn="ctr"/>
            <a:r>
              <a:rPr lang="ru-RU" sz="4800" dirty="0" smtClean="0">
                <a:solidFill>
                  <a:schemeClr val="accent1">
                    <a:lumMod val="75000"/>
                  </a:schemeClr>
                </a:solidFill>
              </a:rPr>
              <a:t>Основополагающие вопросы.</a:t>
            </a:r>
            <a:endParaRPr lang="ru-RU" sz="4800" dirty="0">
              <a:solidFill>
                <a:schemeClr val="accent1">
                  <a:lumMod val="75000"/>
                </a:schemeClr>
              </a:solidFill>
            </a:endParaRPr>
          </a:p>
        </p:txBody>
      </p:sp>
      <p:sp>
        <p:nvSpPr>
          <p:cNvPr id="3" name="Объект 2"/>
          <p:cNvSpPr>
            <a:spLocks noGrp="1"/>
          </p:cNvSpPr>
          <p:nvPr>
            <p:ph idx="1"/>
          </p:nvPr>
        </p:nvSpPr>
        <p:spPr>
          <a:xfrm>
            <a:off x="314794" y="1678898"/>
            <a:ext cx="9713626" cy="5179101"/>
          </a:xfrm>
        </p:spPr>
        <p:txBody>
          <a:bodyPr>
            <a:normAutofit/>
          </a:bodyPr>
          <a:lstStyle/>
          <a:p>
            <a:r>
              <a:rPr lang="ru-RU" sz="2800" dirty="0">
                <a:solidFill>
                  <a:schemeClr val="accent1">
                    <a:lumMod val="75000"/>
                  </a:schemeClr>
                </a:solidFill>
              </a:rPr>
              <a:t>-Что такое рана?</a:t>
            </a:r>
          </a:p>
          <a:p>
            <a:r>
              <a:rPr lang="ru-RU" sz="2800" dirty="0">
                <a:solidFill>
                  <a:schemeClr val="accent1">
                    <a:lumMod val="75000"/>
                  </a:schemeClr>
                </a:solidFill>
              </a:rPr>
              <a:t>-Какие виды ран существуют?</a:t>
            </a:r>
          </a:p>
          <a:p>
            <a:r>
              <a:rPr lang="ru-RU" sz="2800" dirty="0">
                <a:solidFill>
                  <a:schemeClr val="accent1">
                    <a:lumMod val="75000"/>
                  </a:schemeClr>
                </a:solidFill>
              </a:rPr>
              <a:t>-Как происходит заживление раны?</a:t>
            </a:r>
          </a:p>
          <a:p>
            <a:r>
              <a:rPr lang="ru-RU" sz="2800" dirty="0">
                <a:solidFill>
                  <a:schemeClr val="accent1">
                    <a:lumMod val="75000"/>
                  </a:schemeClr>
                </a:solidFill>
              </a:rPr>
              <a:t>-Какие методы лечения ран существуют?</a:t>
            </a:r>
          </a:p>
          <a:p>
            <a:r>
              <a:rPr lang="ru-RU" sz="2800" dirty="0">
                <a:solidFill>
                  <a:schemeClr val="accent1">
                    <a:lumMod val="75000"/>
                  </a:schemeClr>
                </a:solidFill>
              </a:rPr>
              <a:t>-Что такое кровотечение?</a:t>
            </a:r>
          </a:p>
          <a:p>
            <a:r>
              <a:rPr lang="ru-RU" sz="2800" dirty="0">
                <a:solidFill>
                  <a:schemeClr val="accent1">
                    <a:lumMod val="75000"/>
                  </a:schemeClr>
                </a:solidFill>
              </a:rPr>
              <a:t>-Как различаются методы остановки кровотечений в зависимости от их видов?</a:t>
            </a:r>
          </a:p>
          <a:p>
            <a:r>
              <a:rPr lang="ru-RU" sz="2800" dirty="0">
                <a:solidFill>
                  <a:schemeClr val="accent1">
                    <a:lumMod val="75000"/>
                  </a:schemeClr>
                </a:solidFill>
              </a:rPr>
              <a:t>-В каких случаях и как следует накладывать давящие повязки?</a:t>
            </a:r>
          </a:p>
          <a:p>
            <a:endParaRPr lang="ru-RU" sz="2800" dirty="0">
              <a:solidFill>
                <a:schemeClr val="accent1">
                  <a:lumMod val="75000"/>
                </a:schemeClr>
              </a:solidFill>
            </a:endParaRPr>
          </a:p>
        </p:txBody>
      </p:sp>
    </p:spTree>
    <p:extLst>
      <p:ext uri="{BB962C8B-B14F-4D97-AF65-F5344CB8AC3E}">
        <p14:creationId xmlns:p14="http://schemas.microsoft.com/office/powerpoint/2010/main" val="1823693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1805" y="0"/>
            <a:ext cx="8479524" cy="919397"/>
          </a:xfrm>
        </p:spPr>
        <p:txBody>
          <a:bodyPr>
            <a:normAutofit/>
          </a:bodyPr>
          <a:lstStyle/>
          <a:p>
            <a:pPr algn="ctr"/>
            <a:r>
              <a:rPr lang="ru-RU" sz="4800" dirty="0" smtClean="0">
                <a:solidFill>
                  <a:schemeClr val="accent1">
                    <a:lumMod val="75000"/>
                  </a:schemeClr>
                </a:solidFill>
              </a:rPr>
              <a:t>Цели и задачи проекта.</a:t>
            </a:r>
            <a:endParaRPr lang="ru-RU" sz="4800" dirty="0">
              <a:solidFill>
                <a:schemeClr val="accent1">
                  <a:lumMod val="75000"/>
                </a:schemeClr>
              </a:solidFill>
            </a:endParaRPr>
          </a:p>
        </p:txBody>
      </p:sp>
      <p:sp>
        <p:nvSpPr>
          <p:cNvPr id="3" name="Объект 2"/>
          <p:cNvSpPr>
            <a:spLocks noGrp="1"/>
          </p:cNvSpPr>
          <p:nvPr>
            <p:ph idx="1"/>
          </p:nvPr>
        </p:nvSpPr>
        <p:spPr>
          <a:xfrm>
            <a:off x="419725" y="794479"/>
            <a:ext cx="9923488" cy="6063521"/>
          </a:xfrm>
        </p:spPr>
        <p:txBody>
          <a:bodyPr>
            <a:noAutofit/>
          </a:bodyPr>
          <a:lstStyle/>
          <a:p>
            <a:pPr marL="0" indent="0">
              <a:buNone/>
            </a:pPr>
            <a:r>
              <a:rPr lang="ru-RU" sz="2800" dirty="0">
                <a:solidFill>
                  <a:schemeClr val="accent1">
                    <a:lumMod val="75000"/>
                  </a:schemeClr>
                </a:solidFill>
              </a:rPr>
              <a:t>1.Выяснить, что такое рана и дать характеристику каждому виду.</a:t>
            </a:r>
          </a:p>
          <a:p>
            <a:pPr marL="0" indent="0">
              <a:buNone/>
            </a:pPr>
            <a:r>
              <a:rPr lang="ru-RU" sz="2800" dirty="0">
                <a:solidFill>
                  <a:schemeClr val="accent1">
                    <a:lumMod val="75000"/>
                  </a:schemeClr>
                </a:solidFill>
              </a:rPr>
              <a:t>2.Ознакомить учащихся с методами лечения различных видов ран.</a:t>
            </a:r>
          </a:p>
          <a:p>
            <a:pPr marL="0" indent="0">
              <a:buNone/>
            </a:pPr>
            <a:r>
              <a:rPr lang="ru-RU" sz="2800" dirty="0">
                <a:solidFill>
                  <a:schemeClr val="accent1">
                    <a:lumMod val="75000"/>
                  </a:schemeClr>
                </a:solidFill>
              </a:rPr>
              <a:t>3.Дать характеристику каждому виду кровотечения и объяснить методы их остановки.</a:t>
            </a:r>
          </a:p>
          <a:p>
            <a:pPr marL="0" indent="0">
              <a:buNone/>
            </a:pPr>
            <a:r>
              <a:rPr lang="ru-RU" sz="2800" dirty="0">
                <a:solidFill>
                  <a:schemeClr val="accent1">
                    <a:lumMod val="75000"/>
                  </a:schemeClr>
                </a:solidFill>
              </a:rPr>
              <a:t>4.Показать как производится остановка артериального кровотечения.</a:t>
            </a:r>
          </a:p>
          <a:p>
            <a:pPr marL="0" indent="0" algn="ctr">
              <a:buNone/>
            </a:pPr>
            <a:r>
              <a:rPr lang="ru-RU" sz="4800" b="1" i="1" dirty="0">
                <a:solidFill>
                  <a:schemeClr val="accent1">
                    <a:lumMod val="75000"/>
                  </a:schemeClr>
                </a:solidFill>
              </a:rPr>
              <a:t> </a:t>
            </a:r>
            <a:r>
              <a:rPr lang="ru-RU" sz="4800" dirty="0" smtClean="0">
                <a:solidFill>
                  <a:schemeClr val="accent1">
                    <a:lumMod val="75000"/>
                  </a:schemeClr>
                </a:solidFill>
              </a:rPr>
              <a:t>Гипотеза</a:t>
            </a:r>
            <a:endParaRPr lang="ru-RU" sz="4800" dirty="0">
              <a:solidFill>
                <a:schemeClr val="accent1">
                  <a:lumMod val="75000"/>
                </a:schemeClr>
              </a:solidFill>
            </a:endParaRPr>
          </a:p>
          <a:p>
            <a:pPr marL="0" indent="0">
              <a:buNone/>
            </a:pPr>
            <a:r>
              <a:rPr lang="ru-RU" sz="2800" dirty="0"/>
              <a:t> </a:t>
            </a:r>
            <a:r>
              <a:rPr lang="ru-RU" sz="2800" dirty="0">
                <a:solidFill>
                  <a:schemeClr val="accent1">
                    <a:lumMod val="75000"/>
                  </a:schemeClr>
                </a:solidFill>
              </a:rPr>
              <a:t>Если предотвратить острую анемию, через наложение жгута и повязки, можно предотвратить клиническую смерть.</a:t>
            </a:r>
          </a:p>
          <a:p>
            <a:endParaRPr lang="ru-RU" sz="2800" dirty="0">
              <a:solidFill>
                <a:schemeClr val="accent1">
                  <a:lumMod val="75000"/>
                </a:schemeClr>
              </a:solidFill>
            </a:endParaRPr>
          </a:p>
          <a:p>
            <a:endParaRPr lang="ru-RU" sz="2800" dirty="0">
              <a:solidFill>
                <a:schemeClr val="accent1">
                  <a:lumMod val="75000"/>
                </a:schemeClr>
              </a:solidFill>
            </a:endParaRPr>
          </a:p>
        </p:txBody>
      </p:sp>
    </p:spTree>
    <p:extLst>
      <p:ext uri="{BB962C8B-B14F-4D97-AF65-F5344CB8AC3E}">
        <p14:creationId xmlns:p14="http://schemas.microsoft.com/office/powerpoint/2010/main" val="3649071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0"/>
            <a:ext cx="9608695" cy="1320800"/>
          </a:xfrm>
        </p:spPr>
        <p:txBody>
          <a:bodyPr>
            <a:normAutofit fontScale="90000"/>
          </a:bodyPr>
          <a:lstStyle/>
          <a:p>
            <a:r>
              <a:rPr lang="ru-RU" dirty="0"/>
              <a:t> Насильственное повреждение тканей, органов, организма в целом называется травмой. Травмы могут быть открытыми и закрытыми. Открытые травмы называют – ранами. </a:t>
            </a:r>
            <a:br>
              <a:rPr lang="ru-RU" dirty="0"/>
            </a:br>
            <a:r>
              <a:rPr lang="ru-RU" dirty="0"/>
              <a:t/>
            </a:r>
            <a:br>
              <a:rPr lang="ru-RU" dirty="0"/>
            </a:br>
            <a:endParaRPr lang="ru-RU" dirty="0"/>
          </a:p>
        </p:txBody>
      </p:sp>
      <p:sp>
        <p:nvSpPr>
          <p:cNvPr id="4" name="Объект 3"/>
          <p:cNvSpPr>
            <a:spLocks noGrp="1"/>
          </p:cNvSpPr>
          <p:nvPr>
            <p:ph idx="1"/>
          </p:nvPr>
        </p:nvSpPr>
        <p:spPr/>
        <p:txBody>
          <a:bodyPr/>
          <a:lstStyle/>
          <a:p>
            <a:endParaRPr lang="ru-RU" dirty="0"/>
          </a:p>
        </p:txBody>
      </p:sp>
      <p:pic>
        <p:nvPicPr>
          <p:cNvPr id="5" name="Picture 2" descr="http://probioshop.ru/images/160059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2362" y="2369544"/>
            <a:ext cx="3986611" cy="398661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827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49967"/>
          </a:xfrm>
        </p:spPr>
        <p:txBody>
          <a:bodyPr>
            <a:normAutofit fontScale="90000"/>
          </a:bodyPr>
          <a:lstStyle/>
          <a:p>
            <a:endParaRPr lang="ru-RU" dirty="0"/>
          </a:p>
        </p:txBody>
      </p:sp>
      <p:sp>
        <p:nvSpPr>
          <p:cNvPr id="3" name="Объект 2"/>
          <p:cNvSpPr>
            <a:spLocks noGrp="1"/>
          </p:cNvSpPr>
          <p:nvPr>
            <p:ph idx="1"/>
          </p:nvPr>
        </p:nvSpPr>
        <p:spPr>
          <a:xfrm>
            <a:off x="0" y="284814"/>
            <a:ext cx="9668656" cy="6041362"/>
          </a:xfrm>
        </p:spPr>
        <p:txBody>
          <a:bodyPr>
            <a:normAutofit/>
          </a:bodyPr>
          <a:lstStyle/>
          <a:p>
            <a:pPr algn="ctr"/>
            <a:r>
              <a:rPr lang="ru-RU" sz="2400" b="1" dirty="0">
                <a:solidFill>
                  <a:schemeClr val="accent1">
                    <a:lumMod val="75000"/>
                  </a:schemeClr>
                </a:solidFill>
              </a:rPr>
              <a:t> Рана</a:t>
            </a:r>
            <a:r>
              <a:rPr lang="ru-RU" sz="2400" dirty="0">
                <a:solidFill>
                  <a:schemeClr val="accent1">
                    <a:lumMod val="75000"/>
                  </a:schemeClr>
                </a:solidFill>
              </a:rPr>
              <a:t> </a:t>
            </a:r>
            <a:r>
              <a:rPr lang="ru-RU" sz="2400" b="1" dirty="0">
                <a:solidFill>
                  <a:schemeClr val="accent1">
                    <a:lumMod val="75000"/>
                  </a:schemeClr>
                </a:solidFill>
              </a:rPr>
              <a:t>- это повреждение целостности кожных покровов тела, слизистых оболочек в результате механического воздействия.</a:t>
            </a:r>
            <a:r>
              <a:rPr lang="ru-RU" sz="2400" dirty="0">
                <a:solidFill>
                  <a:schemeClr val="accent1">
                    <a:lumMod val="75000"/>
                  </a:schemeClr>
                </a:solidFill>
              </a:rPr>
              <a:t> Признаки ранения всегда налицо: боль, расходящиеся края раны и кровотечение. Помните - при сильном артериальном кровотечении из поврежденных конечностей для его остановки отведено всего 30 секунд, чтобы не допустить несовместимой с жизнью кровопотери. Как видим, секунды и минуты решают для каждого потерпевшего извечный вопрос «быть или не быть»?</a:t>
            </a:r>
          </a:p>
          <a:p>
            <a:endParaRPr lang="ru-RU" sz="2400" dirty="0">
              <a:solidFill>
                <a:schemeClr val="accent1">
                  <a:lumMod val="75000"/>
                </a:schemeClr>
              </a:solidFill>
            </a:endParaRPr>
          </a:p>
        </p:txBody>
      </p:sp>
      <p:pic>
        <p:nvPicPr>
          <p:cNvPr id="1026" name="Picture 2" descr="http://zakazy.net/site/assets/2014/10/wpid-b91c941f06e7266dfda296397ed1122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9609" y="3843357"/>
            <a:ext cx="4392118" cy="301464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760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292370" y="246272"/>
            <a:ext cx="3743780" cy="653137"/>
          </a:xfrm>
        </p:spPr>
        <p:txBody>
          <a:bodyPr/>
          <a:lstStyle/>
          <a:p>
            <a:pPr algn="ctr"/>
            <a:r>
              <a:rPr lang="ru-RU" dirty="0" smtClean="0"/>
              <a:t>Виды ран.</a:t>
            </a:r>
            <a:endParaRPr lang="ru-RU" dirty="0"/>
          </a:p>
        </p:txBody>
      </p:sp>
      <p:sp>
        <p:nvSpPr>
          <p:cNvPr id="5" name="Подзаголовок 4"/>
          <p:cNvSpPr>
            <a:spLocks noGrp="1"/>
          </p:cNvSpPr>
          <p:nvPr>
            <p:ph type="subTitle" idx="1"/>
          </p:nvPr>
        </p:nvSpPr>
        <p:spPr>
          <a:xfrm>
            <a:off x="6220918" y="6430"/>
            <a:ext cx="5971082" cy="6858000"/>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ru-RU" b="1" dirty="0" smtClean="0">
                <a:solidFill>
                  <a:schemeClr val="tx1"/>
                </a:solidFill>
              </a:rPr>
              <a:t>Колотые </a:t>
            </a:r>
            <a:r>
              <a:rPr lang="ru-RU" b="1" dirty="0">
                <a:solidFill>
                  <a:schemeClr val="tx1"/>
                </a:solidFill>
              </a:rPr>
              <a:t>раны</a:t>
            </a:r>
            <a:r>
              <a:rPr lang="ru-RU" dirty="0">
                <a:solidFill>
                  <a:schemeClr val="tx1"/>
                </a:solidFill>
              </a:rPr>
              <a:t> наносятся колющим орудием (игла, штык, удар ножом и др.). Характерная их особенность — большая глубина при небольшом повреждении кожных или слизистых покровов, при этом часто повреждаются глубоко лежащие органы и ткани</a:t>
            </a:r>
            <a:r>
              <a:rPr lang="ru-RU" dirty="0">
                <a:solidFill>
                  <a:schemeClr val="accent1">
                    <a:lumMod val="75000"/>
                  </a:schemeClr>
                </a:solidFill>
              </a:rPr>
              <a:t>.</a:t>
            </a:r>
            <a:endParaRPr lang="ru-RU" dirty="0"/>
          </a:p>
          <a:p>
            <a:pPr algn="ctr"/>
            <a:r>
              <a:rPr lang="ru-RU" b="1" dirty="0">
                <a:solidFill>
                  <a:schemeClr val="tx1"/>
                </a:solidFill>
              </a:rPr>
              <a:t>Резаные раны</a:t>
            </a:r>
            <a:r>
              <a:rPr lang="ru-RU" dirty="0">
                <a:solidFill>
                  <a:schemeClr val="tx1"/>
                </a:solidFill>
              </a:rPr>
              <a:t> наносятся острым предметом, чаще это нож</a:t>
            </a:r>
            <a:r>
              <a:rPr lang="ru-RU" dirty="0">
                <a:solidFill>
                  <a:schemeClr val="tx1"/>
                </a:solidFill>
              </a:rPr>
              <a:t>, стекло. Эти раны наиболее благоприятны в плане </a:t>
            </a:r>
            <a:r>
              <a:rPr lang="ru-RU" dirty="0" smtClean="0">
                <a:solidFill>
                  <a:schemeClr val="tx1"/>
                </a:solidFill>
              </a:rPr>
              <a:t>заживления.</a:t>
            </a:r>
          </a:p>
          <a:p>
            <a:pPr algn="ctr"/>
            <a:r>
              <a:rPr lang="ru-RU" b="1" dirty="0" smtClean="0">
                <a:solidFill>
                  <a:schemeClr val="tx1"/>
                </a:solidFill>
              </a:rPr>
              <a:t>Рубленые </a:t>
            </a:r>
            <a:r>
              <a:rPr lang="ru-RU" b="1" dirty="0">
                <a:solidFill>
                  <a:schemeClr val="tx1"/>
                </a:solidFill>
              </a:rPr>
              <a:t>раны</a:t>
            </a:r>
            <a:r>
              <a:rPr lang="ru-RU" dirty="0">
                <a:solidFill>
                  <a:schemeClr val="tx1"/>
                </a:solidFill>
              </a:rPr>
              <a:t> наносятся тяжелым острым предметом (сабля, топор). Для них характерно глубокое повреждение тканей, широкое </a:t>
            </a:r>
            <a:r>
              <a:rPr lang="ru-RU" dirty="0" smtClean="0">
                <a:solidFill>
                  <a:schemeClr val="tx1"/>
                </a:solidFill>
              </a:rPr>
              <a:t>зияние.</a:t>
            </a:r>
          </a:p>
          <a:p>
            <a:pPr algn="ctr"/>
            <a:r>
              <a:rPr lang="ru-RU" b="1" dirty="0" smtClean="0">
                <a:solidFill>
                  <a:schemeClr val="tx1"/>
                </a:solidFill>
              </a:rPr>
              <a:t>Ушибленные </a:t>
            </a:r>
            <a:r>
              <a:rPr lang="ru-RU" b="1" dirty="0">
                <a:solidFill>
                  <a:schemeClr val="tx1"/>
                </a:solidFill>
              </a:rPr>
              <a:t>раны</a:t>
            </a:r>
            <a:r>
              <a:rPr lang="ru-RU" dirty="0">
                <a:solidFill>
                  <a:schemeClr val="tx1"/>
                </a:solidFill>
              </a:rPr>
              <a:t> возникают под воздействием широкого ранящего оружия большой массы или </a:t>
            </a:r>
            <a:r>
              <a:rPr lang="ru-RU" dirty="0" smtClean="0">
                <a:solidFill>
                  <a:schemeClr val="tx1"/>
                </a:solidFill>
              </a:rPr>
              <a:t>предмета, </a:t>
            </a:r>
            <a:r>
              <a:rPr lang="ru-RU" dirty="0">
                <a:solidFill>
                  <a:schemeClr val="tx1"/>
                </a:solidFill>
              </a:rPr>
              <a:t>обладающего большой скоростью. </a:t>
            </a:r>
            <a:endParaRPr lang="ru-RU" dirty="0" smtClean="0">
              <a:solidFill>
                <a:schemeClr val="tx1"/>
              </a:solidFill>
            </a:endParaRPr>
          </a:p>
          <a:p>
            <a:pPr algn="ctr"/>
            <a:r>
              <a:rPr lang="ru-RU" b="1" dirty="0">
                <a:solidFill>
                  <a:schemeClr val="tx1"/>
                </a:solidFill>
              </a:rPr>
              <a:t>Скальпированные раны</a:t>
            </a:r>
            <a:r>
              <a:rPr lang="ru-RU" dirty="0">
                <a:solidFill>
                  <a:schemeClr val="tx1"/>
                </a:solidFill>
              </a:rPr>
              <a:t>— имеется отслойка кожи, с подкожной клетчаткой</a:t>
            </a:r>
            <a:r>
              <a:rPr lang="ru-RU" dirty="0" smtClean="0">
                <a:solidFill>
                  <a:schemeClr val="tx1"/>
                </a:solidFill>
              </a:rPr>
              <a:t>.</a:t>
            </a:r>
          </a:p>
          <a:p>
            <a:pPr algn="ctr"/>
            <a:r>
              <a:rPr lang="ru-RU" b="1" dirty="0">
                <a:solidFill>
                  <a:schemeClr val="tx1"/>
                </a:solidFill>
              </a:rPr>
              <a:t>Укушенные раны </a:t>
            </a:r>
            <a:r>
              <a:rPr lang="ru-RU" dirty="0">
                <a:solidFill>
                  <a:schemeClr val="tx1"/>
                </a:solidFill>
              </a:rPr>
              <a:t>наносят домашние животные (собаки, кошки), редко дикие</a:t>
            </a:r>
            <a:r>
              <a:rPr lang="ru-RU" dirty="0" smtClean="0">
                <a:solidFill>
                  <a:schemeClr val="tx1"/>
                </a:solidFill>
              </a:rPr>
              <a:t>.</a:t>
            </a:r>
          </a:p>
          <a:p>
            <a:pPr algn="ctr"/>
            <a:r>
              <a:rPr lang="ru-RU" dirty="0">
                <a:solidFill>
                  <a:schemeClr val="accent1">
                    <a:lumMod val="75000"/>
                  </a:schemeClr>
                </a:solidFill>
              </a:rPr>
              <a:t> </a:t>
            </a:r>
            <a:r>
              <a:rPr lang="ru-RU" b="1" dirty="0">
                <a:solidFill>
                  <a:schemeClr val="tx1"/>
                </a:solidFill>
              </a:rPr>
              <a:t>Огнестрельные раны</a:t>
            </a:r>
            <a:r>
              <a:rPr lang="ru-RU" dirty="0">
                <a:solidFill>
                  <a:schemeClr val="tx1"/>
                </a:solidFill>
              </a:rPr>
              <a:t> отличаются от всех остальных характером ранящего оружия (пуля, осколок</a:t>
            </a:r>
            <a:r>
              <a:rPr lang="ru-RU" dirty="0" smtClean="0">
                <a:solidFill>
                  <a:schemeClr val="tx1"/>
                </a:solidFill>
              </a:rPr>
              <a:t>).</a:t>
            </a:r>
          </a:p>
        </p:txBody>
      </p:sp>
      <p:pic>
        <p:nvPicPr>
          <p:cNvPr id="6" name="Рисунок 5" descr="виды и заживление ран"/>
          <p:cNvPicPr/>
          <p:nvPr/>
        </p:nvPicPr>
        <p:blipFill>
          <a:blip r:embed="rId2">
            <a:extLst>
              <a:ext uri="{28A0092B-C50C-407E-A947-70E740481C1C}">
                <a14:useLocalDpi xmlns:a14="http://schemas.microsoft.com/office/drawing/2010/main" val="0"/>
              </a:ext>
            </a:extLst>
          </a:blip>
          <a:srcRect/>
          <a:stretch>
            <a:fillRect/>
          </a:stretch>
        </p:blipFill>
        <p:spPr bwMode="auto">
          <a:xfrm>
            <a:off x="647249" y="1180783"/>
            <a:ext cx="5034023" cy="51548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80529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7412" y="0"/>
            <a:ext cx="8596668" cy="1320800"/>
          </a:xfrm>
        </p:spPr>
        <p:txBody>
          <a:bodyPr/>
          <a:lstStyle/>
          <a:p>
            <a:pPr algn="ctr"/>
            <a:r>
              <a:rPr lang="ru-RU" dirty="0" err="1" smtClean="0"/>
              <a:t>Раневый</a:t>
            </a:r>
            <a:r>
              <a:rPr lang="ru-RU" dirty="0" smtClean="0"/>
              <a:t> процесс.</a:t>
            </a:r>
            <a:endParaRPr lang="ru-RU" dirty="0"/>
          </a:p>
        </p:txBody>
      </p:sp>
      <p:sp>
        <p:nvSpPr>
          <p:cNvPr id="3" name="Объект 2"/>
          <p:cNvSpPr>
            <a:spLocks noGrp="1"/>
          </p:cNvSpPr>
          <p:nvPr>
            <p:ph idx="1"/>
          </p:nvPr>
        </p:nvSpPr>
        <p:spPr>
          <a:xfrm>
            <a:off x="0" y="916644"/>
            <a:ext cx="4392118" cy="5216903"/>
          </a:xfrm>
        </p:spPr>
        <p:txBody>
          <a:bodyPr>
            <a:normAutofit lnSpcReduction="10000"/>
          </a:bodyPr>
          <a:lstStyle/>
          <a:p>
            <a:pPr algn="ctr"/>
            <a:r>
              <a:rPr lang="ru-RU" sz="2400" dirty="0"/>
              <a:t> </a:t>
            </a:r>
            <a:r>
              <a:rPr lang="ru-RU" sz="2400" dirty="0">
                <a:solidFill>
                  <a:schemeClr val="accent1">
                    <a:lumMod val="75000"/>
                  </a:schemeClr>
                </a:solidFill>
              </a:rPr>
              <a:t>Раневым процессом называется совокупность последовательно развивающихся биологических явлений в ране, которые при благоприятных условиях приводят к ее заживлению. При благоприятном заживлении раны выделяют 3 фазы — первичного очищения, воспаления, </a:t>
            </a:r>
            <a:r>
              <a:rPr lang="ru-RU" sz="2400" dirty="0">
                <a:solidFill>
                  <a:schemeClr val="accent1">
                    <a:lumMod val="75000"/>
                  </a:schemeClr>
                </a:solidFill>
                <a:hlinkClick r:id="rId2"/>
              </a:rPr>
              <a:t>регенерации</a:t>
            </a:r>
            <a:r>
              <a:rPr lang="ru-RU" sz="2400" dirty="0">
                <a:solidFill>
                  <a:schemeClr val="accent1">
                    <a:lumMod val="75000"/>
                  </a:schemeClr>
                </a:solidFill>
              </a:rPr>
              <a:t>.</a:t>
            </a:r>
            <a:br>
              <a:rPr lang="ru-RU" sz="2400" dirty="0">
                <a:solidFill>
                  <a:schemeClr val="accent1">
                    <a:lumMod val="75000"/>
                  </a:schemeClr>
                </a:solidFill>
              </a:rPr>
            </a:br>
            <a:endParaRPr lang="ru-RU" sz="2400" dirty="0">
              <a:solidFill>
                <a:schemeClr val="accent1">
                  <a:lumMod val="75000"/>
                </a:schemeClr>
              </a:solidFill>
            </a:endParaRPr>
          </a:p>
        </p:txBody>
      </p:sp>
      <p:pic>
        <p:nvPicPr>
          <p:cNvPr id="4" name="Picture 4" descr="http://npp-oberon.ru/files/images/Eplun-zazhivlenie-r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9545" y="729429"/>
            <a:ext cx="4407108" cy="55913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973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0111" y="0"/>
            <a:ext cx="8596668" cy="1320800"/>
          </a:xfrm>
        </p:spPr>
        <p:txBody>
          <a:bodyPr/>
          <a:lstStyle/>
          <a:p>
            <a:pPr algn="ctr"/>
            <a:r>
              <a:rPr lang="ru-RU" dirty="0" smtClean="0"/>
              <a:t>Лечение ран.</a:t>
            </a:r>
            <a:endParaRPr lang="ru-RU" dirty="0"/>
          </a:p>
        </p:txBody>
      </p:sp>
      <p:sp>
        <p:nvSpPr>
          <p:cNvPr id="3" name="Объект 2"/>
          <p:cNvSpPr>
            <a:spLocks noGrp="1"/>
          </p:cNvSpPr>
          <p:nvPr>
            <p:ph idx="1"/>
          </p:nvPr>
        </p:nvSpPr>
        <p:spPr>
          <a:xfrm>
            <a:off x="494675" y="944381"/>
            <a:ext cx="8779327" cy="5096982"/>
          </a:xfrm>
        </p:spPr>
        <p:txBody>
          <a:bodyPr>
            <a:normAutofit/>
          </a:bodyPr>
          <a:lstStyle/>
          <a:p>
            <a:pPr algn="ctr"/>
            <a:r>
              <a:rPr lang="ru-RU" sz="2000" dirty="0">
                <a:solidFill>
                  <a:schemeClr val="accent1">
                    <a:lumMod val="75000"/>
                  </a:schemeClr>
                </a:solidFill>
              </a:rPr>
              <a:t>При оказании первой помощи рану нельзя трогать руками, удалять из нее осколки, обрывки одежды, использовать не стерильный материал для закрытия раны. Любая рана должна быть закрыта, так как через нее проникают различные микроорганизмы, способные вызвать гнойные осложнения кожи и нижележащих тканей, внутренних органов. </a:t>
            </a:r>
          </a:p>
        </p:txBody>
      </p:sp>
      <p:pic>
        <p:nvPicPr>
          <p:cNvPr id="4" name="Рисунок 3" descr="http://1.bp.blogspot.com/-6nO1nIovvX0/UgIWFSJ9PZI/AAAAAAAAC4k/SkGG2ED0T80/s320/mp12.jpg"/>
          <p:cNvPicPr/>
          <p:nvPr/>
        </p:nvPicPr>
        <p:blipFill>
          <a:blip r:embed="rId2">
            <a:extLst>
              <a:ext uri="{28A0092B-C50C-407E-A947-70E740481C1C}">
                <a14:useLocalDpi xmlns:a14="http://schemas.microsoft.com/office/drawing/2010/main" val="0"/>
              </a:ext>
            </a:extLst>
          </a:blip>
          <a:srcRect/>
          <a:stretch>
            <a:fillRect/>
          </a:stretch>
        </p:blipFill>
        <p:spPr bwMode="auto">
          <a:xfrm>
            <a:off x="3154992" y="3043003"/>
            <a:ext cx="3646906" cy="3511463"/>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8052220"/>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639</TotalTime>
  <Words>1301</Words>
  <Application>Microsoft Office PowerPoint</Application>
  <PresentationFormat>Широкоэкранный</PresentationFormat>
  <Paragraphs>105</Paragraphs>
  <Slides>25</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25</vt:i4>
      </vt:variant>
    </vt:vector>
  </HeadingPairs>
  <TitlesOfParts>
    <vt:vector size="30" baseType="lpstr">
      <vt:lpstr>Arial</vt:lpstr>
      <vt:lpstr>Calibri</vt:lpstr>
      <vt:lpstr>Trebuchet MS</vt:lpstr>
      <vt:lpstr>Wingdings 3</vt:lpstr>
      <vt:lpstr>Грань</vt:lpstr>
      <vt:lpstr>Раны и кровотечения</vt:lpstr>
      <vt:lpstr>Актуальность проекта</vt:lpstr>
      <vt:lpstr>Основополагающие вопросы.</vt:lpstr>
      <vt:lpstr>Цели и задачи проекта.</vt:lpstr>
      <vt:lpstr> Насильственное повреждение тканей, органов, организма в целом называется травмой. Травмы могут быть открытыми и закрытыми. Открытые травмы называют – ранами.   </vt:lpstr>
      <vt:lpstr>Презентация PowerPoint</vt:lpstr>
      <vt:lpstr>Виды ран.</vt:lpstr>
      <vt:lpstr>Раневый процесс.</vt:lpstr>
      <vt:lpstr>Лечение ран.</vt:lpstr>
      <vt:lpstr>Презентация PowerPoint</vt:lpstr>
      <vt:lpstr>Презентация PowerPoint</vt:lpstr>
      <vt:lpstr>Лечение более глубоких и обширных ран в принципе такое же, но они обычно сопровождаются кровотечением. В зависимости оттого, какой ранится кровеносный сосуд, различают три вида кровотечений - артериальное, венозное и капиллярное.   </vt:lpstr>
      <vt:lpstr>Презентация PowerPoint</vt:lpstr>
      <vt:lpstr>Презентация PowerPoint</vt:lpstr>
      <vt:lpstr>При оказании первой помощи необходимо соблюдать следующие правила: </vt:lpstr>
      <vt:lpstr>Виды перевязок и правила их наложения</vt:lpstr>
      <vt:lpstr>Повязка – это особый перевязочный материал, с помощью которого закрывают рану. Сам процесс наложения повязки на раневую поверхность называют перевязкой. </vt:lpstr>
      <vt:lpstr>с учетом используемого материала повязки бывают</vt:lpstr>
      <vt:lpstr> в зависимости от назначения повязки бывают:</vt:lpstr>
      <vt:lpstr>В зависимости от механических свойств повязки бывают:</vt:lpstr>
      <vt:lpstr>Оказание первой помощи при кровотечении</vt:lpstr>
      <vt:lpstr>Остановка артериального кровотечения</vt:lpstr>
      <vt:lpstr>Если жгут не может быть наложен немедленно, с целью временной остановки кровотечения необходимо надавить пальцами на сосуд выше раны .</vt:lpstr>
      <vt:lpstr>Проблематика.</vt:lpstr>
      <vt:lpstr>Аннотация.</vt:lpstr>
    </vt:vector>
  </TitlesOfParts>
  <Company>diakov.net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Техника обработки ран.</dc:title>
  <dc:creator>RePack by Diakov</dc:creator>
  <cp:lastModifiedBy>RePack by Diakov</cp:lastModifiedBy>
  <cp:revision>45</cp:revision>
  <dcterms:created xsi:type="dcterms:W3CDTF">2015-10-23T07:59:40Z</dcterms:created>
  <dcterms:modified xsi:type="dcterms:W3CDTF">2015-12-11T08:36:40Z</dcterms:modified>
</cp:coreProperties>
</file>