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08.04.2013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722313" y="2000240"/>
            <a:ext cx="7772400" cy="2797185"/>
          </a:xfrm>
        </p:spPr>
        <p:txBody>
          <a:bodyPr>
            <a:normAutofit/>
          </a:bodyPr>
          <a:lstStyle/>
          <a:p>
            <a:pPr algn="ctr"/>
            <a:endParaRPr lang="en-US" sz="4000" dirty="0" smtClean="0"/>
          </a:p>
          <a:p>
            <a:pPr algn="ctr"/>
            <a:r>
              <a:rPr lang="en-US" sz="4000" dirty="0" smtClean="0">
                <a:solidFill>
                  <a:schemeClr val="bg1"/>
                </a:solidFill>
              </a:rPr>
              <a:t>Modal verb “</a:t>
            </a:r>
            <a:r>
              <a:rPr lang="en-US" sz="4000" dirty="0" smtClean="0">
                <a:solidFill>
                  <a:srgbClr val="FF0000"/>
                </a:solidFill>
              </a:rPr>
              <a:t>can</a:t>
            </a:r>
            <a:r>
              <a:rPr lang="en-US" sz="4000" dirty="0" smtClean="0">
                <a:solidFill>
                  <a:schemeClr val="bg1"/>
                </a:solidFill>
              </a:rPr>
              <a:t>”</a:t>
            </a:r>
            <a:br>
              <a:rPr lang="en-US" sz="4000" dirty="0" smtClean="0">
                <a:solidFill>
                  <a:schemeClr val="bg1"/>
                </a:solidFill>
              </a:rPr>
            </a:br>
            <a:r>
              <a:rPr lang="en-US" sz="4000" dirty="0" smtClean="0">
                <a:solidFill>
                  <a:schemeClr val="bg1"/>
                </a:solidFill>
              </a:rPr>
              <a:t>(ability)</a:t>
            </a:r>
            <a:endParaRPr lang="ru-RU" sz="4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4000" dirty="0" smtClean="0">
                <a:solidFill>
                  <a:srgbClr val="FF0000"/>
                </a:solidFill>
              </a:rPr>
              <a:t>Can</a:t>
            </a:r>
            <a:r>
              <a:rPr lang="en-US" sz="4000" dirty="0" smtClean="0"/>
              <a:t> he play tennis?</a:t>
            </a:r>
            <a:endParaRPr lang="ru-RU" sz="4000" dirty="0"/>
          </a:p>
        </p:txBody>
      </p:sp>
      <p:sp>
        <p:nvSpPr>
          <p:cNvPr id="14" name="Текст 1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l"/>
            <a:r>
              <a:rPr lang="en-US" sz="4000" dirty="0" smtClean="0"/>
              <a:t>Yes, he </a:t>
            </a:r>
            <a:r>
              <a:rPr lang="en-US" sz="4000" dirty="0" smtClean="0">
                <a:solidFill>
                  <a:srgbClr val="FF0000"/>
                </a:solidFill>
              </a:rPr>
              <a:t>can</a:t>
            </a:r>
            <a:r>
              <a:rPr lang="en-US" sz="4000" dirty="0" smtClean="0"/>
              <a:t>.</a:t>
            </a:r>
            <a:endParaRPr lang="ru-RU" sz="4000" dirty="0"/>
          </a:p>
        </p:txBody>
      </p:sp>
      <p:pic>
        <p:nvPicPr>
          <p:cNvPr id="32770" name="Picture 2" descr="http://www.sport-express.ua/upload/news/2011/5/58256-rodzher-federer-hochu-prodolzhat-igrat-v-tennis-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2246" b="12246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7422" y="4724400"/>
            <a:ext cx="6169421" cy="664536"/>
          </a:xfrm>
        </p:spPr>
        <p:txBody>
          <a:bodyPr>
            <a:noAutofit/>
          </a:bodyPr>
          <a:lstStyle/>
          <a:p>
            <a:pPr algn="l"/>
            <a:r>
              <a:rPr lang="en-US" sz="4000" dirty="0" smtClean="0">
                <a:solidFill>
                  <a:srgbClr val="FF0000"/>
                </a:solidFill>
              </a:rPr>
              <a:t>Can</a:t>
            </a:r>
            <a:r>
              <a:rPr lang="en-US" sz="4000" dirty="0" smtClean="0"/>
              <a:t> he ride a bike?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2428860" y="5388936"/>
            <a:ext cx="6097983" cy="912255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/>
              <a:t>No, he </a:t>
            </a:r>
            <a:r>
              <a:rPr lang="en-US" sz="4000" dirty="0" smtClean="0">
                <a:solidFill>
                  <a:srgbClr val="FF0000"/>
                </a:solidFill>
              </a:rPr>
              <a:t>can’t</a:t>
            </a:r>
            <a:r>
              <a:rPr lang="en-US" sz="4400" dirty="0" smtClean="0"/>
              <a:t>.</a:t>
            </a:r>
            <a:endParaRPr lang="ru-RU" sz="4000" dirty="0"/>
          </a:p>
        </p:txBody>
      </p:sp>
      <p:pic>
        <p:nvPicPr>
          <p:cNvPr id="35842" name="Picture 2" descr="http://4.bp.blogspot.com/-ZGlLRhlfP4c/UDNyU8hOg8I/AAAAAAAABb8/DtQ7_vaL8CM/s1600/f_19133087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6768" b="16768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556145"/>
              </p:ext>
            </p:extLst>
          </p:nvPr>
        </p:nvGraphicFramePr>
        <p:xfrm>
          <a:off x="285720" y="1285860"/>
          <a:ext cx="8501122" cy="3357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6346"/>
                <a:gridCol w="3714776"/>
              </a:tblGrid>
              <a:tr h="839397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Affirmative </a:t>
                      </a:r>
                      <a:r>
                        <a:rPr lang="ru-RU" sz="2400" dirty="0" smtClean="0"/>
                        <a:t>(утверждение)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</a:t>
                      </a:r>
                      <a:r>
                        <a:rPr lang="en-US" sz="2400" dirty="0" smtClean="0"/>
                        <a:t>.</a:t>
                      </a:r>
                      <a:r>
                        <a:rPr lang="en-US" sz="2400" baseline="0" dirty="0" smtClean="0"/>
                        <a:t> Can … V?</a:t>
                      </a:r>
                      <a:endParaRPr lang="ru-RU" sz="2400" dirty="0"/>
                    </a:p>
                  </a:txBody>
                  <a:tcPr/>
                </a:tc>
              </a:tr>
              <a:tr h="839397"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Negative </a:t>
                      </a:r>
                      <a:r>
                        <a:rPr lang="ru-RU" sz="2400" dirty="0" smtClean="0"/>
                        <a:t>(отрицание)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2. Yes, </a:t>
                      </a:r>
                      <a:r>
                        <a:rPr lang="ru-RU" sz="2400" dirty="0" smtClean="0"/>
                        <a:t>…</a:t>
                      </a:r>
                      <a:r>
                        <a:rPr lang="en-US" sz="2400" dirty="0" smtClean="0"/>
                        <a:t> </a:t>
                      </a:r>
                      <a:r>
                        <a:rPr lang="en-US" sz="2400" dirty="0" smtClean="0"/>
                        <a:t>can./No,</a:t>
                      </a:r>
                      <a:r>
                        <a:rPr lang="en-US" sz="2400" baseline="0" dirty="0" smtClean="0"/>
                        <a:t> </a:t>
                      </a:r>
                      <a:r>
                        <a:rPr lang="ru-RU" sz="2400" baseline="0" smtClean="0"/>
                        <a:t>…</a:t>
                      </a:r>
                      <a:r>
                        <a:rPr lang="en-US" sz="2400" baseline="0" smtClean="0"/>
                        <a:t> </a:t>
                      </a:r>
                      <a:r>
                        <a:rPr lang="en-US" sz="2400" baseline="0" dirty="0" smtClean="0"/>
                        <a:t>can’t.</a:t>
                      </a:r>
                      <a:endParaRPr lang="ru-RU" sz="2400" dirty="0"/>
                    </a:p>
                  </a:txBody>
                  <a:tcPr/>
                </a:tc>
              </a:tr>
              <a:tr h="839397"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Interrogative </a:t>
                      </a:r>
                      <a:r>
                        <a:rPr lang="ru-RU" sz="2400" dirty="0" smtClean="0"/>
                        <a:t>(общий вопрос)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3. … can V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.</a:t>
                      </a:r>
                      <a:endParaRPr lang="ru-RU" sz="2400" dirty="0"/>
                    </a:p>
                  </a:txBody>
                  <a:tcPr/>
                </a:tc>
              </a:tr>
              <a:tr h="839397">
                <a:tc>
                  <a:txBody>
                    <a:bodyPr/>
                    <a:lstStyle/>
                    <a:p>
                      <a:r>
                        <a:rPr lang="de-DE" sz="2400" dirty="0" smtClean="0"/>
                        <a:t>Short </a:t>
                      </a:r>
                      <a:r>
                        <a:rPr lang="de-DE" sz="2400" dirty="0" err="1" smtClean="0"/>
                        <a:t>answers</a:t>
                      </a:r>
                      <a:r>
                        <a:rPr lang="de-DE" sz="2400" baseline="0" dirty="0" smtClean="0"/>
                        <a:t> </a:t>
                      </a:r>
                      <a:r>
                        <a:rPr lang="ru-RU" sz="2400" dirty="0" smtClean="0"/>
                        <a:t>(краткие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ответы)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4. …can’t V.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032642"/>
          </a:xfrm>
        </p:spPr>
        <p:txBody>
          <a:bodyPr/>
          <a:lstStyle/>
          <a:p>
            <a:r>
              <a:rPr lang="ru-RU" dirty="0" smtClean="0"/>
              <a:t>Выбери подходящую схему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 rot="16200000" flipH="1">
            <a:off x="3893339" y="2035959"/>
            <a:ext cx="1428760" cy="10715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4036215" y="2821777"/>
            <a:ext cx="1214446" cy="100013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 flipH="1" flipV="1">
            <a:off x="4250529" y="2750339"/>
            <a:ext cx="1285884" cy="107157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rot="5400000" flipH="1" flipV="1">
            <a:off x="4071934" y="1928802"/>
            <a:ext cx="1714512" cy="142876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961204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>
                <a:solidFill>
                  <a:srgbClr val="FF0000"/>
                </a:solidFill>
              </a:rPr>
              <a:t>Let’s read and repeat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1428736"/>
            <a:ext cx="742955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 can read and I can write</a:t>
            </a:r>
            <a:br>
              <a:rPr lang="en-US" sz="2800" b="1" dirty="0" smtClean="0"/>
            </a:br>
            <a:r>
              <a:rPr lang="en-US" sz="2800" b="1" dirty="0" smtClean="0"/>
              <a:t>I can swim and ride a bike</a:t>
            </a:r>
            <a:br>
              <a:rPr lang="en-US" sz="2800" b="1" dirty="0" smtClean="0"/>
            </a:br>
            <a:r>
              <a:rPr lang="en-US" sz="2800" b="1" dirty="0" smtClean="0"/>
              <a:t>I can jump and I can hop</a:t>
            </a:r>
            <a:br>
              <a:rPr lang="en-US" sz="2800" b="1" dirty="0" smtClean="0"/>
            </a:br>
            <a:r>
              <a:rPr lang="en-US" sz="2800" b="1" dirty="0" smtClean="0"/>
              <a:t>I can hop but I can’t stop</a:t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>I can count -1 2 3</a:t>
            </a:r>
            <a:br>
              <a:rPr lang="en-US" sz="2800" b="1" dirty="0" smtClean="0"/>
            </a:br>
            <a:r>
              <a:rPr lang="en-US" sz="2800" b="1" dirty="0" smtClean="0"/>
              <a:t>I can say the </a:t>
            </a:r>
            <a:r>
              <a:rPr lang="en-US" sz="2800" b="1" dirty="0" err="1" smtClean="0"/>
              <a:t>abc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>I can jump and I can hop</a:t>
            </a:r>
            <a:br>
              <a:rPr lang="en-US" sz="2800" b="1" dirty="0" smtClean="0"/>
            </a:br>
            <a:r>
              <a:rPr lang="en-US" sz="2800" b="1" dirty="0" smtClean="0"/>
              <a:t>I can hop but I can’t stop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961204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>
                <a:solidFill>
                  <a:srgbClr val="FF0000"/>
                </a:solidFill>
              </a:rPr>
              <a:t>Let’s read and repeat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1428736"/>
            <a:ext cx="742955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 … read and I … write</a:t>
            </a:r>
            <a:br>
              <a:rPr lang="en-US" sz="2800" b="1" dirty="0" smtClean="0"/>
            </a:br>
            <a:r>
              <a:rPr lang="en-US" sz="2800" b="1" dirty="0" smtClean="0"/>
              <a:t>I … swim and ride a bike</a:t>
            </a:r>
            <a:br>
              <a:rPr lang="en-US" sz="2800" b="1" dirty="0" smtClean="0"/>
            </a:br>
            <a:r>
              <a:rPr lang="en-US" sz="2800" b="1" dirty="0" smtClean="0"/>
              <a:t>I … jump and I … hop</a:t>
            </a:r>
            <a:br>
              <a:rPr lang="en-US" sz="2800" b="1" dirty="0" smtClean="0"/>
            </a:br>
            <a:r>
              <a:rPr lang="en-US" sz="2800" b="1" dirty="0" smtClean="0"/>
              <a:t>I … hop but I … stop</a:t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>I … count -1 2 3</a:t>
            </a:r>
            <a:br>
              <a:rPr lang="en-US" sz="2800" b="1" dirty="0" smtClean="0"/>
            </a:br>
            <a:r>
              <a:rPr lang="en-US" sz="2800" b="1" dirty="0" smtClean="0"/>
              <a:t>I … say the </a:t>
            </a:r>
            <a:r>
              <a:rPr lang="en-US" sz="2800" b="1" dirty="0" err="1" smtClean="0"/>
              <a:t>abc</a:t>
            </a: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>I … jump and I … hop</a:t>
            </a:r>
            <a:br>
              <a:rPr lang="en-US" sz="2800" b="1" dirty="0" smtClean="0"/>
            </a:br>
            <a:r>
              <a:rPr lang="en-US" sz="2800" b="1" dirty="0" smtClean="0"/>
              <a:t>I … hop but I … stop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961204"/>
          </a:xfrm>
        </p:spPr>
        <p:txBody>
          <a:bodyPr>
            <a:normAutofit/>
          </a:bodyPr>
          <a:lstStyle/>
          <a:p>
            <a:pPr algn="l"/>
            <a:r>
              <a:rPr lang="en-US" sz="4000" dirty="0" smtClean="0">
                <a:solidFill>
                  <a:srgbClr val="FF0000"/>
                </a:solidFill>
              </a:rPr>
              <a:t>Let’s read and repeat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1428736"/>
            <a:ext cx="742955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I … read and I … write</a:t>
            </a:r>
            <a:br>
              <a:rPr lang="en-US" sz="2800" b="1" dirty="0" smtClean="0"/>
            </a:br>
            <a:r>
              <a:rPr lang="en-US" sz="2800" b="1" dirty="0" smtClean="0"/>
              <a:t>I … swim and ride a …</a:t>
            </a:r>
            <a:br>
              <a:rPr lang="en-US" sz="2800" b="1" dirty="0" smtClean="0"/>
            </a:br>
            <a:r>
              <a:rPr lang="en-US" sz="2800" b="1" dirty="0" smtClean="0"/>
              <a:t>I … jump and I … hop</a:t>
            </a:r>
            <a:br>
              <a:rPr lang="en-US" sz="2800" b="1" dirty="0" smtClean="0"/>
            </a:br>
            <a:r>
              <a:rPr lang="en-US" sz="2800" b="1" dirty="0" smtClean="0"/>
              <a:t>I … hop but I … …</a:t>
            </a:r>
            <a:br>
              <a:rPr lang="en-US" sz="2800" b="1" dirty="0" smtClean="0"/>
            </a:br>
            <a:r>
              <a:rPr lang="en-US" sz="2800" b="1" dirty="0" smtClean="0"/>
              <a:t/>
            </a:r>
            <a:br>
              <a:rPr lang="en-US" sz="2800" b="1" dirty="0" smtClean="0"/>
            </a:br>
            <a:r>
              <a:rPr lang="en-US" sz="2800" b="1" dirty="0" smtClean="0"/>
              <a:t>I … count -…</a:t>
            </a:r>
            <a:br>
              <a:rPr lang="en-US" sz="2800" b="1" dirty="0" smtClean="0"/>
            </a:br>
            <a:r>
              <a:rPr lang="en-US" sz="2800" b="1" dirty="0" smtClean="0"/>
              <a:t>I … say the …</a:t>
            </a:r>
            <a:br>
              <a:rPr lang="en-US" sz="2800" b="1" dirty="0" smtClean="0"/>
            </a:br>
            <a:r>
              <a:rPr lang="en-US" sz="2800" b="1" dirty="0" smtClean="0"/>
              <a:t>I … jump and I … hop</a:t>
            </a:r>
            <a:br>
              <a:rPr lang="en-US" sz="2800" b="1" dirty="0" smtClean="0"/>
            </a:br>
            <a:r>
              <a:rPr lang="en-US" sz="2800" b="1" dirty="0" smtClean="0"/>
              <a:t>I … hop but I … …</a:t>
            </a:r>
            <a:r>
              <a:rPr lang="en-US" sz="2400" b="1" dirty="0" smtClean="0"/>
              <a:t/>
            </a:r>
            <a:br>
              <a:rPr lang="en-US" sz="2400" b="1" dirty="0" smtClean="0"/>
            </a:b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/>
              <a:t>Sarah </a:t>
            </a:r>
            <a:r>
              <a:rPr lang="en-US" sz="4400" dirty="0" smtClean="0">
                <a:solidFill>
                  <a:srgbClr val="FF0000"/>
                </a:solidFill>
              </a:rPr>
              <a:t>can</a:t>
            </a:r>
            <a:r>
              <a:rPr lang="en-US" sz="4400" dirty="0" smtClean="0"/>
              <a:t> swim.</a:t>
            </a:r>
            <a:endParaRPr lang="ru-RU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6215082"/>
            <a:ext cx="5486400" cy="8610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5" name="Picture 2" descr="&amp;Mcy;&amp;acy;&amp;lcy;&amp;iecy;&amp;ncy;&amp;softcy;&amp;kcy;&amp;acy;&amp;yacy; &amp;dcy;&amp;iecy;&amp;vcy;&amp;ocy;&amp;chcy;&amp;kcy;&amp;acy; &amp;pcy;&amp;lcy;&amp;acy;&amp;vcy;&amp;acy;&amp;iecy;&amp;tcy; &amp;vcy; &amp;bcy;&amp;acy;&amp;scy;&amp;scy;&amp;iecy;&amp;jcy;&amp;ncy;&amp;iecy;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1849" b="11849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 smtClean="0"/>
              <a:t>Mary </a:t>
            </a:r>
            <a:r>
              <a:rPr lang="en-US" sz="4400" dirty="0" smtClean="0">
                <a:solidFill>
                  <a:srgbClr val="FF0000"/>
                </a:solidFill>
              </a:rPr>
              <a:t>can’t</a:t>
            </a:r>
            <a:r>
              <a:rPr lang="en-US" sz="4400" dirty="0" smtClean="0"/>
              <a:t> swim.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cs22.babysfera.ru/c/c/5/b/28819037.106382044.jpe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1711" b="11711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 smtClean="0"/>
              <a:t>John </a:t>
            </a:r>
            <a:r>
              <a:rPr lang="en-US" sz="4400" dirty="0" smtClean="0">
                <a:solidFill>
                  <a:srgbClr val="FF0000"/>
                </a:solidFill>
              </a:rPr>
              <a:t>can</a:t>
            </a:r>
            <a:r>
              <a:rPr lang="en-US" sz="4400" dirty="0" smtClean="0"/>
              <a:t> read.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8674" name="Picture 2" descr="http://us.123rf.com/400wm/400/400/pekour/pekour1009/pekour100900028/7850089-young-man-reads-book-in-the-park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1878" b="11878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4724400"/>
            <a:ext cx="6455173" cy="664536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/>
              <a:t>Little Ben </a:t>
            </a:r>
            <a:r>
              <a:rPr lang="en-US" sz="4400" dirty="0" smtClean="0">
                <a:solidFill>
                  <a:srgbClr val="FF0000"/>
                </a:solidFill>
              </a:rPr>
              <a:t>can’t</a:t>
            </a:r>
            <a:r>
              <a:rPr lang="en-US" sz="4400" dirty="0" smtClean="0"/>
              <a:t> read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9698" name="Picture 2" descr="http://www.childbrand.ua/upload/rebenok%20i%20knigi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24554" b="24554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 smtClean="0"/>
              <a:t>Harry </a:t>
            </a:r>
            <a:r>
              <a:rPr lang="en-US" sz="4400" dirty="0" smtClean="0">
                <a:solidFill>
                  <a:srgbClr val="FF0000"/>
                </a:solidFill>
              </a:rPr>
              <a:t>can</a:t>
            </a:r>
            <a:r>
              <a:rPr lang="en-US" sz="4400" dirty="0" smtClean="0"/>
              <a:t> cook.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://lifeglobe.net/media/entry/950/3b_thumb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1771" b="11771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400" dirty="0" smtClean="0"/>
              <a:t>Emma </a:t>
            </a:r>
            <a:r>
              <a:rPr lang="en-US" sz="4400" dirty="0" smtClean="0">
                <a:solidFill>
                  <a:srgbClr val="FF0000"/>
                </a:solidFill>
              </a:rPr>
              <a:t>can’t</a:t>
            </a:r>
            <a:r>
              <a:rPr lang="en-US" sz="4400" dirty="0" smtClean="0"/>
              <a:t> cook.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http://m2.news.pn/photo/f615b8ef1010ba93f8665ef83eb0438c.i370x260x376.jpe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3788" b="13788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Can</a:t>
            </a:r>
            <a:r>
              <a:rPr lang="en-US" dirty="0" smtClean="0"/>
              <a:t> she swim?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YES</a:t>
            </a:r>
            <a:r>
              <a:rPr lang="en-US" sz="3200" dirty="0" smtClean="0"/>
              <a:t>, she </a:t>
            </a: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can</a:t>
            </a:r>
            <a:r>
              <a:rPr lang="en-US" sz="3200" dirty="0" smtClean="0"/>
              <a:t>.</a:t>
            </a:r>
            <a:endParaRPr lang="ru-RU" sz="32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No</a:t>
            </a:r>
            <a:r>
              <a:rPr lang="en-US" sz="3200" dirty="0" smtClean="0"/>
              <a:t>, she </a:t>
            </a: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can’t</a:t>
            </a:r>
            <a:r>
              <a:rPr lang="en-US" sz="3200" dirty="0" smtClean="0"/>
              <a:t>.</a:t>
            </a:r>
            <a:endParaRPr lang="ru-RU" sz="3200" dirty="0"/>
          </a:p>
        </p:txBody>
      </p:sp>
      <p:pic>
        <p:nvPicPr>
          <p:cNvPr id="7" name="Picture 2" descr="&amp;Mcy;&amp;acy;&amp;lcy;&amp;iecy;&amp;ncy;&amp;softcy;&amp;kcy;&amp;acy;&amp;yacy; &amp;dcy;&amp;iecy;&amp;vcy;&amp;ocy;&amp;chcy;&amp;kcy;&amp;acy; &amp;pcy;&amp;lcy;&amp;acy;&amp;vcy;&amp;acy;&amp;iecy;&amp;tcy; &amp;vcy; &amp;bcy;&amp;acy;&amp;scy;&amp;scy;&amp;iecy;&amp;jcy;&amp;ncy;&amp;iecy;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t="11849" b="11849"/>
          <a:stretch>
            <a:fillRect/>
          </a:stretch>
        </p:blipFill>
        <p:spPr bwMode="auto">
          <a:xfrm>
            <a:off x="953294" y="3557465"/>
            <a:ext cx="3048000" cy="1551232"/>
          </a:xfrm>
          <a:prstGeom prst="rect">
            <a:avLst/>
          </a:prstGeom>
          <a:noFill/>
        </p:spPr>
      </p:pic>
      <p:pic>
        <p:nvPicPr>
          <p:cNvPr id="8" name="Picture 2" descr="http://cs22.babysfera.ru/c/c/5/b/28819037.106382044.jpe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 t="11711" b="11711"/>
          <a:stretch>
            <a:fillRect/>
          </a:stretch>
        </p:blipFill>
        <p:spPr bwMode="auto">
          <a:xfrm>
            <a:off x="4929190" y="3571876"/>
            <a:ext cx="3088151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Can</a:t>
            </a:r>
            <a:r>
              <a:rPr lang="en-US" dirty="0" smtClean="0"/>
              <a:t> he read?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YES</a:t>
            </a:r>
            <a:r>
              <a:rPr lang="en-US" sz="3200" dirty="0" smtClean="0"/>
              <a:t>, he </a:t>
            </a: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can</a:t>
            </a:r>
            <a:r>
              <a:rPr lang="en-US" sz="3200" dirty="0" smtClean="0"/>
              <a:t>.</a:t>
            </a:r>
            <a:endParaRPr lang="ru-RU" sz="3200" dirty="0" smtClean="0"/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No</a:t>
            </a:r>
            <a:r>
              <a:rPr lang="en-US" sz="3200" dirty="0" smtClean="0"/>
              <a:t>, he </a:t>
            </a:r>
            <a:r>
              <a:rPr lang="en-US" sz="3200" dirty="0" smtClean="0">
                <a:solidFill>
                  <a:schemeClr val="accent6">
                    <a:lumMod val="75000"/>
                  </a:schemeClr>
                </a:solidFill>
              </a:rPr>
              <a:t>can’t</a:t>
            </a:r>
            <a:r>
              <a:rPr lang="en-US" sz="3200" dirty="0" smtClean="0"/>
              <a:t>.</a:t>
            </a:r>
            <a:endParaRPr lang="ru-RU" sz="3200" dirty="0" smtClean="0"/>
          </a:p>
          <a:p>
            <a:endParaRPr lang="ru-RU" dirty="0"/>
          </a:p>
        </p:txBody>
      </p:sp>
      <p:pic>
        <p:nvPicPr>
          <p:cNvPr id="7" name="Picture 2" descr="http://us.123rf.com/400wm/400/400/pekour/pekour1009/pekour100900028/7850089-young-man-reads-book-in-the-park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 t="11878" b="11878"/>
          <a:stretch>
            <a:fillRect/>
          </a:stretch>
        </p:blipFill>
        <p:spPr bwMode="auto">
          <a:xfrm>
            <a:off x="457200" y="3376095"/>
            <a:ext cx="3900486" cy="1985070"/>
          </a:xfrm>
          <a:prstGeom prst="rect">
            <a:avLst/>
          </a:prstGeom>
          <a:noFill/>
        </p:spPr>
      </p:pic>
      <p:pic>
        <p:nvPicPr>
          <p:cNvPr id="8" name="Picture 2" descr="http://www.childbrand.ua/upload/rebenok%20i%20knigi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 t="24554" b="24554"/>
          <a:stretch>
            <a:fillRect/>
          </a:stretch>
        </p:blipFill>
        <p:spPr bwMode="auto">
          <a:xfrm>
            <a:off x="4645025" y="3304611"/>
            <a:ext cx="4041775" cy="20569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65</TotalTime>
  <Words>163</Words>
  <Application>Microsoft Office PowerPoint</Application>
  <PresentationFormat>Экран (4:3)</PresentationFormat>
  <Paragraphs>34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Литейная</vt:lpstr>
      <vt:lpstr> </vt:lpstr>
      <vt:lpstr>Sarah can swim.</vt:lpstr>
      <vt:lpstr>Mary can’t swim.</vt:lpstr>
      <vt:lpstr>John can read.</vt:lpstr>
      <vt:lpstr>Little Ben can’t read</vt:lpstr>
      <vt:lpstr>Harry can cook.</vt:lpstr>
      <vt:lpstr>Emma can’t cook.</vt:lpstr>
      <vt:lpstr>Can she swim? </vt:lpstr>
      <vt:lpstr>Can he read? </vt:lpstr>
      <vt:lpstr>Can he play tennis?</vt:lpstr>
      <vt:lpstr>Can he ride a bike?</vt:lpstr>
      <vt:lpstr>Выбери подходящую схему</vt:lpstr>
      <vt:lpstr>Let’s read and repeat</vt:lpstr>
      <vt:lpstr>Let’s read and repeat</vt:lpstr>
      <vt:lpstr>Let’s read and repeat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Павел</dc:creator>
  <cp:lastModifiedBy>kabinet305</cp:lastModifiedBy>
  <cp:revision>10</cp:revision>
  <dcterms:created xsi:type="dcterms:W3CDTF">2013-01-10T17:20:54Z</dcterms:created>
  <dcterms:modified xsi:type="dcterms:W3CDTF">2013-04-08T04:44:08Z</dcterms:modified>
</cp:coreProperties>
</file>