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62" r:id="rId6"/>
    <p:sldId id="267" r:id="rId7"/>
    <p:sldId id="273" r:id="rId8"/>
    <p:sldId id="269" r:id="rId9"/>
    <p:sldId id="261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FF0000"/>
    <a:srgbClr val="0000FF"/>
    <a:srgbClr val="993300"/>
    <a:srgbClr val="FFFFFF"/>
    <a:srgbClr val="FFCC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fld id="{0831CCCE-E4B7-46ED-801C-491D1DBA0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9BB2B5E-92D6-4DE7-8E07-A5D3EFACE9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067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7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1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94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0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06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06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49664-00FD-4766-920A-60C0CE114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7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65303-5344-4CC9-864E-48103158B2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6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7EAB-83B8-45CA-8215-829B990F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5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2657-6206-4040-916F-C8F41F293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ACAEB-C970-42E8-87A8-B0DEC148BA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7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3DB1F-0776-4B89-99F6-CA06F33CFA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3B7ED-C0AE-456A-BABC-E403BCE231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C854F-6348-428F-B845-253BC4C9DD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1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5C47-1673-44F8-8703-E6C086BC7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5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783CB-8EBC-485C-9C35-F87CC84C6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B2DFF-E221-4079-B4C2-28DE8D3CC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5CB0-F16C-4DD1-AB1D-64B5780034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5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7AB8DC42-94DD-46AC-9343-C0313DEAB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 rot="21428294">
            <a:off x="755650" y="333375"/>
            <a:ext cx="7772400" cy="18716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Вирусы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классификация.</a:t>
            </a:r>
          </a:p>
        </p:txBody>
      </p:sp>
      <p:pic>
        <p:nvPicPr>
          <p:cNvPr id="4099" name="Picture 43" descr="0101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5639">
            <a:off x="656683" y="2638923"/>
            <a:ext cx="3344863" cy="208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4" descr="01010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1981">
            <a:off x="4427984" y="2462125"/>
            <a:ext cx="3414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1412630">
            <a:off x="4667927" y="4595874"/>
            <a:ext cx="2934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Подготовили:</a:t>
            </a:r>
          </a:p>
          <a:p>
            <a:pPr algn="l"/>
            <a:r>
              <a:rPr lang="ru-RU" dirty="0" smtClean="0"/>
              <a:t>Алексей Соловьёв</a:t>
            </a:r>
          </a:p>
          <a:p>
            <a:pPr algn="l"/>
            <a:r>
              <a:rPr lang="ru-RU" dirty="0" smtClean="0"/>
              <a:t>Алишер </a:t>
            </a:r>
            <a:r>
              <a:rPr lang="ru-RU" dirty="0" err="1" smtClean="0"/>
              <a:t>Кенес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1" y="260648"/>
            <a:ext cx="7796030" cy="511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Вирусы состоят из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a.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нуклеиновой кислоты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b.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белков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c.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РНК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d.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цитоплазмы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Размеры большинства вирусов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a.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миллиметра или чуть меньше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b.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сотой миллиметра или чуть меньше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c.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одной тысячной миллиметра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d.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превосходят размеры атомов и молекул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Белковая оболочка, в которую заключен геном вируса, называется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a.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вирион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b.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c.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вироид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d.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1" y="404664"/>
            <a:ext cx="7796030" cy="496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Вирусы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к размножению и синтезу своих белков в отсутствие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a.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b.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c.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клетки-хозяина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d.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вируса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Вирусы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a.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С.Н.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B.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C.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D.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Вернадский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97662" cy="1151965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Ответы на тест: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56706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1.A    2.C    3.D    4.C    5.C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8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5638800" y="5105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 i="1">
                <a:cs typeface="Times New Roman" pitchFamily="18" charset="0"/>
              </a:rPr>
              <a:t>»</a:t>
            </a:r>
            <a:r>
              <a:rPr lang="ru-RU" b="0"/>
              <a:t> </a:t>
            </a:r>
          </a:p>
        </p:txBody>
      </p: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>
          <a:xfrm>
            <a:off x="395536" y="1580133"/>
            <a:ext cx="7772400" cy="3047231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неклеточная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способные проникать в определённые живые клетки и размножаться 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4510" y="332656"/>
            <a:ext cx="615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cs typeface="Times New Roman" panose="02020603050405020304" pitchFamily="18" charset="0"/>
              </a:rPr>
              <a:t>ПОНЯТИЕ ВИРУСА.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Слово “вирус” (</a:t>
            </a:r>
            <a:r>
              <a:rPr lang="ru-RU" b="0" dirty="0" err="1"/>
              <a:t>virus</a:t>
            </a:r>
            <a:r>
              <a:rPr lang="ru-RU" b="0" dirty="0"/>
              <a:t>) вышло от латинского слова, значащего “яд”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Интересные факты: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3" y="20097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776050" y="1509566"/>
            <a:ext cx="3743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Открыты в 1892 году русским ботаником </a:t>
            </a:r>
            <a:r>
              <a:rPr lang="ru-RU" sz="3200" u="sng" dirty="0">
                <a:solidFill>
                  <a:srgbClr val="800000"/>
                </a:solidFill>
              </a:rPr>
              <a:t>Дмитрием </a:t>
            </a:r>
            <a:r>
              <a:rPr lang="ru-RU" sz="3200" u="sng" dirty="0" smtClean="0">
                <a:solidFill>
                  <a:srgbClr val="800000"/>
                </a:solidFill>
              </a:rPr>
              <a:t>Ивановским</a:t>
            </a:r>
            <a:r>
              <a:rPr lang="ru-RU" sz="3200" u="sng" dirty="0">
                <a:solidFill>
                  <a:srgbClr val="800000"/>
                </a:solidFill>
              </a:rPr>
              <a:t> </a:t>
            </a:r>
            <a:endParaRPr lang="ru-RU" sz="3200" u="sng" dirty="0">
              <a:solidFill>
                <a:srgbClr val="800000"/>
              </a:solidFill>
            </a:endParaRPr>
          </a:p>
          <a:p>
            <a:pPr algn="ctr"/>
            <a:r>
              <a:rPr lang="ru-RU" dirty="0" smtClean="0"/>
              <a:t>В результате </a:t>
            </a:r>
            <a:r>
              <a:rPr lang="ru-RU" dirty="0"/>
              <a:t>и</a:t>
            </a:r>
            <a:r>
              <a:rPr lang="ru-RU" dirty="0" smtClean="0"/>
              <a:t>зучения табачной </a:t>
            </a:r>
            <a:r>
              <a:rPr lang="ru-RU" dirty="0" err="1" smtClean="0"/>
              <a:t>мозайки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659" y="5661248"/>
            <a:ext cx="866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/>
              <a:t>Долгое </a:t>
            </a:r>
            <a:r>
              <a:rPr lang="ru-RU" sz="1600" b="0" dirty="0"/>
              <a:t>время оставались неисследованными из-за того, что имели мельчайшие </a:t>
            </a:r>
            <a:r>
              <a:rPr lang="ru-RU" sz="1600" b="0" dirty="0" smtClean="0"/>
              <a:t>размеры. </a:t>
            </a:r>
            <a:r>
              <a:rPr lang="ru-RU" sz="1600" b="0" dirty="0"/>
              <a:t>Только появление электронного микроскопа позволило изучить эти существа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67082"/>
            <a:ext cx="3271549" cy="3386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Интересные факты: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500"/>
            <a:ext cx="8712968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вирусов.</a:t>
            </a:r>
          </a:p>
        </p:txBody>
      </p:sp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1187624" y="1330431"/>
            <a:ext cx="6264051" cy="3693592"/>
            <a:chOff x="431" y="1223"/>
            <a:chExt cx="1870" cy="3001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546" y="1379"/>
              <a:ext cx="144" cy="503"/>
            </a:xfrm>
            <a:prstGeom prst="bentConnector3">
              <a:avLst>
                <a:gd name="adj1" fmla="val 444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43" y="1379"/>
              <a:ext cx="144" cy="503"/>
            </a:xfrm>
            <a:prstGeom prst="bentConnector3">
              <a:avLst>
                <a:gd name="adj1" fmla="val 444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934" y="1223"/>
              <a:ext cx="864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072" tIns="43034" rIns="86072" bIns="430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Вирусы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431" y="1703"/>
              <a:ext cx="863" cy="252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072" tIns="43034" rIns="86072" bIns="430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ДНК-содержащие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вирус оспы,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герпеса,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бактериофаги Т-группы,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гепатит B,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паповавирусы</a:t>
              </a: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1438" y="1703"/>
              <a:ext cx="863" cy="252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072" tIns="43034" rIns="86072" bIns="430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РНК-содержащие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вирус кори,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бешенства,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Гриппа,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полиомиелита,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гепатит A,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ОРЗ,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желтая лихорадка.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8624" y="4077072"/>
            <a:ext cx="2094681" cy="79208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"/>
              </a:rPr>
              <a:t>вирус табачной мозаики</a:t>
            </a:r>
            <a:endParaRPr lang="ru-RU" dirty="0" smtClean="0">
              <a:solidFill>
                <a:schemeClr val="tx1"/>
              </a:solidFill>
              <a:latin typeface="times"/>
            </a:endParaRPr>
          </a:p>
        </p:txBody>
      </p:sp>
      <p:grpSp>
        <p:nvGrpSpPr>
          <p:cNvPr id="10244" name="Group 16"/>
          <p:cNvGrpSpPr>
            <a:grpSpLocks/>
          </p:cNvGrpSpPr>
          <p:nvPr/>
        </p:nvGrpSpPr>
        <p:grpSpPr bwMode="auto">
          <a:xfrm>
            <a:off x="0" y="-4244975"/>
            <a:ext cx="9144000" cy="15347950"/>
            <a:chOff x="-499" y="768"/>
            <a:chExt cx="5760" cy="9668"/>
          </a:xfrm>
        </p:grpSpPr>
        <p:sp>
          <p:nvSpPr>
            <p:cNvPr id="10251" name="Rectangle 14"/>
            <p:cNvSpPr>
              <a:spLocks noChangeArrowheads="1"/>
            </p:cNvSpPr>
            <p:nvPr/>
          </p:nvSpPr>
          <p:spPr bwMode="auto">
            <a:xfrm>
              <a:off x="-337" y="768"/>
              <a:ext cx="6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000" b="0">
                  <a:latin typeface="times"/>
                </a:rPr>
                <a:t>Рисунок 1.1.1.1. </a:t>
              </a:r>
              <a:endParaRPr lang="ru-RU" b="0"/>
            </a:p>
          </p:txBody>
        </p:sp>
        <p:sp>
          <p:nvSpPr>
            <p:cNvPr id="10252" name="Rectangle 15"/>
            <p:cNvSpPr>
              <a:spLocks noChangeArrowheads="1"/>
            </p:cNvSpPr>
            <p:nvPr/>
          </p:nvSpPr>
          <p:spPr bwMode="auto">
            <a:xfrm>
              <a:off x="-499" y="10186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000" b="0">
                  <a:latin typeface="times"/>
                </a:rPr>
                <a:t>Слева: вирус табачной мозаики (фотография сделана электронным микроскопом с увеличением в сто тысяч раз). Справа: схема строения вируса; красную нить РНК окружают молекулы белка. </a:t>
              </a:r>
              <a:endParaRPr lang="ru-RU" b="0"/>
            </a:p>
          </p:txBody>
        </p:sp>
      </p:grp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0">
              <a:solidFill>
                <a:schemeClr val="tx2"/>
              </a:solidFill>
            </a:endParaRPr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b="0">
              <a:solidFill>
                <a:schemeClr val="tx2"/>
              </a:solidFill>
            </a:endParaRPr>
          </a:p>
        </p:txBody>
      </p:sp>
      <p:grpSp>
        <p:nvGrpSpPr>
          <p:cNvPr id="10247" name="Group 21"/>
          <p:cNvGrpSpPr>
            <a:grpSpLocks/>
          </p:cNvGrpSpPr>
          <p:nvPr/>
        </p:nvGrpSpPr>
        <p:grpSpPr bwMode="auto">
          <a:xfrm>
            <a:off x="0" y="-4244975"/>
            <a:ext cx="9144000" cy="15347950"/>
            <a:chOff x="-499" y="768"/>
            <a:chExt cx="5760" cy="9668"/>
          </a:xfrm>
        </p:grpSpPr>
        <p:sp>
          <p:nvSpPr>
            <p:cNvPr id="10249" name="Rectangle 19"/>
            <p:cNvSpPr>
              <a:spLocks noChangeArrowheads="1"/>
            </p:cNvSpPr>
            <p:nvPr/>
          </p:nvSpPr>
          <p:spPr bwMode="auto">
            <a:xfrm>
              <a:off x="-337" y="768"/>
              <a:ext cx="6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000" b="0">
                  <a:latin typeface="times"/>
                </a:rPr>
                <a:t>Рисунок 1.1.1.1. </a:t>
              </a:r>
              <a:endParaRPr lang="ru-RU" b="0"/>
            </a:p>
          </p:txBody>
        </p:sp>
        <p:sp>
          <p:nvSpPr>
            <p:cNvPr id="10250" name="Rectangle 20"/>
            <p:cNvSpPr>
              <a:spLocks noChangeArrowheads="1"/>
            </p:cNvSpPr>
            <p:nvPr/>
          </p:nvSpPr>
          <p:spPr bwMode="auto">
            <a:xfrm>
              <a:off x="-499" y="10186"/>
              <a:ext cx="5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000" b="0">
                  <a:latin typeface="times"/>
                </a:rPr>
                <a:t>Слева: вирус табачной мозаики (фотография сделана электронным микроскопом с увеличением в сто тысяч раз). Справа: схема строения вируса; красную нить РНК окружают молекулы белка. </a:t>
              </a:r>
              <a:endParaRPr lang="ru-RU" b="0"/>
            </a:p>
          </p:txBody>
        </p:sp>
      </p:grpSp>
      <p:sp>
        <p:nvSpPr>
          <p:cNvPr id="10248" name="Text Box 22"/>
          <p:cNvSpPr txBox="1">
            <a:spLocks noChangeArrowheads="1"/>
          </p:cNvSpPr>
          <p:nvPr/>
        </p:nvSpPr>
        <p:spPr bwMode="auto">
          <a:xfrm>
            <a:off x="1501896" y="179106"/>
            <a:ext cx="61402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ПРИМЕРЫ ВИРУСОВ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24" y="1165501"/>
            <a:ext cx="2094681" cy="2660244"/>
          </a:xfrm>
          <a:prstGeom prst="rect">
            <a:avLst/>
          </a:prstGeom>
        </p:spPr>
      </p:pic>
      <p:pic>
        <p:nvPicPr>
          <p:cNvPr id="14" name="Picture 13" descr="01010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477" y="1166813"/>
            <a:ext cx="3282141" cy="18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40915" y="3059923"/>
            <a:ext cx="1999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 smtClean="0">
                <a:cs typeface="Times New Roman" panose="02020603050405020304" pitchFamily="18" charset="0"/>
              </a:rPr>
              <a:t>ВИРУС СПИДА</a:t>
            </a:r>
            <a:endParaRPr lang="ru-RU" sz="2000" b="0" dirty="0">
              <a:cs typeface="Times New Roman" panose="02020603050405020304" pitchFamily="18" charset="0"/>
            </a:endParaRPr>
          </a:p>
        </p:txBody>
      </p:sp>
      <p:pic>
        <p:nvPicPr>
          <p:cNvPr id="16" name="Picture 14" descr="01010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82" y="1166813"/>
            <a:ext cx="2762789" cy="16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5720" y="2915614"/>
            <a:ext cx="2130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 smtClean="0">
                <a:cs typeface="Times New Roman" panose="02020603050405020304" pitchFamily="18" charset="0"/>
              </a:rPr>
              <a:t>ВИРУС ГРИППА</a:t>
            </a:r>
            <a:endParaRPr lang="ru-RU" sz="2000" b="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423601"/>
            <a:ext cx="2695295" cy="1589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627" y="5116314"/>
            <a:ext cx="224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/>
              <a:t>ВИРУС КОРИ</a:t>
            </a:r>
            <a:endParaRPr lang="ru-RU" sz="20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75" y="3510862"/>
            <a:ext cx="3282143" cy="1502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7470" y="5164370"/>
            <a:ext cx="1866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 smtClean="0"/>
              <a:t>ВИРУС ОСПЫ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01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605"/>
            <a:ext cx="6193036" cy="36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97662" cy="115196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 сравнительные размеры вирусов.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74" y="5589240"/>
            <a:ext cx="851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0"/>
              <a:t>Некоторые вирусы настолько малы, что способны внедрить свою ДНК в бактерии через их микроскопические волоски, с помощью которых они двигаются.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Интересные факты: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8336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вируса.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67544" y="3933056"/>
            <a:ext cx="75791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0" dirty="0" smtClean="0"/>
              <a:t>Каждая </a:t>
            </a:r>
            <a:r>
              <a:rPr lang="ru-RU" b="0" dirty="0"/>
              <a:t>вирусная частица состоит из небольшого количества </a:t>
            </a:r>
            <a:r>
              <a:rPr lang="ru-RU" i="1" dirty="0"/>
              <a:t>генетического материала </a:t>
            </a:r>
            <a:r>
              <a:rPr lang="ru-RU" b="0" i="1" dirty="0"/>
              <a:t>(ДНК или РНК),</a:t>
            </a:r>
            <a:r>
              <a:rPr lang="ru-RU" b="0" dirty="0"/>
              <a:t> заключённого в </a:t>
            </a:r>
            <a:r>
              <a:rPr lang="ru-RU" i="1" dirty="0"/>
              <a:t>белковую оболочку (</a:t>
            </a:r>
            <a:r>
              <a:rPr lang="ru-RU" i="1" dirty="0" err="1"/>
              <a:t>капсид</a:t>
            </a:r>
            <a:r>
              <a:rPr lang="ru-RU" i="1" dirty="0" smtClean="0"/>
              <a:t>).</a:t>
            </a:r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1322385"/>
            <a:ext cx="5296639" cy="2267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25" y="5661248"/>
            <a:ext cx="822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0" dirty="0"/>
              <a:t>В человеческом геноме присутствуют вирусные осколки, которые участвуют в развитии у человека раковых заболеваний.</a:t>
            </a:r>
          </a:p>
          <a:p>
            <a:pPr algn="l"/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Интересные факты: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7627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капсид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6" descr="fig41_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9294" y="3213100"/>
            <a:ext cx="2324825" cy="1995462"/>
          </a:xfrm>
          <a:noFill/>
        </p:spPr>
      </p:pic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219200"/>
            <a:ext cx="7632700" cy="2065338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три основных типа симметрии: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Икосаэдрический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Спиральный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</a:t>
            </a:r>
          </a:p>
          <a:p>
            <a:pPr marL="533400" indent="-533400" eaLnBrk="1" hangingPunct="1">
              <a:buFontTx/>
              <a:buNone/>
            </a:pPr>
            <a:endParaRPr lang="ru-RU" sz="2400" dirty="0" smtClean="0">
              <a:solidFill>
                <a:srgbClr val="800000"/>
              </a:solidFill>
            </a:endParaRPr>
          </a:p>
        </p:txBody>
      </p:sp>
      <p:pic>
        <p:nvPicPr>
          <p:cNvPr id="8197" name="Picture 7" descr="fig4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68" y="3213100"/>
            <a:ext cx="2212113" cy="20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pict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731" y="3213100"/>
            <a:ext cx="2110971" cy="193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179388" y="32131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</a:t>
            </a: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3059113" y="32131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6051550" y="32337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3.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179388" y="5664200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0" dirty="0"/>
              <a:t>Форма </a:t>
            </a:r>
            <a:r>
              <a:rPr lang="ru-RU" sz="1800" b="0" dirty="0" err="1"/>
              <a:t>капсид</a:t>
            </a:r>
            <a:r>
              <a:rPr lang="ru-RU" sz="1800" b="0" dirty="0"/>
              <a:t> у ДНК и РНК вирусов разная</a:t>
            </a:r>
            <a:r>
              <a:rPr lang="en-US" sz="1800" b="0" dirty="0"/>
              <a:t>: </a:t>
            </a:r>
            <a:r>
              <a:rPr lang="ru-RU" sz="1800" b="0" dirty="0"/>
              <a:t>у РНК вирусов только кубическая и спиральная, а у ДНК вирусов она кубическая, спиральная, сложная и двойная</a:t>
            </a:r>
            <a:r>
              <a:rPr lang="ru-RU" sz="1800" b="0" dirty="0" smtClean="0"/>
              <a:t>.</a:t>
            </a:r>
            <a:endParaRPr lang="ru-RU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Интересные факты: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568952" cy="9144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вируса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77788" y="1149631"/>
            <a:ext cx="7772400" cy="343149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клетки, вирус теряет свою белковую оболочку, его нуклеиновая кислота освобождается и становится матрицей для синтеза белка оболочки вируса из клеток хозяина; при этом ДНК хозяина инактивируется.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сформированная инфекционная частица называется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вирионом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(мельчайших вирусоподобных частиц, вызывающих инфекционные болезни).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передаются из клетки в клетку в виде инертных существ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5892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/>
              <a:t>Вне организма хозяина они не способны на размножение и представляют собой всего лишь молекулу ДНК, окружённую белковой оболочкой. Активным он становится только тогда, когда попадает в другой живой организм.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1054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Интересные факты: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631</TotalTime>
  <Words>460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times</vt:lpstr>
      <vt:lpstr>Главное мероприятие</vt:lpstr>
      <vt:lpstr>Вирусы. Строение и классификация.</vt:lpstr>
      <vt:lpstr>Вирус - неклеточная форма жизни, способные проникать в определённые живые клетки и размножаться в них</vt:lpstr>
      <vt:lpstr>История открытия.</vt:lpstr>
      <vt:lpstr>Классификация вирусов.</vt:lpstr>
      <vt:lpstr>вирус табачной мозаики</vt:lpstr>
      <vt:lpstr>Примеры и сравнительные размеры вирусов.</vt:lpstr>
      <vt:lpstr>Строение вируса. </vt:lpstr>
      <vt:lpstr>Типы капсид.</vt:lpstr>
      <vt:lpstr>Жизненный цикл вируса.</vt:lpstr>
      <vt:lpstr>Презентация PowerPoint</vt:lpstr>
      <vt:lpstr>Презентация PowerPoint</vt:lpstr>
      <vt:lpstr>СПАСИБО ЗА ВНИМАНИЕ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Вирусы. Строение и классификация</dc:title>
  <dc:creator>Home</dc:creator>
  <cp:lastModifiedBy>RePack by Diakov</cp:lastModifiedBy>
  <cp:revision>36</cp:revision>
  <dcterms:created xsi:type="dcterms:W3CDTF">2004-02-24T16:04:18Z</dcterms:created>
  <dcterms:modified xsi:type="dcterms:W3CDTF">2015-05-13T15:59:02Z</dcterms:modified>
</cp:coreProperties>
</file>