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BDAFF-0EEF-43FB-8225-3CECF73273CE}" type="datetimeFigureOut">
              <a:rPr lang="ru-RU" smtClean="0"/>
              <a:t>20.04.2016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3E51B-E548-47B7-89BA-BF848420DE56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BDAFF-0EEF-43FB-8225-3CECF73273CE}" type="datetimeFigureOut">
              <a:rPr lang="ru-RU" smtClean="0"/>
              <a:t>20.04.2016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3E51B-E548-47B7-89BA-BF848420DE5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BDAFF-0EEF-43FB-8225-3CECF73273CE}" type="datetimeFigureOut">
              <a:rPr lang="ru-RU" smtClean="0"/>
              <a:t>20.04.2016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3E51B-E548-47B7-89BA-BF848420DE5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BDAFF-0EEF-43FB-8225-3CECF73273CE}" type="datetimeFigureOut">
              <a:rPr lang="ru-RU" smtClean="0"/>
              <a:t>20.04.2016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3E51B-E548-47B7-89BA-BF848420DE5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BDAFF-0EEF-43FB-8225-3CECF73273CE}" type="datetimeFigureOut">
              <a:rPr lang="ru-RU" smtClean="0"/>
              <a:t>20.04.2016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3E51B-E548-47B7-89BA-BF848420DE56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BDAFF-0EEF-43FB-8225-3CECF73273CE}" type="datetimeFigureOut">
              <a:rPr lang="ru-RU" smtClean="0"/>
              <a:t>20.04.2016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3E51B-E548-47B7-89BA-BF848420DE5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BDAFF-0EEF-43FB-8225-3CECF73273CE}" type="datetimeFigureOut">
              <a:rPr lang="ru-RU" smtClean="0"/>
              <a:t>20.04.2016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3E51B-E548-47B7-89BA-BF848420DE5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BDAFF-0EEF-43FB-8225-3CECF73273CE}" type="datetimeFigureOut">
              <a:rPr lang="ru-RU" smtClean="0"/>
              <a:t>20.04.2016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3E51B-E548-47B7-89BA-BF848420DE5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BDAFF-0EEF-43FB-8225-3CECF73273CE}" type="datetimeFigureOut">
              <a:rPr lang="ru-RU" smtClean="0"/>
              <a:t>20.04.2016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3E51B-E548-47B7-89BA-BF848420DE5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BDAFF-0EEF-43FB-8225-3CECF73273CE}" type="datetimeFigureOut">
              <a:rPr lang="ru-RU" smtClean="0"/>
              <a:t>20.04.2016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3E51B-E548-47B7-89BA-BF848420DE5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BDAFF-0EEF-43FB-8225-3CECF73273CE}" type="datetimeFigureOut">
              <a:rPr lang="ru-RU" smtClean="0"/>
              <a:t>20.04.2016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0B3E51B-E548-47B7-89BA-BF848420DE56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35BDAFF-0EEF-43FB-8225-3CECF73273CE}" type="datetimeFigureOut">
              <a:rPr lang="ru-RU" smtClean="0"/>
              <a:t>20.04.2016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0B3E51B-E548-47B7-89BA-BF848420DE56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404664"/>
            <a:ext cx="8136904" cy="5904656"/>
          </a:xfrm>
        </p:spPr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endParaRPr lang="kk-KZ" sz="3600" b="1" dirty="0" smtClean="0">
              <a:effectLst/>
              <a:latin typeface="Times New Roman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3600" b="1" dirty="0" smtClean="0">
                <a:effectLst/>
                <a:latin typeface="Times New Roman"/>
                <a:ea typeface="Calibri"/>
                <a:cs typeface="Times New Roman"/>
              </a:rPr>
              <a:t>Сабақтың тақырыбы:</a:t>
            </a:r>
            <a:r>
              <a:rPr lang="kk-KZ" b="1" dirty="0" smtClean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kk-KZ" dirty="0" smtClean="0">
                <a:effectLst/>
                <a:latin typeface="Times New Roman"/>
                <a:ea typeface="Calibri"/>
                <a:cs typeface="Times New Roman"/>
              </a:rPr>
              <a:t>           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kk-KZ" sz="4400" b="1" dirty="0">
              <a:latin typeface="Times New Roman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kk-KZ" sz="4400" b="1" smtClean="0">
                <a:effectLst/>
                <a:latin typeface="Times New Roman"/>
                <a:ea typeface="Calibri"/>
                <a:cs typeface="Times New Roman"/>
              </a:rPr>
              <a:t>Екі өрнектің квадраттарының айырымы</a:t>
            </a:r>
            <a:endParaRPr lang="ru-RU" sz="4400" b="1" dirty="0">
              <a:ea typeface="Calibri"/>
              <a:cs typeface="Times New Roman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660232" y="6165304"/>
            <a:ext cx="23378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err="1"/>
              <a:t>Мұғалімі</a:t>
            </a:r>
            <a:r>
              <a:rPr lang="ru-RU" dirty="0"/>
              <a:t>: </a:t>
            </a:r>
            <a:r>
              <a:rPr lang="ru-RU" dirty="0" err="1"/>
              <a:t>Оспан</a:t>
            </a:r>
            <a:r>
              <a:rPr lang="ru-RU" dirty="0"/>
              <a:t> Г.С.</a:t>
            </a:r>
          </a:p>
        </p:txBody>
      </p:sp>
    </p:spTree>
    <p:extLst>
      <p:ext uri="{BB962C8B-B14F-4D97-AF65-F5344CB8AC3E}">
        <p14:creationId xmlns:p14="http://schemas.microsoft.com/office/powerpoint/2010/main" val="33972716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063952"/>
          </a:xfrm>
        </p:spPr>
        <p:txBody>
          <a:bodyPr/>
          <a:lstStyle/>
          <a:p>
            <a:pPr marL="0" indent="0">
              <a:buNone/>
            </a:pPr>
            <a:endParaRPr lang="kk-KZ" sz="2800" b="1" dirty="0" smtClean="0">
              <a:latin typeface="Times New Roman"/>
              <a:ea typeface="Calibri"/>
            </a:endParaRPr>
          </a:p>
          <a:p>
            <a:pPr marL="0" indent="0">
              <a:buNone/>
            </a:pPr>
            <a:endParaRPr lang="kk-KZ" sz="2800" b="1" dirty="0">
              <a:latin typeface="Times New Roman"/>
              <a:ea typeface="Calibri"/>
            </a:endParaRPr>
          </a:p>
          <a:p>
            <a:pPr marL="0" indent="0">
              <a:buNone/>
            </a:pPr>
            <a:endParaRPr lang="kk-KZ" sz="2800" b="1" dirty="0" smtClean="0">
              <a:latin typeface="Times New Roman"/>
              <a:ea typeface="Calibri"/>
            </a:endParaRPr>
          </a:p>
          <a:p>
            <a:pPr marL="0" indent="0">
              <a:buNone/>
            </a:pPr>
            <a:r>
              <a:rPr lang="kk-KZ" sz="4800" b="1" dirty="0" smtClean="0">
                <a:latin typeface="Times New Roman"/>
                <a:ea typeface="Calibri"/>
              </a:rPr>
              <a:t>        Үйге </a:t>
            </a:r>
            <a:r>
              <a:rPr lang="kk-KZ" sz="4800" b="1" dirty="0">
                <a:latin typeface="Times New Roman"/>
                <a:ea typeface="Calibri"/>
              </a:rPr>
              <a:t>тапсырма </a:t>
            </a:r>
            <a:endParaRPr lang="kk-KZ" sz="4800" b="1" dirty="0" smtClean="0">
              <a:latin typeface="Times New Roman"/>
              <a:ea typeface="Calibri"/>
            </a:endParaRPr>
          </a:p>
          <a:p>
            <a:pPr marL="0" indent="0">
              <a:buNone/>
            </a:pPr>
            <a:r>
              <a:rPr lang="kk-KZ" sz="4800" b="1" dirty="0" smtClean="0">
                <a:latin typeface="Times New Roman"/>
                <a:ea typeface="Calibri"/>
              </a:rPr>
              <a:t>         </a:t>
            </a:r>
          </a:p>
          <a:p>
            <a:pPr marL="0" indent="0">
              <a:buNone/>
            </a:pPr>
            <a:r>
              <a:rPr lang="kk-KZ" sz="4800" b="1" dirty="0">
                <a:latin typeface="Times New Roman"/>
                <a:ea typeface="Calibri"/>
              </a:rPr>
              <a:t> </a:t>
            </a:r>
            <a:r>
              <a:rPr lang="kk-KZ" sz="4800" b="1" dirty="0" smtClean="0">
                <a:latin typeface="Times New Roman"/>
                <a:ea typeface="Calibri"/>
              </a:rPr>
              <a:t>     № 154,    №162,     №168</a:t>
            </a:r>
            <a:endParaRPr lang="ru-RU" sz="4800" b="1" dirty="0"/>
          </a:p>
        </p:txBody>
      </p:sp>
    </p:spTree>
    <p:extLst>
      <p:ext uri="{BB962C8B-B14F-4D97-AF65-F5344CB8AC3E}">
        <p14:creationId xmlns:p14="http://schemas.microsoft.com/office/powerpoint/2010/main" val="29194339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404664"/>
            <a:ext cx="7772400" cy="6048672"/>
          </a:xfrm>
        </p:spPr>
        <p:txBody>
          <a:bodyPr/>
          <a:lstStyle/>
          <a:p>
            <a:r>
              <a:rPr lang="kk-KZ" smtClean="0"/>
              <a:t>  </a:t>
            </a:r>
          </a:p>
          <a:p>
            <a:endParaRPr lang="kk-KZ" sz="480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4800" smtClean="0">
                <a:latin typeface="Times New Roman" pitchFamily="18" charset="0"/>
                <a:cs typeface="Times New Roman" pitchFamily="18" charset="0"/>
              </a:rPr>
              <a:t>Қатысқандарыңызға рахмет!</a:t>
            </a:r>
            <a:endParaRPr lang="ru-RU" sz="4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ibbon1Sharp"/>
          <p:cNvSpPr>
            <a:spLocks noEditPoints="1" noChangeArrowheads="1"/>
          </p:cNvSpPr>
          <p:nvPr/>
        </p:nvSpPr>
        <p:spPr bwMode="auto">
          <a:xfrm>
            <a:off x="827584" y="4293096"/>
            <a:ext cx="7416824" cy="648072"/>
          </a:xfrm>
          <a:custGeom>
            <a:avLst/>
            <a:gdLst>
              <a:gd name="G0" fmla="+- 0 0 0"/>
              <a:gd name="G1" fmla="+- 5400 0 0"/>
              <a:gd name="G2" fmla="+- 5400 2700 0"/>
              <a:gd name="G3" fmla="+- 21600 0 G2"/>
              <a:gd name="G4" fmla="+- 21600 0 G1"/>
              <a:gd name="G5" fmla="+- 2400 0 0"/>
              <a:gd name="G6" fmla="+- 10800 0 2400"/>
              <a:gd name="G7" fmla="*/ 2400 2 1"/>
              <a:gd name="G8" fmla="+- 21600 0 G7"/>
              <a:gd name="G9" fmla="+- 10800 2400 0"/>
              <a:gd name="G10" fmla="+- 21600 0 2400"/>
              <a:gd name="T0" fmla="*/ 10800 w 21600"/>
              <a:gd name="T1" fmla="*/ 2400 h 21600"/>
              <a:gd name="T2" fmla="*/ 2700 w 21600"/>
              <a:gd name="T3" fmla="*/ 8400 h 21600"/>
              <a:gd name="T4" fmla="*/ 10800 w 21600"/>
              <a:gd name="T5" fmla="*/ 19200 h 21600"/>
              <a:gd name="T6" fmla="*/ 18900 w 21600"/>
              <a:gd name="T7" fmla="*/ 132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G2 w 21600"/>
              <a:gd name="T13" fmla="*/ G5 h 21600"/>
              <a:gd name="T14" fmla="*/ G3 w 21600"/>
              <a:gd name="T15" fmla="*/ G1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0" y="0"/>
                </a:moveTo>
                <a:lnTo>
                  <a:pt x="2700" y="8400"/>
                </a:lnTo>
                <a:lnTo>
                  <a:pt x="0" y="16800"/>
                </a:lnTo>
                <a:lnTo>
                  <a:pt x="5400" y="16800"/>
                </a:lnTo>
                <a:lnTo>
                  <a:pt x="5400" y="19200"/>
                </a:lnTo>
                <a:lnTo>
                  <a:pt x="13500" y="19200"/>
                </a:lnTo>
                <a:lnTo>
                  <a:pt x="13500" y="21600"/>
                </a:lnTo>
                <a:lnTo>
                  <a:pt x="21600" y="21600"/>
                </a:lnTo>
                <a:lnTo>
                  <a:pt x="18900" y="13200"/>
                </a:lnTo>
                <a:lnTo>
                  <a:pt x="21600" y="4800"/>
                </a:lnTo>
                <a:lnTo>
                  <a:pt x="16200" y="4800"/>
                </a:lnTo>
                <a:lnTo>
                  <a:pt x="16200" y="2400"/>
                </a:lnTo>
                <a:lnTo>
                  <a:pt x="8100" y="2400"/>
                </a:lnTo>
                <a:lnTo>
                  <a:pt x="8100" y="0"/>
                </a:lnTo>
                <a:close/>
              </a:path>
              <a:path w="21600" h="21600" fill="none" extrusionOk="0">
                <a:moveTo>
                  <a:pt x="8100" y="2400"/>
                </a:moveTo>
                <a:lnTo>
                  <a:pt x="5400" y="2400"/>
                </a:lnTo>
                <a:lnTo>
                  <a:pt x="5400" y="16800"/>
                </a:lnTo>
              </a:path>
              <a:path w="21600" h="21600" fill="none" extrusionOk="0">
                <a:moveTo>
                  <a:pt x="8100" y="0"/>
                </a:moveTo>
                <a:lnTo>
                  <a:pt x="5400" y="2400"/>
                </a:lnTo>
              </a:path>
              <a:path w="21600" h="21600" fill="none" extrusionOk="0">
                <a:moveTo>
                  <a:pt x="16200" y="4800"/>
                </a:moveTo>
                <a:lnTo>
                  <a:pt x="13500" y="4800"/>
                </a:lnTo>
                <a:lnTo>
                  <a:pt x="13500" y="19200"/>
                </a:lnTo>
              </a:path>
              <a:path w="21600" h="21600" fill="none" extrusionOk="0">
                <a:moveTo>
                  <a:pt x="16200" y="2400"/>
                </a:moveTo>
                <a:lnTo>
                  <a:pt x="13500" y="4800"/>
                </a:lnTo>
              </a:path>
            </a:pathLst>
          </a:custGeom>
          <a:solidFill>
            <a:srgbClr val="FFBE7D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1490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507288" cy="6120680"/>
          </a:xfrm>
        </p:spPr>
        <p:txBody>
          <a:bodyPr/>
          <a:lstStyle/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kk-KZ" sz="2800" b="1" smtClean="0">
              <a:latin typeface="Times New Roman"/>
              <a:ea typeface="Calibri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kk-KZ" sz="2800" b="1" smtClean="0">
                <a:latin typeface="Times New Roman"/>
                <a:ea typeface="Calibri"/>
              </a:rPr>
              <a:t>Сабақтың </a:t>
            </a:r>
            <a:r>
              <a:rPr lang="kk-KZ" sz="2800" b="1">
                <a:latin typeface="Times New Roman"/>
                <a:ea typeface="Calibri"/>
              </a:rPr>
              <a:t>мақсаты:</a:t>
            </a:r>
            <a:endParaRPr lang="kk-KZ" sz="2800" b="1" smtClean="0">
              <a:latin typeface="Times New Roman"/>
              <a:ea typeface="Calibri"/>
              <a:cs typeface="Times New Roman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kk-KZ" sz="2800" b="1" smtClean="0">
                <a:latin typeface="Times New Roman"/>
                <a:ea typeface="Calibri"/>
                <a:cs typeface="Times New Roman"/>
              </a:rPr>
              <a:t>Біліктілік</a:t>
            </a:r>
            <a:r>
              <a:rPr lang="kk-KZ" sz="2800" b="1">
                <a:latin typeface="Times New Roman"/>
                <a:ea typeface="Calibri"/>
                <a:cs typeface="Times New Roman"/>
              </a:rPr>
              <a:t>:</a:t>
            </a:r>
            <a:r>
              <a:rPr lang="kk-KZ" sz="2800">
                <a:latin typeface="Times New Roman"/>
                <a:ea typeface="Calibri"/>
                <a:cs typeface="Times New Roman"/>
              </a:rPr>
              <a:t>  Оқушыларға екі өрнектің квадраттарының айырымы формуласының ережесін қайталай отырып есептер шығарту арқылы білімдерін тереңдету.</a:t>
            </a:r>
            <a:endParaRPr lang="ru-RU" sz="2400">
              <a:latin typeface="Calibri"/>
              <a:ea typeface="Calibri"/>
              <a:cs typeface="Times New Roman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kk-KZ" sz="2800" b="1">
                <a:latin typeface="Times New Roman"/>
                <a:ea typeface="Calibri"/>
                <a:cs typeface="Times New Roman"/>
              </a:rPr>
              <a:t>Дамытушылық:</a:t>
            </a:r>
            <a:r>
              <a:rPr lang="kk-KZ" sz="2800">
                <a:latin typeface="Times New Roman"/>
                <a:ea typeface="Calibri"/>
                <a:cs typeface="Times New Roman"/>
              </a:rPr>
              <a:t> Оқушылардың логикалық ойлау қабілеттерін жетілдіру, тапқырлыққа, есепқұмарлыққа баулу, пәнге қызығушылығын арттыру.</a:t>
            </a:r>
            <a:endParaRPr lang="ru-RU" sz="2400">
              <a:latin typeface="Calibri"/>
              <a:ea typeface="Calibri"/>
              <a:cs typeface="Times New Roman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kk-KZ" sz="2800" b="1">
                <a:latin typeface="Times New Roman"/>
                <a:ea typeface="Calibri"/>
                <a:cs typeface="Times New Roman"/>
              </a:rPr>
              <a:t>Тәрбиелік:</a:t>
            </a:r>
            <a:r>
              <a:rPr lang="kk-KZ" sz="2800">
                <a:latin typeface="Times New Roman"/>
                <a:ea typeface="Calibri"/>
                <a:cs typeface="Times New Roman"/>
              </a:rPr>
              <a:t>  Оқуға, жауапкершілікке, өзбетінше еңбектенуге тәрбиелеу</a:t>
            </a:r>
            <a:r>
              <a:rPr lang="kk-KZ" sz="3200">
                <a:latin typeface="Times New Roman"/>
                <a:ea typeface="Calibri"/>
                <a:cs typeface="Times New Roman"/>
              </a:rPr>
              <a:t>.</a:t>
            </a:r>
            <a:endParaRPr lang="ru-RU" sz="2400">
              <a:latin typeface="Calibri"/>
              <a:ea typeface="Calibri"/>
              <a:cs typeface="Times New Roman"/>
            </a:endParaRPr>
          </a:p>
          <a:p>
            <a:pPr marL="0" indent="0">
              <a:buNone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2427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8640"/>
            <a:ext cx="8640960" cy="6264696"/>
          </a:xfrm>
        </p:spPr>
        <p:txBody>
          <a:bodyPr/>
          <a:lstStyle/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endParaRPr lang="kk-KZ" sz="4800" b="1" smtClean="0">
              <a:latin typeface="Times New Roman"/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endParaRPr lang="kk-KZ" sz="4800" b="1">
              <a:latin typeface="Times New Roman"/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kk-KZ" sz="4800" b="1" smtClean="0">
                <a:latin typeface="Times New Roman"/>
                <a:ea typeface="Calibri"/>
                <a:cs typeface="Times New Roman"/>
              </a:rPr>
              <a:t>  «</a:t>
            </a:r>
            <a:r>
              <a:rPr lang="kk-KZ" sz="4800" b="1">
                <a:latin typeface="Times New Roman"/>
                <a:ea typeface="Calibri"/>
                <a:cs typeface="Times New Roman"/>
              </a:rPr>
              <a:t>Еңбек пен мақсат егіз</a:t>
            </a:r>
            <a:endParaRPr lang="ru-RU" sz="4800" b="1">
              <a:latin typeface="Calibri"/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kk-KZ" sz="4800" b="1" smtClean="0">
                <a:latin typeface="Times New Roman"/>
                <a:ea typeface="Calibri"/>
                <a:cs typeface="Times New Roman"/>
              </a:rPr>
              <a:t>  Ол </a:t>
            </a:r>
            <a:r>
              <a:rPr lang="kk-KZ" sz="4800" b="1">
                <a:latin typeface="Times New Roman"/>
                <a:ea typeface="Calibri"/>
                <a:cs typeface="Times New Roman"/>
              </a:rPr>
              <a:t>– адамның қос қанаты»</a:t>
            </a:r>
            <a:endParaRPr lang="ru-RU" sz="4800" b="1">
              <a:latin typeface="Calibri"/>
              <a:ea typeface="Calibri"/>
              <a:cs typeface="Times New Roman"/>
            </a:endParaRPr>
          </a:p>
          <a:p>
            <a:pPr marL="0" indent="0">
              <a:buNone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09197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60648"/>
            <a:ext cx="8507288" cy="6264696"/>
          </a:xfrm>
        </p:spPr>
        <p:txBody>
          <a:bodyPr/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2800" b="1">
                <a:latin typeface="Times New Roman"/>
                <a:ea typeface="Calibri"/>
                <a:cs typeface="Times New Roman"/>
              </a:rPr>
              <a:t>Сабақтың өту барысы:</a:t>
            </a:r>
            <a:endParaRPr lang="ru-RU" sz="240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2800" b="1">
                <a:latin typeface="Times New Roman"/>
                <a:ea typeface="Calibri"/>
                <a:cs typeface="Times New Roman"/>
              </a:rPr>
              <a:t>І.  </a:t>
            </a:r>
            <a:r>
              <a:rPr lang="kk-KZ" sz="2800">
                <a:latin typeface="Times New Roman" pitchFamily="18" charset="0"/>
                <a:ea typeface="Calibri"/>
                <a:cs typeface="Times New Roman" pitchFamily="18" charset="0"/>
              </a:rPr>
              <a:t>Ұйымдастыру кезеңі</a:t>
            </a:r>
            <a:endParaRPr lang="ru-RU" sz="280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2800" b="1">
                <a:latin typeface="Times New Roman"/>
                <a:ea typeface="Calibri"/>
              </a:rPr>
              <a:t>ІІ.  </a:t>
            </a:r>
            <a:r>
              <a:rPr lang="kk-KZ" sz="2800">
                <a:latin typeface="Times New Roman"/>
                <a:ea typeface="Calibri"/>
              </a:rPr>
              <a:t>«Білім шыңына өрлеу</a:t>
            </a:r>
            <a:r>
              <a:rPr lang="kk-KZ" sz="2800" smtClean="0">
                <a:latin typeface="Times New Roman"/>
                <a:ea typeface="Calibri"/>
              </a:rPr>
              <a:t>»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2800" b="1" smtClean="0">
                <a:latin typeface="Times New Roman"/>
                <a:ea typeface="Calibri"/>
                <a:cs typeface="Times New Roman"/>
              </a:rPr>
              <a:t>ІІІ</a:t>
            </a:r>
            <a:r>
              <a:rPr lang="kk-KZ" sz="2800" b="1">
                <a:latin typeface="Times New Roman"/>
                <a:ea typeface="Calibri"/>
                <a:cs typeface="Times New Roman"/>
              </a:rPr>
              <a:t>.  </a:t>
            </a:r>
            <a:r>
              <a:rPr lang="kk-KZ" sz="2800">
                <a:latin typeface="Times New Roman"/>
                <a:ea typeface="Calibri"/>
                <a:cs typeface="Times New Roman"/>
              </a:rPr>
              <a:t>Оқулықпен </a:t>
            </a:r>
            <a:r>
              <a:rPr lang="kk-KZ" sz="2800" smtClean="0">
                <a:latin typeface="Times New Roman"/>
                <a:ea typeface="Calibri"/>
                <a:cs typeface="Times New Roman"/>
              </a:rPr>
              <a:t>жұмыс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2400" b="1">
                <a:latin typeface="Times New Roman"/>
                <a:ea typeface="Calibri"/>
                <a:cs typeface="Times New Roman"/>
              </a:rPr>
              <a:t>ІV.   </a:t>
            </a:r>
            <a:r>
              <a:rPr lang="kk-KZ" sz="2800">
                <a:latin typeface="Times New Roman"/>
                <a:ea typeface="Calibri"/>
                <a:cs typeface="Times New Roman"/>
              </a:rPr>
              <a:t>Деңгейлік </a:t>
            </a:r>
            <a:r>
              <a:rPr lang="kk-KZ" sz="2800" smtClean="0">
                <a:latin typeface="Times New Roman"/>
                <a:ea typeface="Calibri"/>
                <a:cs typeface="Times New Roman"/>
              </a:rPr>
              <a:t>тапсырмалар   </a:t>
            </a:r>
            <a:endParaRPr lang="ru-RU" sz="280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2400" b="1">
                <a:latin typeface="Times New Roman"/>
                <a:ea typeface="Calibri"/>
              </a:rPr>
              <a:t>V.  </a:t>
            </a:r>
            <a:r>
              <a:rPr lang="kk-KZ" sz="2800" b="1">
                <a:latin typeface="Times New Roman"/>
                <a:ea typeface="Calibri"/>
              </a:rPr>
              <a:t>«</a:t>
            </a:r>
            <a:r>
              <a:rPr lang="kk-KZ" sz="2800">
                <a:latin typeface="Times New Roman"/>
                <a:ea typeface="Calibri"/>
              </a:rPr>
              <a:t>Кім тез табады?» </a:t>
            </a:r>
            <a:endParaRPr lang="kk-KZ" sz="2800" smtClean="0">
              <a:latin typeface="Times New Roman"/>
              <a:ea typeface="Calibri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2800" b="1" smtClean="0">
                <a:latin typeface="Times New Roman"/>
                <a:ea typeface="Calibri"/>
                <a:cs typeface="Times New Roman"/>
              </a:rPr>
              <a:t>VІ</a:t>
            </a:r>
            <a:r>
              <a:rPr lang="kk-KZ" sz="2800" b="1">
                <a:latin typeface="Times New Roman"/>
                <a:ea typeface="Calibri"/>
                <a:cs typeface="Times New Roman"/>
              </a:rPr>
              <a:t>.  </a:t>
            </a:r>
            <a:r>
              <a:rPr lang="kk-KZ" sz="2800">
                <a:latin typeface="Times New Roman"/>
                <a:ea typeface="Calibri"/>
                <a:cs typeface="Times New Roman"/>
              </a:rPr>
              <a:t>Логикалық </a:t>
            </a:r>
            <a:r>
              <a:rPr lang="kk-KZ" sz="2800" smtClean="0">
                <a:latin typeface="Times New Roman"/>
                <a:ea typeface="Calibri"/>
                <a:cs typeface="Times New Roman"/>
              </a:rPr>
              <a:t>тапсырма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2400" b="1" smtClean="0">
                <a:latin typeface="Times New Roman"/>
                <a:ea typeface="Calibri"/>
                <a:cs typeface="Times New Roman"/>
              </a:rPr>
              <a:t>VІІ</a:t>
            </a:r>
            <a:r>
              <a:rPr lang="kk-KZ" sz="2400" b="1">
                <a:latin typeface="Times New Roman"/>
                <a:ea typeface="Calibri"/>
                <a:cs typeface="Times New Roman"/>
              </a:rPr>
              <a:t>.  </a:t>
            </a:r>
            <a:r>
              <a:rPr lang="kk-KZ" sz="2800">
                <a:latin typeface="Times New Roman"/>
                <a:ea typeface="Calibri"/>
                <a:cs typeface="Times New Roman"/>
              </a:rPr>
              <a:t>Сабақты </a:t>
            </a:r>
            <a:r>
              <a:rPr lang="kk-KZ" sz="2800" smtClean="0">
                <a:latin typeface="Times New Roman"/>
                <a:ea typeface="Calibri"/>
                <a:cs typeface="Times New Roman"/>
              </a:rPr>
              <a:t>қорытындылау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2400" b="1" smtClean="0">
                <a:latin typeface="Times New Roman"/>
                <a:ea typeface="Calibri"/>
                <a:cs typeface="Times New Roman"/>
              </a:rPr>
              <a:t>VІІІ</a:t>
            </a:r>
            <a:r>
              <a:rPr lang="kk-KZ" sz="2400" b="1">
                <a:latin typeface="Times New Roman"/>
                <a:ea typeface="Calibri"/>
                <a:cs typeface="Times New Roman"/>
              </a:rPr>
              <a:t>.  </a:t>
            </a:r>
            <a:r>
              <a:rPr lang="kk-KZ" sz="2800">
                <a:latin typeface="Times New Roman"/>
                <a:ea typeface="Calibri"/>
                <a:cs typeface="Times New Roman"/>
              </a:rPr>
              <a:t>Үйге </a:t>
            </a:r>
            <a:r>
              <a:rPr lang="kk-KZ" sz="2800" smtClean="0">
                <a:latin typeface="Times New Roman"/>
                <a:ea typeface="Calibri"/>
                <a:cs typeface="Times New Roman"/>
              </a:rPr>
              <a:t>тапсырма</a:t>
            </a:r>
            <a:endParaRPr lang="ru-RU" sz="2800">
              <a:latin typeface="Calibri"/>
              <a:ea typeface="Calibri"/>
              <a:cs typeface="Times New Roman"/>
            </a:endParaRP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8160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8640"/>
            <a:ext cx="8435280" cy="6408712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kk-KZ" sz="2800" b="1">
                <a:latin typeface="Times New Roman"/>
                <a:ea typeface="Calibri"/>
                <a:cs typeface="Times New Roman"/>
              </a:rPr>
              <a:t>«Білім шыңына өрлеу</a:t>
            </a:r>
            <a:r>
              <a:rPr lang="kk-KZ" sz="2800" b="1" smtClean="0">
                <a:latin typeface="Times New Roman"/>
                <a:ea typeface="Calibri"/>
                <a:cs typeface="Times New Roman"/>
              </a:rPr>
              <a:t>»     </a:t>
            </a: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kk-KZ" sz="2800" b="1" smtClean="0">
                <a:latin typeface="Times New Roman"/>
                <a:ea typeface="Calibri"/>
                <a:cs typeface="Times New Roman"/>
              </a:rPr>
              <a:t> </a:t>
            </a:r>
            <a:r>
              <a:rPr lang="kk-KZ" sz="2800" smtClean="0">
                <a:latin typeface="Times New Roman"/>
                <a:ea typeface="Calibri"/>
                <a:cs typeface="Times New Roman"/>
              </a:rPr>
              <a:t>Сұрақтарға </a:t>
            </a:r>
            <a:r>
              <a:rPr lang="kk-KZ" sz="2800">
                <a:latin typeface="Times New Roman"/>
                <a:ea typeface="Calibri"/>
                <a:cs typeface="Times New Roman"/>
              </a:rPr>
              <a:t>жауап беру</a:t>
            </a:r>
            <a:endParaRPr lang="ru-RU" sz="240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2800">
                <a:latin typeface="Times New Roman"/>
                <a:ea typeface="Calibri"/>
                <a:cs typeface="Times New Roman"/>
              </a:rPr>
              <a:t>1.Әріпті өрнек деп қандай өрнекті айтамыз?</a:t>
            </a:r>
            <a:endParaRPr lang="ru-RU" sz="240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2800">
                <a:latin typeface="Times New Roman"/>
                <a:ea typeface="Calibri"/>
                <a:cs typeface="Times New Roman"/>
              </a:rPr>
              <a:t>2.Алгебралық өрнек деп қандай өрнекті айтамыз?</a:t>
            </a:r>
            <a:endParaRPr lang="ru-RU" sz="240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2800">
                <a:latin typeface="Times New Roman"/>
                <a:ea typeface="Calibri"/>
                <a:cs typeface="Times New Roman"/>
              </a:rPr>
              <a:t>3.Бірдей санды бірнеше рет</a:t>
            </a:r>
            <a:endParaRPr lang="ru-RU" sz="240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2800">
                <a:latin typeface="Times New Roman"/>
                <a:ea typeface="Calibri"/>
                <a:cs typeface="Times New Roman"/>
              </a:rPr>
              <a:t>   Көбейтуден тұрады.</a:t>
            </a:r>
            <a:endParaRPr lang="ru-RU" sz="240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2800">
                <a:latin typeface="Times New Roman"/>
                <a:ea typeface="Calibri"/>
                <a:cs typeface="Times New Roman"/>
              </a:rPr>
              <a:t>   Егер оны ықшамдасаң</a:t>
            </a:r>
            <a:endParaRPr lang="ru-RU" sz="240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2800">
                <a:latin typeface="Times New Roman"/>
                <a:ea typeface="Calibri"/>
                <a:cs typeface="Times New Roman"/>
              </a:rPr>
              <a:t>   Қандай атау болады?</a:t>
            </a:r>
            <a:endParaRPr lang="ru-RU" sz="240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2800">
                <a:latin typeface="Times New Roman"/>
                <a:ea typeface="Calibri"/>
                <a:cs typeface="Times New Roman"/>
              </a:rPr>
              <a:t>4. 3</a:t>
            </a:r>
            <a:r>
              <a:rPr lang="kk-KZ" sz="2800" baseline="30000">
                <a:latin typeface="Times New Roman"/>
                <a:ea typeface="Calibri"/>
                <a:cs typeface="Times New Roman"/>
              </a:rPr>
              <a:t>0</a:t>
            </a:r>
            <a:r>
              <a:rPr lang="kk-KZ" sz="2800">
                <a:latin typeface="Times New Roman"/>
                <a:ea typeface="Calibri"/>
                <a:cs typeface="Times New Roman"/>
              </a:rPr>
              <a:t> неге тең?</a:t>
            </a:r>
            <a:endParaRPr lang="ru-RU" sz="240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2800">
                <a:latin typeface="Times New Roman"/>
                <a:ea typeface="Calibri"/>
                <a:cs typeface="Times New Roman"/>
              </a:rPr>
              <a:t>5.Бірмүше дегеніміз не?</a:t>
            </a:r>
            <a:endParaRPr lang="ru-RU" sz="240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2800">
                <a:latin typeface="Times New Roman"/>
                <a:ea typeface="Calibri"/>
                <a:cs typeface="Times New Roman"/>
              </a:rPr>
              <a:t>6. Көпмүше дегеніміз не?</a:t>
            </a:r>
            <a:endParaRPr lang="ru-RU" sz="240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2800">
                <a:latin typeface="Times New Roman"/>
                <a:ea typeface="Calibri"/>
                <a:cs typeface="Times New Roman"/>
              </a:rPr>
              <a:t>7. Көпмүшені стандарт түрге келтіру дегенді қалай түсінесіңдер?</a:t>
            </a:r>
            <a:endParaRPr lang="ru-RU" sz="240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2800">
                <a:latin typeface="Times New Roman"/>
                <a:ea typeface="Calibri"/>
                <a:cs typeface="Times New Roman"/>
              </a:rPr>
              <a:t>8. Көпмүшені көбейткіштерге жіктеудің қандай тәсілдері бар?</a:t>
            </a:r>
            <a:endParaRPr lang="ru-RU" sz="240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2800">
                <a:latin typeface="Times New Roman"/>
                <a:ea typeface="Calibri"/>
                <a:cs typeface="Times New Roman"/>
              </a:rPr>
              <a:t>9. Екі өрнектің квадраттарының айырымы  неге тең болады?</a:t>
            </a:r>
            <a:endParaRPr lang="ru-RU" sz="2400">
              <a:latin typeface="Calibri"/>
              <a:ea typeface="Calibri"/>
              <a:cs typeface="Times New Roman"/>
            </a:endParaRPr>
          </a:p>
          <a:p>
            <a:pPr marL="0" indent="0">
              <a:buNone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22710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435280" cy="6063952"/>
          </a:xfrm>
        </p:spPr>
        <p:txBody>
          <a:bodyPr/>
          <a:lstStyle/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kk-KZ" sz="2800" b="1" dirty="0" smtClean="0">
                <a:latin typeface="Times New Roman"/>
                <a:ea typeface="Calibri"/>
                <a:cs typeface="Times New Roman"/>
              </a:rPr>
              <a:t>  </a:t>
            </a: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endParaRPr lang="kk-KZ" sz="2800" b="1" dirty="0">
              <a:latin typeface="Times New Roman"/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kk-KZ" sz="2800" b="1" dirty="0" smtClean="0">
                <a:latin typeface="Times New Roman"/>
                <a:ea typeface="Calibri"/>
                <a:cs typeface="Times New Roman"/>
              </a:rPr>
              <a:t>     </a:t>
            </a:r>
            <a:r>
              <a:rPr lang="kk-KZ" sz="4800" b="1" dirty="0" smtClean="0">
                <a:latin typeface="Times New Roman" pitchFamily="18" charset="0"/>
                <a:ea typeface="Calibri"/>
                <a:cs typeface="Times New Roman" pitchFamily="18" charset="0"/>
              </a:rPr>
              <a:t>Оқулықпен жұмыс</a:t>
            </a:r>
            <a:endParaRPr lang="ru-RU" sz="4800" b="1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0">
              <a:buNone/>
            </a:pPr>
            <a:r>
              <a:rPr lang="kk-KZ" sz="4800" dirty="0" smtClean="0">
                <a:latin typeface="Times New Roman" pitchFamily="18" charset="0"/>
                <a:ea typeface="Calibri"/>
                <a:cs typeface="Times New Roman" pitchFamily="18" charset="0"/>
              </a:rPr>
              <a:t>   </a:t>
            </a:r>
          </a:p>
          <a:p>
            <a:pPr marL="0" indent="0">
              <a:buNone/>
            </a:pPr>
            <a:r>
              <a:rPr lang="kk-KZ" sz="48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kk-KZ" sz="4800" dirty="0" smtClean="0">
                <a:latin typeface="Times New Roman" pitchFamily="18" charset="0"/>
                <a:ea typeface="Calibri"/>
                <a:cs typeface="Times New Roman" pitchFamily="18" charset="0"/>
              </a:rPr>
              <a:t>    №152,   №</a:t>
            </a:r>
            <a:r>
              <a:rPr lang="kk-KZ" sz="4800" dirty="0">
                <a:latin typeface="Times New Roman" pitchFamily="18" charset="0"/>
                <a:ea typeface="Calibri"/>
                <a:cs typeface="Times New Roman" pitchFamily="18" charset="0"/>
              </a:rPr>
              <a:t>161, </a:t>
            </a:r>
            <a:r>
              <a:rPr lang="kk-KZ" sz="4800" dirty="0" smtClean="0">
                <a:latin typeface="Times New Roman" pitchFamily="18" charset="0"/>
                <a:ea typeface="Calibri"/>
                <a:cs typeface="Times New Roman" pitchFamily="18" charset="0"/>
              </a:rPr>
              <a:t>   №</a:t>
            </a:r>
            <a:r>
              <a:rPr lang="kk-KZ" sz="4800" dirty="0">
                <a:latin typeface="Times New Roman" pitchFamily="18" charset="0"/>
                <a:ea typeface="Calibri"/>
                <a:cs typeface="Times New Roman" pitchFamily="18" charset="0"/>
              </a:rPr>
              <a:t>163 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80091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640960" cy="6192688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kk-KZ" sz="2800">
                <a:latin typeface="Times New Roman"/>
                <a:ea typeface="Calibri"/>
                <a:cs typeface="Times New Roman"/>
              </a:rPr>
              <a:t>Амалдарды орындаңдар</a:t>
            </a:r>
            <a:endParaRPr lang="ru-RU" sz="240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kk-KZ" sz="2800" b="1">
                <a:latin typeface="Times New Roman"/>
                <a:ea typeface="Calibri"/>
                <a:cs typeface="Times New Roman"/>
              </a:rPr>
              <a:t>А-деңгей.</a:t>
            </a:r>
            <a:endParaRPr lang="ru-RU" sz="2400">
              <a:latin typeface="Calibri"/>
              <a:ea typeface="Calibri"/>
              <a:cs typeface="Times New Roman"/>
            </a:endParaRPr>
          </a:p>
          <a:p>
            <a:pPr marL="0" lv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kk-KZ" sz="2800" smtClean="0">
                <a:latin typeface="Times New Roman"/>
                <a:ea typeface="Calibri"/>
                <a:cs typeface="Times New Roman"/>
              </a:rPr>
              <a:t>   1) (х+у</a:t>
            </a:r>
            <a:r>
              <a:rPr lang="kk-KZ" sz="2800">
                <a:latin typeface="Times New Roman"/>
                <a:ea typeface="Calibri"/>
                <a:cs typeface="Times New Roman"/>
              </a:rPr>
              <a:t>)(х-у)  </a:t>
            </a:r>
            <a:r>
              <a:rPr lang="kk-KZ" sz="2800" b="1">
                <a:latin typeface="Times New Roman"/>
                <a:ea typeface="Calibri"/>
                <a:cs typeface="Times New Roman"/>
              </a:rPr>
              <a:t>           2</a:t>
            </a:r>
            <a:r>
              <a:rPr lang="kk-KZ" sz="2800">
                <a:latin typeface="Times New Roman"/>
                <a:ea typeface="Calibri"/>
                <a:cs typeface="Times New Roman"/>
              </a:rPr>
              <a:t>) (а-2)(а+2)    </a:t>
            </a:r>
            <a:r>
              <a:rPr lang="ru-RU" sz="2800">
                <a:latin typeface="Times New Roman"/>
                <a:ea typeface="Calibri"/>
                <a:cs typeface="Times New Roman"/>
              </a:rPr>
              <a:t>    </a:t>
            </a:r>
            <a:r>
              <a:rPr lang="kk-KZ" sz="2800" b="1">
                <a:latin typeface="Times New Roman"/>
                <a:ea typeface="Calibri"/>
                <a:cs typeface="Times New Roman"/>
              </a:rPr>
              <a:t>3) </a:t>
            </a:r>
            <a:r>
              <a:rPr lang="kk-KZ" sz="2800">
                <a:latin typeface="Times New Roman"/>
                <a:ea typeface="Calibri"/>
                <a:cs typeface="Times New Roman"/>
              </a:rPr>
              <a:t>(х+5)(х-5)   </a:t>
            </a:r>
            <a:endParaRPr lang="ru-RU" sz="240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k-KZ" sz="2800" b="1">
                <a:latin typeface="Times New Roman"/>
                <a:ea typeface="Calibri"/>
                <a:cs typeface="Times New Roman"/>
              </a:rPr>
              <a:t>В-деңгей.</a:t>
            </a:r>
            <a:endParaRPr lang="ru-RU" sz="2400">
              <a:latin typeface="Calibri"/>
              <a:ea typeface="Calibri"/>
              <a:cs typeface="Times New Roman"/>
            </a:endParaRPr>
          </a:p>
          <a:p>
            <a:pPr marL="0" lv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kk-KZ" sz="2800" smtClean="0">
                <a:latin typeface="Times New Roman"/>
                <a:ea typeface="Calibri"/>
                <a:cs typeface="Times New Roman"/>
              </a:rPr>
              <a:t>  1) (2у-3х</a:t>
            </a:r>
            <a:r>
              <a:rPr lang="kk-KZ" sz="2800">
                <a:latin typeface="Times New Roman"/>
                <a:ea typeface="Calibri"/>
                <a:cs typeface="Times New Roman"/>
              </a:rPr>
              <a:t>)(3х+2у)</a:t>
            </a:r>
            <a:r>
              <a:rPr lang="kk-KZ" sz="2800" b="1">
                <a:latin typeface="Times New Roman"/>
                <a:ea typeface="Calibri"/>
                <a:cs typeface="Times New Roman"/>
              </a:rPr>
              <a:t>     </a:t>
            </a:r>
            <a:r>
              <a:rPr lang="kk-KZ" sz="2800" b="1" smtClean="0">
                <a:latin typeface="Times New Roman"/>
                <a:ea typeface="Calibri"/>
                <a:cs typeface="Times New Roman"/>
              </a:rPr>
              <a:t>      2</a:t>
            </a:r>
            <a:r>
              <a:rPr lang="kk-KZ" sz="2800" b="1">
                <a:latin typeface="Times New Roman"/>
                <a:ea typeface="Calibri"/>
                <a:cs typeface="Times New Roman"/>
              </a:rPr>
              <a:t>)</a:t>
            </a:r>
            <a:r>
              <a:rPr lang="kk-KZ" sz="2800">
                <a:latin typeface="Times New Roman"/>
                <a:ea typeface="Calibri"/>
                <a:cs typeface="Times New Roman"/>
              </a:rPr>
              <a:t> (7</a:t>
            </a:r>
            <a:r>
              <a:rPr lang="en-US" sz="2800">
                <a:latin typeface="Times New Roman"/>
                <a:ea typeface="Calibri"/>
                <a:cs typeface="Times New Roman"/>
              </a:rPr>
              <a:t>a</a:t>
            </a:r>
            <a:r>
              <a:rPr lang="ru-RU" sz="2800">
                <a:latin typeface="Times New Roman"/>
                <a:ea typeface="Calibri"/>
                <a:cs typeface="Times New Roman"/>
              </a:rPr>
              <a:t>+</a:t>
            </a:r>
            <a:r>
              <a:rPr lang="en-US" sz="2800">
                <a:latin typeface="Times New Roman"/>
                <a:ea typeface="Calibri"/>
                <a:cs typeface="Times New Roman"/>
              </a:rPr>
              <a:t>b</a:t>
            </a:r>
            <a:r>
              <a:rPr lang="kk-KZ" sz="2800">
                <a:latin typeface="Times New Roman"/>
                <a:ea typeface="Calibri"/>
                <a:cs typeface="Times New Roman"/>
              </a:rPr>
              <a:t>)(</a:t>
            </a:r>
            <a:r>
              <a:rPr lang="ru-RU" sz="2800">
                <a:latin typeface="Times New Roman"/>
                <a:ea typeface="Calibri"/>
                <a:cs typeface="Times New Roman"/>
              </a:rPr>
              <a:t>7</a:t>
            </a:r>
            <a:r>
              <a:rPr lang="en-US" sz="2800">
                <a:latin typeface="Times New Roman"/>
                <a:ea typeface="Calibri"/>
                <a:cs typeface="Times New Roman"/>
              </a:rPr>
              <a:t>a</a:t>
            </a:r>
            <a:r>
              <a:rPr lang="ru-RU" sz="2800">
                <a:latin typeface="Times New Roman"/>
                <a:ea typeface="Calibri"/>
                <a:cs typeface="Times New Roman"/>
              </a:rPr>
              <a:t>-</a:t>
            </a:r>
            <a:r>
              <a:rPr lang="en-US" sz="2800">
                <a:latin typeface="Times New Roman"/>
                <a:ea typeface="Calibri"/>
                <a:cs typeface="Times New Roman"/>
              </a:rPr>
              <a:t>b</a:t>
            </a:r>
            <a:r>
              <a:rPr lang="kk-KZ" sz="2800">
                <a:latin typeface="Times New Roman"/>
                <a:ea typeface="Calibri"/>
                <a:cs typeface="Times New Roman"/>
              </a:rPr>
              <a:t>)    </a:t>
            </a:r>
            <a:endParaRPr lang="kk-KZ" sz="2800" smtClean="0">
              <a:latin typeface="Times New Roman"/>
              <a:ea typeface="Calibri"/>
              <a:cs typeface="Times New Roman"/>
            </a:endParaRPr>
          </a:p>
          <a:p>
            <a:pPr marL="0" lv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kk-KZ" sz="2800" b="1" smtClean="0">
                <a:latin typeface="Times New Roman"/>
                <a:ea typeface="Calibri"/>
                <a:cs typeface="Times New Roman"/>
              </a:rPr>
              <a:t>             3</a:t>
            </a:r>
            <a:r>
              <a:rPr lang="kk-KZ" sz="2800" b="1">
                <a:latin typeface="Times New Roman"/>
                <a:ea typeface="Calibri"/>
                <a:cs typeface="Times New Roman"/>
              </a:rPr>
              <a:t>)</a:t>
            </a:r>
            <a:r>
              <a:rPr lang="kk-KZ" sz="2800">
                <a:latin typeface="Times New Roman"/>
                <a:ea typeface="Calibri"/>
                <a:cs typeface="Times New Roman"/>
              </a:rPr>
              <a:t>  (</a:t>
            </a:r>
            <a:r>
              <a:rPr lang="ru-RU" sz="2800">
                <a:latin typeface="Times New Roman"/>
                <a:ea typeface="Calibri"/>
                <a:cs typeface="Times New Roman"/>
              </a:rPr>
              <a:t>0,5-1,2</a:t>
            </a:r>
            <a:r>
              <a:rPr lang="en-US" sz="2800">
                <a:latin typeface="Times New Roman"/>
                <a:ea typeface="Calibri"/>
                <a:cs typeface="Times New Roman"/>
              </a:rPr>
              <a:t>c</a:t>
            </a:r>
            <a:r>
              <a:rPr lang="kk-KZ" sz="2800">
                <a:latin typeface="Times New Roman"/>
                <a:ea typeface="Calibri"/>
                <a:cs typeface="Times New Roman"/>
              </a:rPr>
              <a:t>)(</a:t>
            </a:r>
            <a:r>
              <a:rPr lang="ru-RU" sz="2800">
                <a:latin typeface="Times New Roman"/>
                <a:ea typeface="Calibri"/>
                <a:cs typeface="Times New Roman"/>
              </a:rPr>
              <a:t> 0,5+1,2</a:t>
            </a:r>
            <a:r>
              <a:rPr lang="en-US" sz="2800">
                <a:latin typeface="Times New Roman"/>
                <a:ea typeface="Calibri"/>
                <a:cs typeface="Times New Roman"/>
              </a:rPr>
              <a:t>c</a:t>
            </a:r>
            <a:r>
              <a:rPr lang="kk-KZ" sz="2800">
                <a:latin typeface="Times New Roman"/>
                <a:ea typeface="Calibri"/>
                <a:cs typeface="Times New Roman"/>
              </a:rPr>
              <a:t>)  </a:t>
            </a:r>
            <a:endParaRPr lang="ru-RU" sz="2400">
              <a:latin typeface="Calibri"/>
              <a:ea typeface="Calibri"/>
              <a:cs typeface="Times New Roman"/>
            </a:endParaRPr>
          </a:p>
          <a:p>
            <a:pPr marL="0" indent="0">
              <a:lnSpc>
                <a:spcPts val="900"/>
              </a:lnSpc>
              <a:spcAft>
                <a:spcPts val="0"/>
              </a:spcAft>
              <a:buNone/>
            </a:pPr>
            <a:r>
              <a:rPr lang="kk-KZ" sz="2800" b="1">
                <a:latin typeface="Times New Roman"/>
                <a:ea typeface="Calibri"/>
                <a:cs typeface="Times New Roman"/>
              </a:rPr>
              <a:t> </a:t>
            </a:r>
            <a:endParaRPr lang="ru-RU" sz="2400">
              <a:latin typeface="Calibri"/>
              <a:ea typeface="Calibri"/>
              <a:cs typeface="Times New Roman"/>
            </a:endParaRPr>
          </a:p>
          <a:p>
            <a:pPr marL="0" indent="0">
              <a:lnSpc>
                <a:spcPts val="900"/>
              </a:lnSpc>
              <a:spcAft>
                <a:spcPts val="0"/>
              </a:spcAft>
              <a:buNone/>
            </a:pPr>
            <a:r>
              <a:rPr lang="kk-KZ" sz="2800" b="1">
                <a:latin typeface="Times New Roman"/>
                <a:ea typeface="Calibri"/>
                <a:cs typeface="Times New Roman"/>
              </a:rPr>
              <a:t> </a:t>
            </a:r>
            <a:endParaRPr lang="ru-RU" sz="2400">
              <a:latin typeface="Calibri"/>
              <a:ea typeface="Calibri"/>
              <a:cs typeface="Times New Roman"/>
            </a:endParaRPr>
          </a:p>
          <a:p>
            <a:pPr marL="0" indent="0">
              <a:lnSpc>
                <a:spcPts val="900"/>
              </a:lnSpc>
              <a:spcAft>
                <a:spcPts val="0"/>
              </a:spcAft>
              <a:buNone/>
            </a:pPr>
            <a:r>
              <a:rPr lang="kk-KZ" sz="2800" b="1">
                <a:latin typeface="Times New Roman"/>
                <a:ea typeface="Calibri"/>
                <a:cs typeface="Times New Roman"/>
              </a:rPr>
              <a:t>С-деңгей.</a:t>
            </a:r>
            <a:r>
              <a:rPr lang="ru-RU" sz="2800" b="1">
                <a:latin typeface="Times New Roman"/>
                <a:ea typeface="Calibri"/>
                <a:cs typeface="Times New Roman"/>
              </a:rPr>
              <a:t>         </a:t>
            </a:r>
            <a:r>
              <a:rPr lang="ru-RU" sz="2800" b="1" smtClean="0">
                <a:latin typeface="Times New Roman"/>
                <a:ea typeface="Calibri"/>
                <a:cs typeface="Times New Roman"/>
              </a:rPr>
              <a:t>                                                                                                                            </a:t>
            </a:r>
            <a:r>
              <a:rPr lang="kk-KZ" sz="2800" smtClean="0">
                <a:latin typeface="Times New Roman"/>
                <a:ea typeface="Calibri"/>
                <a:cs typeface="Times New Roman"/>
              </a:rPr>
              <a:t>                       </a:t>
            </a:r>
            <a:endParaRPr lang="ru-RU" sz="2400">
              <a:latin typeface="Calibri"/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kk-KZ" sz="2800" smtClean="0">
                <a:latin typeface="Times New Roman"/>
                <a:ea typeface="Calibri"/>
                <a:cs typeface="Times New Roman"/>
              </a:rPr>
              <a:t>  1) (0,3</a:t>
            </a:r>
            <a:r>
              <a:rPr lang="en-US" sz="2800">
                <a:latin typeface="Times New Roman"/>
                <a:ea typeface="Calibri"/>
                <a:cs typeface="Times New Roman"/>
              </a:rPr>
              <a:t>a</a:t>
            </a:r>
            <a:r>
              <a:rPr lang="kk-KZ" sz="2800">
                <a:latin typeface="Times New Roman"/>
                <a:ea typeface="Calibri"/>
                <a:cs typeface="Times New Roman"/>
              </a:rPr>
              <a:t>+1,5</a:t>
            </a:r>
            <a:r>
              <a:rPr lang="en-US" sz="2800">
                <a:latin typeface="Times New Roman"/>
                <a:ea typeface="Calibri"/>
                <a:cs typeface="Times New Roman"/>
              </a:rPr>
              <a:t>b</a:t>
            </a:r>
            <a:r>
              <a:rPr lang="kk-KZ" sz="2800">
                <a:latin typeface="Times New Roman"/>
                <a:ea typeface="Calibri"/>
                <a:cs typeface="Times New Roman"/>
              </a:rPr>
              <a:t>) (0,3</a:t>
            </a:r>
            <a:r>
              <a:rPr lang="en-US" sz="2800">
                <a:latin typeface="Times New Roman"/>
                <a:ea typeface="Calibri"/>
                <a:cs typeface="Times New Roman"/>
              </a:rPr>
              <a:t>a</a:t>
            </a:r>
            <a:r>
              <a:rPr lang="kk-KZ" sz="2800">
                <a:latin typeface="Times New Roman"/>
                <a:ea typeface="Calibri"/>
                <a:cs typeface="Times New Roman"/>
              </a:rPr>
              <a:t>-1,5</a:t>
            </a:r>
            <a:r>
              <a:rPr lang="en-US" sz="2800">
                <a:latin typeface="Times New Roman"/>
                <a:ea typeface="Calibri"/>
                <a:cs typeface="Times New Roman"/>
              </a:rPr>
              <a:t>b</a:t>
            </a:r>
            <a:r>
              <a:rPr lang="kk-KZ" sz="2800">
                <a:latin typeface="Times New Roman"/>
                <a:ea typeface="Calibri"/>
                <a:cs typeface="Times New Roman"/>
              </a:rPr>
              <a:t>)  </a:t>
            </a:r>
            <a:r>
              <a:rPr lang="kk-KZ" sz="2800" smtClean="0">
                <a:latin typeface="Times New Roman"/>
                <a:ea typeface="Calibri"/>
                <a:cs typeface="Times New Roman"/>
              </a:rPr>
              <a:t>     </a:t>
            </a:r>
            <a:r>
              <a:rPr lang="kk-KZ" sz="2800" b="1" smtClean="0">
                <a:latin typeface="Times New Roman"/>
                <a:ea typeface="Calibri"/>
                <a:cs typeface="Times New Roman"/>
              </a:rPr>
              <a:t>2</a:t>
            </a:r>
            <a:r>
              <a:rPr lang="kk-KZ" sz="2800" b="1">
                <a:latin typeface="Times New Roman"/>
                <a:ea typeface="Calibri"/>
                <a:cs typeface="Times New Roman"/>
              </a:rPr>
              <a:t>) </a:t>
            </a:r>
            <a:r>
              <a:rPr lang="kk-KZ" sz="2800">
                <a:latin typeface="Times New Roman"/>
                <a:ea typeface="Calibri"/>
                <a:cs typeface="Times New Roman"/>
              </a:rPr>
              <a:t>(х</a:t>
            </a:r>
            <a:r>
              <a:rPr lang="kk-KZ" sz="2800" baseline="30000">
                <a:latin typeface="Times New Roman"/>
                <a:ea typeface="Calibri"/>
                <a:cs typeface="Times New Roman"/>
              </a:rPr>
              <a:t>3</a:t>
            </a:r>
            <a:r>
              <a:rPr lang="kk-KZ" sz="2800">
                <a:latin typeface="Times New Roman"/>
                <a:ea typeface="Calibri"/>
                <a:cs typeface="Times New Roman"/>
              </a:rPr>
              <a:t>-2 у</a:t>
            </a:r>
            <a:r>
              <a:rPr lang="kk-KZ" sz="2800" baseline="30000">
                <a:latin typeface="Times New Roman"/>
                <a:ea typeface="Calibri"/>
                <a:cs typeface="Times New Roman"/>
              </a:rPr>
              <a:t>4</a:t>
            </a:r>
            <a:r>
              <a:rPr lang="kk-KZ" sz="2800">
                <a:latin typeface="Times New Roman"/>
                <a:ea typeface="Calibri"/>
                <a:cs typeface="Times New Roman"/>
              </a:rPr>
              <a:t>) (х</a:t>
            </a:r>
            <a:r>
              <a:rPr lang="kk-KZ" sz="2800" baseline="30000">
                <a:latin typeface="Times New Roman"/>
                <a:ea typeface="Calibri"/>
                <a:cs typeface="Times New Roman"/>
              </a:rPr>
              <a:t>3</a:t>
            </a:r>
            <a:r>
              <a:rPr lang="kk-KZ" sz="2800">
                <a:latin typeface="Times New Roman"/>
                <a:ea typeface="Calibri"/>
                <a:cs typeface="Times New Roman"/>
              </a:rPr>
              <a:t>+2 у</a:t>
            </a:r>
            <a:r>
              <a:rPr lang="kk-KZ" sz="2800" baseline="30000">
                <a:latin typeface="Times New Roman"/>
                <a:ea typeface="Calibri"/>
                <a:cs typeface="Times New Roman"/>
              </a:rPr>
              <a:t>4</a:t>
            </a:r>
            <a:r>
              <a:rPr lang="kk-KZ" sz="2800">
                <a:latin typeface="Times New Roman"/>
                <a:ea typeface="Calibri"/>
                <a:cs typeface="Times New Roman"/>
              </a:rPr>
              <a:t>)        </a:t>
            </a:r>
            <a:endParaRPr lang="kk-KZ" sz="2800" smtClean="0">
              <a:latin typeface="Times New Roman"/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kk-KZ" sz="2800" smtClean="0">
                <a:latin typeface="Times New Roman"/>
                <a:ea typeface="Calibri"/>
                <a:cs typeface="Times New Roman"/>
              </a:rPr>
              <a:t>                        1                      1</a:t>
            </a: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kk-KZ" sz="2800" smtClean="0">
                <a:latin typeface="Times New Roman"/>
                <a:ea typeface="Calibri"/>
                <a:cs typeface="Times New Roman"/>
              </a:rPr>
              <a:t> </a:t>
            </a:r>
            <a:r>
              <a:rPr lang="kk-KZ" sz="2800" b="1">
                <a:latin typeface="Times New Roman"/>
                <a:ea typeface="Calibri"/>
                <a:cs typeface="Times New Roman"/>
              </a:rPr>
              <a:t>3)</a:t>
            </a:r>
            <a:r>
              <a:rPr lang="kk-KZ" sz="2800">
                <a:latin typeface="Times New Roman"/>
                <a:ea typeface="Calibri"/>
                <a:cs typeface="Times New Roman"/>
              </a:rPr>
              <a:t>  (1,2</a:t>
            </a:r>
            <a:r>
              <a:rPr lang="en-US" sz="2800">
                <a:latin typeface="Times New Roman"/>
                <a:ea typeface="Calibri"/>
                <a:cs typeface="Times New Roman"/>
              </a:rPr>
              <a:t>n</a:t>
            </a:r>
            <a:r>
              <a:rPr lang="kk-KZ" sz="2800" baseline="30000">
                <a:latin typeface="Times New Roman"/>
                <a:ea typeface="Calibri"/>
                <a:cs typeface="Times New Roman"/>
              </a:rPr>
              <a:t>7</a:t>
            </a:r>
            <a:r>
              <a:rPr lang="kk-KZ" sz="2800">
                <a:latin typeface="Times New Roman"/>
                <a:ea typeface="Calibri"/>
                <a:cs typeface="Times New Roman"/>
              </a:rPr>
              <a:t>+ </a:t>
            </a:r>
            <a:r>
              <a:rPr lang="ru-RU" sz="2800">
                <a:latin typeface="Times New Roman"/>
                <a:ea typeface="Calibri"/>
                <a:cs typeface="Times New Roman"/>
              </a:rPr>
              <a:t>5 ----</a:t>
            </a:r>
            <a:r>
              <a:rPr lang="kk-KZ" sz="2800">
                <a:latin typeface="Times New Roman"/>
                <a:ea typeface="Calibri"/>
                <a:cs typeface="Times New Roman"/>
              </a:rPr>
              <a:t>) (1,2</a:t>
            </a:r>
            <a:r>
              <a:rPr lang="en-US" sz="2800">
                <a:latin typeface="Times New Roman"/>
                <a:ea typeface="Calibri"/>
                <a:cs typeface="Times New Roman"/>
              </a:rPr>
              <a:t>n</a:t>
            </a:r>
            <a:r>
              <a:rPr lang="kk-KZ" sz="2800" baseline="30000">
                <a:latin typeface="Times New Roman"/>
                <a:ea typeface="Calibri"/>
                <a:cs typeface="Times New Roman"/>
              </a:rPr>
              <a:t>7</a:t>
            </a:r>
            <a:r>
              <a:rPr lang="kk-KZ" sz="2800">
                <a:latin typeface="Times New Roman"/>
                <a:ea typeface="Calibri"/>
                <a:cs typeface="Times New Roman"/>
              </a:rPr>
              <a:t>+ </a:t>
            </a:r>
            <a:r>
              <a:rPr lang="ru-RU" sz="2800">
                <a:latin typeface="Times New Roman"/>
                <a:ea typeface="Calibri"/>
                <a:cs typeface="Times New Roman"/>
              </a:rPr>
              <a:t>5 ----</a:t>
            </a:r>
            <a:r>
              <a:rPr lang="kk-KZ" sz="2800">
                <a:latin typeface="Times New Roman"/>
                <a:ea typeface="Calibri"/>
                <a:cs typeface="Times New Roman"/>
              </a:rPr>
              <a:t>)   </a:t>
            </a:r>
            <a:endParaRPr lang="ru-RU" sz="2400">
              <a:latin typeface="Calibri"/>
              <a:ea typeface="Calibri"/>
              <a:cs typeface="Times New Roman"/>
            </a:endParaRPr>
          </a:p>
          <a:p>
            <a:pPr marL="0" indent="0">
              <a:lnSpc>
                <a:spcPts val="900"/>
              </a:lnSpc>
              <a:spcAft>
                <a:spcPts val="1000"/>
              </a:spcAft>
              <a:buNone/>
            </a:pPr>
            <a:r>
              <a:rPr lang="kk-KZ" sz="2800" smtClean="0">
                <a:latin typeface="Times New Roman"/>
                <a:ea typeface="Calibri"/>
                <a:cs typeface="Times New Roman"/>
              </a:rPr>
              <a:t>                        2                     2                                                                                                                                       </a:t>
            </a:r>
            <a:endParaRPr lang="ru-RU" sz="2400">
              <a:latin typeface="Calibri"/>
              <a:ea typeface="Calibri"/>
              <a:cs typeface="Times New Roman"/>
            </a:endParaRPr>
          </a:p>
          <a:p>
            <a:pPr marL="0" indent="0">
              <a:buNone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52801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6408712"/>
          </a:xfrm>
        </p:spPr>
        <p:txBody>
          <a:bodyPr/>
          <a:lstStyle/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kk-KZ" sz="2800" b="1">
                <a:latin typeface="Times New Roman"/>
                <a:ea typeface="Calibri"/>
                <a:cs typeface="Times New Roman"/>
              </a:rPr>
              <a:t>«Кім тез табады?»  </a:t>
            </a:r>
            <a:endParaRPr lang="kk-KZ" sz="2800" b="1" smtClean="0">
              <a:latin typeface="Times New Roman"/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kk-KZ" sz="2800" smtClean="0">
                <a:latin typeface="Times New Roman"/>
                <a:ea typeface="Calibri"/>
                <a:cs typeface="Times New Roman"/>
              </a:rPr>
              <a:t>Өрнектің </a:t>
            </a:r>
            <a:r>
              <a:rPr lang="kk-KZ" sz="2800">
                <a:latin typeface="Times New Roman"/>
                <a:ea typeface="Calibri"/>
                <a:cs typeface="Times New Roman"/>
              </a:rPr>
              <a:t>белгісіз белгісіз мүшесін анықтау</a:t>
            </a:r>
            <a:endParaRPr lang="ru-RU" sz="2400">
              <a:latin typeface="Calibri"/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2800">
                <a:latin typeface="Times New Roman"/>
                <a:ea typeface="Calibri"/>
                <a:cs typeface="Times New Roman"/>
              </a:rPr>
              <a:t>   </a:t>
            </a:r>
            <a:r>
              <a:rPr lang="kk-KZ" sz="2800">
                <a:latin typeface="Times New Roman"/>
                <a:ea typeface="Calibri"/>
                <a:cs typeface="Times New Roman"/>
              </a:rPr>
              <a:t>(</a:t>
            </a:r>
            <a:r>
              <a:rPr lang="en-US" sz="2800">
                <a:latin typeface="Times New Roman"/>
                <a:ea typeface="Calibri"/>
                <a:cs typeface="Times New Roman"/>
              </a:rPr>
              <a:t> k + t </a:t>
            </a:r>
            <a:r>
              <a:rPr lang="kk-KZ" sz="2800">
                <a:latin typeface="Times New Roman"/>
                <a:ea typeface="Calibri"/>
                <a:cs typeface="Times New Roman"/>
              </a:rPr>
              <a:t>)(</a:t>
            </a:r>
            <a:r>
              <a:rPr lang="en-US" sz="2800">
                <a:latin typeface="Times New Roman"/>
                <a:ea typeface="Calibri"/>
                <a:cs typeface="Times New Roman"/>
              </a:rPr>
              <a:t> k -        </a:t>
            </a:r>
            <a:r>
              <a:rPr lang="kk-KZ" sz="2800">
                <a:latin typeface="Times New Roman"/>
                <a:ea typeface="Calibri"/>
                <a:cs typeface="Times New Roman"/>
              </a:rPr>
              <a:t>)</a:t>
            </a:r>
            <a:r>
              <a:rPr lang="en-US" sz="2800">
                <a:latin typeface="Times New Roman"/>
                <a:ea typeface="Calibri"/>
                <a:cs typeface="Times New Roman"/>
              </a:rPr>
              <a:t> =          </a:t>
            </a:r>
            <a:r>
              <a:rPr lang="kk-KZ" sz="2800" smtClean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smtClean="0">
                <a:latin typeface="Times New Roman"/>
                <a:ea typeface="Calibri"/>
                <a:cs typeface="Times New Roman"/>
              </a:rPr>
              <a:t>- </a:t>
            </a:r>
            <a:r>
              <a:rPr lang="en-US" sz="2800">
                <a:latin typeface="Times New Roman"/>
                <a:ea typeface="Calibri"/>
                <a:cs typeface="Times New Roman"/>
              </a:rPr>
              <a:t>t</a:t>
            </a:r>
            <a:r>
              <a:rPr lang="en-US" sz="2800" baseline="30000">
                <a:latin typeface="Times New Roman"/>
                <a:ea typeface="Calibri"/>
                <a:cs typeface="Times New Roman"/>
              </a:rPr>
              <a:t>2</a:t>
            </a:r>
            <a:endParaRPr lang="ru-RU" sz="2400">
              <a:latin typeface="Calibri"/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2800">
                <a:latin typeface="Times New Roman"/>
                <a:ea typeface="Calibri"/>
                <a:cs typeface="Times New Roman"/>
              </a:rPr>
              <a:t>   </a:t>
            </a:r>
            <a:r>
              <a:rPr lang="kk-KZ" sz="2800">
                <a:latin typeface="Times New Roman"/>
                <a:ea typeface="Calibri"/>
                <a:cs typeface="Times New Roman"/>
              </a:rPr>
              <a:t>(</a:t>
            </a:r>
            <a:r>
              <a:rPr lang="en-US" sz="2800">
                <a:latin typeface="Times New Roman"/>
                <a:ea typeface="Calibri"/>
                <a:cs typeface="Times New Roman"/>
              </a:rPr>
              <a:t>     </a:t>
            </a:r>
            <a:r>
              <a:rPr lang="kk-KZ" sz="2800" smtClean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smtClean="0">
                <a:latin typeface="Times New Roman"/>
                <a:ea typeface="Calibri"/>
                <a:cs typeface="Times New Roman"/>
              </a:rPr>
              <a:t>   +        </a:t>
            </a:r>
            <a:r>
              <a:rPr lang="kk-KZ" sz="2800">
                <a:latin typeface="Times New Roman"/>
                <a:ea typeface="Calibri"/>
                <a:cs typeface="Times New Roman"/>
              </a:rPr>
              <a:t>)(</a:t>
            </a:r>
            <a:r>
              <a:rPr lang="en-US" sz="2800">
                <a:latin typeface="Times New Roman"/>
                <a:ea typeface="Calibri"/>
                <a:cs typeface="Times New Roman"/>
              </a:rPr>
              <a:t>  </a:t>
            </a:r>
            <a:r>
              <a:rPr lang="kk-KZ" sz="2800" smtClean="0">
                <a:latin typeface="Times New Roman"/>
                <a:ea typeface="Calibri"/>
                <a:cs typeface="Times New Roman"/>
              </a:rPr>
              <a:t>       </a:t>
            </a:r>
            <a:r>
              <a:rPr lang="en-US" sz="2800" smtClean="0">
                <a:latin typeface="Times New Roman"/>
                <a:ea typeface="Calibri"/>
                <a:cs typeface="Times New Roman"/>
              </a:rPr>
              <a:t>-</a:t>
            </a:r>
            <a:r>
              <a:rPr lang="kk-KZ" sz="2800" smtClean="0">
                <a:latin typeface="Times New Roman"/>
                <a:ea typeface="Calibri"/>
                <a:cs typeface="Times New Roman"/>
              </a:rPr>
              <a:t>       ) </a:t>
            </a:r>
            <a:r>
              <a:rPr lang="en-US" sz="2800" smtClean="0">
                <a:latin typeface="Times New Roman"/>
                <a:ea typeface="Calibri"/>
                <a:cs typeface="Times New Roman"/>
              </a:rPr>
              <a:t>=  </a:t>
            </a:r>
            <a:r>
              <a:rPr lang="en-US" sz="2800">
                <a:latin typeface="Times New Roman"/>
                <a:ea typeface="Calibri"/>
                <a:cs typeface="Times New Roman"/>
              </a:rPr>
              <a:t>4a</a:t>
            </a:r>
            <a:r>
              <a:rPr lang="en-US" sz="2800" baseline="30000">
                <a:latin typeface="Times New Roman"/>
                <a:ea typeface="Calibri"/>
                <a:cs typeface="Times New Roman"/>
              </a:rPr>
              <a:t>2</a:t>
            </a:r>
            <a:r>
              <a:rPr lang="en-US" sz="2800">
                <a:latin typeface="Times New Roman"/>
                <a:ea typeface="Calibri"/>
                <a:cs typeface="Times New Roman"/>
              </a:rPr>
              <a:t> – 25b</a:t>
            </a:r>
            <a:r>
              <a:rPr lang="en-US" sz="2800" baseline="30000">
                <a:latin typeface="Times New Roman"/>
                <a:ea typeface="Calibri"/>
                <a:cs typeface="Times New Roman"/>
              </a:rPr>
              <a:t>2</a:t>
            </a:r>
            <a:endParaRPr lang="ru-RU" sz="2400">
              <a:latin typeface="Calibri"/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2800">
                <a:latin typeface="Times New Roman"/>
                <a:ea typeface="Calibri"/>
                <a:cs typeface="Times New Roman"/>
              </a:rPr>
              <a:t>   </a:t>
            </a:r>
            <a:r>
              <a:rPr lang="kk-KZ" sz="2800">
                <a:latin typeface="Times New Roman"/>
                <a:ea typeface="Calibri"/>
                <a:cs typeface="Times New Roman"/>
              </a:rPr>
              <a:t>( </a:t>
            </a:r>
            <a:r>
              <a:rPr lang="en-US" sz="2800">
                <a:latin typeface="Times New Roman"/>
                <a:ea typeface="Calibri"/>
                <a:cs typeface="Times New Roman"/>
              </a:rPr>
              <a:t>0,02z + 1,5x </a:t>
            </a:r>
            <a:r>
              <a:rPr lang="kk-KZ" sz="2800">
                <a:latin typeface="Times New Roman"/>
                <a:ea typeface="Calibri"/>
                <a:cs typeface="Times New Roman"/>
              </a:rPr>
              <a:t>)(</a:t>
            </a:r>
            <a:r>
              <a:rPr lang="en-US" sz="2800">
                <a:latin typeface="Times New Roman"/>
                <a:ea typeface="Calibri"/>
                <a:cs typeface="Times New Roman"/>
              </a:rPr>
              <a:t> 0,02z - 1,5x</a:t>
            </a:r>
            <a:r>
              <a:rPr lang="kk-KZ" sz="2800">
                <a:latin typeface="Times New Roman"/>
                <a:ea typeface="Calibri"/>
                <a:cs typeface="Times New Roman"/>
              </a:rPr>
              <a:t>)</a:t>
            </a:r>
            <a:r>
              <a:rPr lang="en-US" sz="2800">
                <a:latin typeface="Times New Roman"/>
                <a:ea typeface="Calibri"/>
                <a:cs typeface="Times New Roman"/>
              </a:rPr>
              <a:t> </a:t>
            </a:r>
            <a:r>
              <a:rPr lang="kk-KZ" sz="2800" smtClean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smtClean="0">
                <a:latin typeface="Times New Roman"/>
                <a:ea typeface="Calibri"/>
                <a:cs typeface="Times New Roman"/>
              </a:rPr>
              <a:t>=       </a:t>
            </a:r>
            <a:r>
              <a:rPr lang="kk-KZ" sz="2800" smtClean="0">
                <a:latin typeface="Times New Roman"/>
                <a:ea typeface="Calibri"/>
                <a:cs typeface="Times New Roman"/>
              </a:rPr>
              <a:t>   </a:t>
            </a:r>
            <a:r>
              <a:rPr lang="en-US" sz="2800" smtClean="0">
                <a:latin typeface="Times New Roman"/>
                <a:ea typeface="Calibri"/>
                <a:cs typeface="Times New Roman"/>
              </a:rPr>
              <a:t>-  </a:t>
            </a:r>
            <a:endParaRPr lang="ru-RU" sz="2400">
              <a:latin typeface="Calibri"/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2800">
                <a:latin typeface="Times New Roman"/>
                <a:ea typeface="Calibri"/>
                <a:cs typeface="Times New Roman"/>
              </a:rPr>
              <a:t>   </a:t>
            </a:r>
            <a:r>
              <a:rPr lang="kk-KZ" sz="2800">
                <a:latin typeface="Times New Roman"/>
                <a:ea typeface="Calibri"/>
                <a:cs typeface="Times New Roman"/>
              </a:rPr>
              <a:t>(</a:t>
            </a:r>
            <a:r>
              <a:rPr lang="en-US" sz="2800">
                <a:latin typeface="Times New Roman"/>
                <a:ea typeface="Calibri"/>
                <a:cs typeface="Times New Roman"/>
              </a:rPr>
              <a:t>0,3y -        </a:t>
            </a:r>
            <a:r>
              <a:rPr lang="kk-KZ" sz="2800">
                <a:latin typeface="Times New Roman"/>
                <a:ea typeface="Calibri"/>
                <a:cs typeface="Times New Roman"/>
              </a:rPr>
              <a:t>)(</a:t>
            </a:r>
            <a:r>
              <a:rPr lang="en-US" sz="2800">
                <a:latin typeface="Times New Roman"/>
                <a:ea typeface="Calibri"/>
                <a:cs typeface="Times New Roman"/>
              </a:rPr>
              <a:t>         +         </a:t>
            </a:r>
            <a:r>
              <a:rPr lang="kk-KZ" sz="2800">
                <a:latin typeface="Times New Roman"/>
                <a:ea typeface="Calibri"/>
                <a:cs typeface="Times New Roman"/>
              </a:rPr>
              <a:t>)</a:t>
            </a:r>
            <a:r>
              <a:rPr lang="en-US" sz="2800">
                <a:latin typeface="Times New Roman"/>
                <a:ea typeface="Calibri"/>
                <a:cs typeface="Times New Roman"/>
              </a:rPr>
              <a:t> =        </a:t>
            </a:r>
            <a:r>
              <a:rPr lang="en-US" sz="2800" smtClean="0">
                <a:latin typeface="Times New Roman"/>
                <a:ea typeface="Calibri"/>
                <a:cs typeface="Times New Roman"/>
              </a:rPr>
              <a:t>- </a:t>
            </a:r>
            <a:r>
              <a:rPr lang="en-US" sz="2800">
                <a:latin typeface="Times New Roman"/>
                <a:ea typeface="Calibri"/>
                <a:cs typeface="Times New Roman"/>
              </a:rPr>
              <a:t>2,25s</a:t>
            </a:r>
            <a:r>
              <a:rPr lang="en-US" sz="2800" baseline="30000">
                <a:latin typeface="Times New Roman"/>
                <a:ea typeface="Calibri"/>
                <a:cs typeface="Times New Roman"/>
              </a:rPr>
              <a:t>2</a:t>
            </a:r>
            <a:endParaRPr lang="ru-RU" sz="2400">
              <a:latin typeface="Calibri"/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2800">
                <a:latin typeface="Times New Roman"/>
                <a:ea typeface="Calibri"/>
                <a:cs typeface="Times New Roman"/>
              </a:rPr>
              <a:t>   </a:t>
            </a:r>
            <a:r>
              <a:rPr lang="kk-KZ" sz="2800">
                <a:latin typeface="Times New Roman"/>
                <a:ea typeface="Calibri"/>
                <a:cs typeface="Times New Roman"/>
              </a:rPr>
              <a:t>(</a:t>
            </a:r>
            <a:r>
              <a:rPr lang="en-US" sz="2800">
                <a:latin typeface="Times New Roman"/>
                <a:ea typeface="Calibri"/>
                <a:cs typeface="Times New Roman"/>
              </a:rPr>
              <a:t>         </a:t>
            </a:r>
            <a:r>
              <a:rPr lang="en-US" sz="2800" smtClean="0">
                <a:latin typeface="Times New Roman"/>
                <a:ea typeface="Calibri"/>
                <a:cs typeface="Times New Roman"/>
              </a:rPr>
              <a:t> +        </a:t>
            </a:r>
            <a:r>
              <a:rPr lang="kk-KZ" sz="2800" smtClean="0">
                <a:latin typeface="Times New Roman"/>
                <a:ea typeface="Calibri"/>
                <a:cs typeface="Times New Roman"/>
              </a:rPr>
              <a:t>)(</a:t>
            </a:r>
            <a:r>
              <a:rPr lang="en-US" sz="2800" smtClean="0">
                <a:latin typeface="Times New Roman"/>
                <a:ea typeface="Calibri"/>
                <a:cs typeface="Times New Roman"/>
              </a:rPr>
              <a:t>         </a:t>
            </a:r>
            <a:r>
              <a:rPr lang="en-US" sz="2800">
                <a:latin typeface="Times New Roman"/>
                <a:ea typeface="Calibri"/>
                <a:cs typeface="Times New Roman"/>
              </a:rPr>
              <a:t>- </a:t>
            </a:r>
            <a:r>
              <a:rPr lang="en-US" sz="2800" smtClean="0">
                <a:latin typeface="Times New Roman"/>
                <a:ea typeface="Calibri"/>
                <a:cs typeface="Times New Roman"/>
              </a:rPr>
              <a:t> 10x</a:t>
            </a:r>
            <a:r>
              <a:rPr lang="en-US" sz="2800" baseline="30000" smtClean="0">
                <a:latin typeface="Times New Roman"/>
                <a:ea typeface="Calibri"/>
                <a:cs typeface="Times New Roman"/>
              </a:rPr>
              <a:t>3</a:t>
            </a:r>
            <a:r>
              <a:rPr lang="kk-KZ" sz="2800">
                <a:latin typeface="Times New Roman"/>
                <a:ea typeface="Calibri"/>
                <a:cs typeface="Times New Roman"/>
              </a:rPr>
              <a:t>)</a:t>
            </a:r>
            <a:r>
              <a:rPr lang="en-US" sz="2800">
                <a:latin typeface="Times New Roman"/>
                <a:ea typeface="Calibri"/>
                <a:cs typeface="Times New Roman"/>
              </a:rPr>
              <a:t> =  9y</a:t>
            </a:r>
            <a:r>
              <a:rPr lang="en-US" sz="2800" baseline="30000">
                <a:latin typeface="Times New Roman"/>
                <a:ea typeface="Calibri"/>
                <a:cs typeface="Times New Roman"/>
              </a:rPr>
              <a:t>8</a:t>
            </a:r>
            <a:r>
              <a:rPr lang="en-US" sz="2800">
                <a:latin typeface="Times New Roman"/>
                <a:ea typeface="Calibri"/>
                <a:cs typeface="Times New Roman"/>
              </a:rPr>
              <a:t> - </a:t>
            </a:r>
            <a:endParaRPr lang="ru-RU" sz="2400">
              <a:latin typeface="Calibri"/>
              <a:ea typeface="Calibri"/>
              <a:cs typeface="Times New Roman"/>
            </a:endParaRPr>
          </a:p>
          <a:p>
            <a:pPr marL="0" indent="0">
              <a:buNone/>
            </a:pPr>
            <a:endParaRPr lang="ru-RU"/>
          </a:p>
        </p:txBody>
      </p:sp>
      <p:sp>
        <p:nvSpPr>
          <p:cNvPr id="4" name="Блок-схема: процесс 3"/>
          <p:cNvSpPr/>
          <p:nvPr/>
        </p:nvSpPr>
        <p:spPr>
          <a:xfrm>
            <a:off x="2267744" y="1700808"/>
            <a:ext cx="504056" cy="36004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Блок-схема: процесс 4"/>
          <p:cNvSpPr/>
          <p:nvPr/>
        </p:nvSpPr>
        <p:spPr>
          <a:xfrm>
            <a:off x="3624464" y="1700808"/>
            <a:ext cx="462336" cy="36004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Блок-схема: процесс 5"/>
          <p:cNvSpPr/>
          <p:nvPr/>
        </p:nvSpPr>
        <p:spPr>
          <a:xfrm>
            <a:off x="827584" y="2420888"/>
            <a:ext cx="504056" cy="36004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Блок-схема: процесс 6"/>
          <p:cNvSpPr/>
          <p:nvPr/>
        </p:nvSpPr>
        <p:spPr>
          <a:xfrm>
            <a:off x="1835696" y="2420888"/>
            <a:ext cx="504056" cy="36004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Блок-схема: процесс 8"/>
          <p:cNvSpPr/>
          <p:nvPr/>
        </p:nvSpPr>
        <p:spPr>
          <a:xfrm>
            <a:off x="2771800" y="2420888"/>
            <a:ext cx="432048" cy="36004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Блок-схема: процесс 9"/>
          <p:cNvSpPr/>
          <p:nvPr/>
        </p:nvSpPr>
        <p:spPr>
          <a:xfrm>
            <a:off x="3666184" y="2420888"/>
            <a:ext cx="420616" cy="36004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Блок-схема: процесс 10"/>
          <p:cNvSpPr/>
          <p:nvPr/>
        </p:nvSpPr>
        <p:spPr>
          <a:xfrm>
            <a:off x="5292080" y="3068960"/>
            <a:ext cx="504056" cy="36004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Блок-схема: процесс 11"/>
          <p:cNvSpPr/>
          <p:nvPr/>
        </p:nvSpPr>
        <p:spPr>
          <a:xfrm>
            <a:off x="6300192" y="3068960"/>
            <a:ext cx="432048" cy="36004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Блок-схема: процесс 12"/>
          <p:cNvSpPr/>
          <p:nvPr/>
        </p:nvSpPr>
        <p:spPr>
          <a:xfrm>
            <a:off x="1619672" y="3789040"/>
            <a:ext cx="535907" cy="36004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Блок-схема: процесс 13"/>
          <p:cNvSpPr/>
          <p:nvPr/>
        </p:nvSpPr>
        <p:spPr>
          <a:xfrm>
            <a:off x="2519772" y="3789040"/>
            <a:ext cx="468052" cy="36004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Блок-схема: процесс 14"/>
          <p:cNvSpPr/>
          <p:nvPr/>
        </p:nvSpPr>
        <p:spPr>
          <a:xfrm>
            <a:off x="3624464" y="3789040"/>
            <a:ext cx="462336" cy="36004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Блок-схема: процесс 15"/>
          <p:cNvSpPr/>
          <p:nvPr/>
        </p:nvSpPr>
        <p:spPr>
          <a:xfrm>
            <a:off x="4788024" y="3789040"/>
            <a:ext cx="432048" cy="36004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Блок-схема: процесс 16"/>
          <p:cNvSpPr/>
          <p:nvPr/>
        </p:nvSpPr>
        <p:spPr>
          <a:xfrm>
            <a:off x="827584" y="4509120"/>
            <a:ext cx="504056" cy="36004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Блок-схема: процесс 17"/>
          <p:cNvSpPr/>
          <p:nvPr/>
        </p:nvSpPr>
        <p:spPr>
          <a:xfrm>
            <a:off x="1887625" y="4509120"/>
            <a:ext cx="452127" cy="36004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Блок-схема: процесс 18"/>
          <p:cNvSpPr/>
          <p:nvPr/>
        </p:nvSpPr>
        <p:spPr>
          <a:xfrm>
            <a:off x="3203848" y="4509120"/>
            <a:ext cx="420616" cy="36004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Блок-схема: процесс 19"/>
          <p:cNvSpPr/>
          <p:nvPr/>
        </p:nvSpPr>
        <p:spPr>
          <a:xfrm>
            <a:off x="6156176" y="4509120"/>
            <a:ext cx="432048" cy="36004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40011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8435280" cy="5991944"/>
          </a:xfrm>
        </p:spPr>
        <p:txBody>
          <a:bodyPr/>
          <a:lstStyle/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kk-KZ" sz="5400" b="1">
                <a:latin typeface="Times New Roman" pitchFamily="18" charset="0"/>
                <a:ea typeface="Calibri"/>
                <a:cs typeface="Times New Roman" pitchFamily="18" charset="0"/>
              </a:rPr>
              <a:t>Ерекше санды табыңыз:</a:t>
            </a:r>
            <a:endParaRPr lang="ru-RU" sz="5400" b="1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kk-KZ" sz="5400" b="1" smtClean="0">
                <a:latin typeface="Times New Roman" pitchFamily="18" charset="0"/>
                <a:ea typeface="Calibri"/>
                <a:cs typeface="Times New Roman" pitchFamily="18" charset="0"/>
              </a:rPr>
              <a:t>         А</a:t>
            </a:r>
            <a:r>
              <a:rPr lang="kk-KZ" sz="5400" b="1">
                <a:latin typeface="Times New Roman" pitchFamily="18" charset="0"/>
                <a:ea typeface="Calibri"/>
                <a:cs typeface="Times New Roman" pitchFamily="18" charset="0"/>
              </a:rPr>
              <a:t>)   8104</a:t>
            </a:r>
            <a:endParaRPr lang="ru-RU" sz="5400" b="1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kk-KZ" sz="5400" b="1" smtClean="0">
                <a:latin typeface="Times New Roman" pitchFamily="18" charset="0"/>
                <a:ea typeface="Calibri"/>
                <a:cs typeface="Times New Roman" pitchFamily="18" charset="0"/>
              </a:rPr>
              <a:t>         В)   4102</a:t>
            </a:r>
            <a:endParaRPr lang="ru-RU" sz="5400" b="1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kk-KZ" sz="5400" b="1" smtClean="0">
                <a:latin typeface="Times New Roman" pitchFamily="18" charset="0"/>
                <a:ea typeface="Calibri"/>
                <a:cs typeface="Times New Roman" pitchFamily="18" charset="0"/>
              </a:rPr>
              <a:t>         С</a:t>
            </a:r>
            <a:r>
              <a:rPr lang="kk-KZ" sz="5400" b="1">
                <a:latin typeface="Times New Roman" pitchFamily="18" charset="0"/>
                <a:ea typeface="Calibri"/>
                <a:cs typeface="Times New Roman" pitchFamily="18" charset="0"/>
              </a:rPr>
              <a:t>)   </a:t>
            </a:r>
            <a:r>
              <a:rPr lang="kk-KZ" sz="5400" b="1" smtClean="0">
                <a:latin typeface="Times New Roman" pitchFamily="18" charset="0"/>
                <a:ea typeface="Calibri"/>
                <a:cs typeface="Times New Roman" pitchFamily="18" charset="0"/>
              </a:rPr>
              <a:t>5101</a:t>
            </a:r>
            <a:endParaRPr lang="ru-RU" sz="5400" b="1" smtClean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5400" b="1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5400" b="1" smtClean="0">
                <a:latin typeface="Times New Roman" pitchFamily="18" charset="0"/>
                <a:ea typeface="Calibri"/>
                <a:cs typeface="Times New Roman" pitchFamily="18" charset="0"/>
              </a:rPr>
              <a:t>        </a:t>
            </a:r>
            <a:r>
              <a:rPr lang="kk-KZ" sz="5400" b="1" smtClean="0">
                <a:latin typeface="Times New Roman" pitchFamily="18" charset="0"/>
                <a:ea typeface="Calibri"/>
                <a:cs typeface="Times New Roman" pitchFamily="18" charset="0"/>
              </a:rPr>
              <a:t>Д</a:t>
            </a:r>
            <a:r>
              <a:rPr lang="kk-KZ" sz="5400" b="1">
                <a:latin typeface="Times New Roman" pitchFamily="18" charset="0"/>
                <a:ea typeface="Calibri"/>
                <a:cs typeface="Times New Roman" pitchFamily="18" charset="0"/>
              </a:rPr>
              <a:t>)   6103</a:t>
            </a:r>
            <a:r>
              <a:rPr lang="kk-KZ" sz="5400" b="1">
                <a:solidFill>
                  <a:srgbClr val="0D0D0D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  </a:t>
            </a:r>
            <a:endParaRPr lang="ru-RU" sz="5400" b="1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0">
              <a:buNone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05600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309</TotalTime>
  <Words>373</Words>
  <Application>Microsoft Office PowerPoint</Application>
  <PresentationFormat>Экран (4:3)</PresentationFormat>
  <Paragraphs>76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Krokoz™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SamLab.ws</dc:creator>
  <cp:lastModifiedBy>Ученик</cp:lastModifiedBy>
  <cp:revision>14</cp:revision>
  <dcterms:created xsi:type="dcterms:W3CDTF">2011-12-18T22:13:54Z</dcterms:created>
  <dcterms:modified xsi:type="dcterms:W3CDTF">2016-04-20T10:26:19Z</dcterms:modified>
</cp:coreProperties>
</file>