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65" r:id="rId3"/>
    <p:sldId id="266" r:id="rId4"/>
    <p:sldId id="267" r:id="rId5"/>
    <p:sldId id="268" r:id="rId6"/>
    <p:sldId id="257" r:id="rId7"/>
    <p:sldId id="258" r:id="rId8"/>
    <p:sldId id="259" r:id="rId9"/>
    <p:sldId id="260" r:id="rId10"/>
    <p:sldId id="269" r:id="rId11"/>
    <p:sldId id="270" r:id="rId12"/>
    <p:sldId id="271" r:id="rId13"/>
    <p:sldId id="272" r:id="rId14"/>
    <p:sldId id="273" r:id="rId15"/>
    <p:sldId id="261" r:id="rId16"/>
    <p:sldId id="262" r:id="rId17"/>
    <p:sldId id="263" r:id="rId18"/>
    <p:sldId id="264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709" autoAdjust="0"/>
  </p:normalViewPr>
  <p:slideViewPr>
    <p:cSldViewPr>
      <p:cViewPr varScale="1">
        <p:scale>
          <a:sx n="70" d="100"/>
          <a:sy n="70" d="100"/>
        </p:scale>
        <p:origin x="-116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597042-FFEB-464A-9D0F-C6BA3C21DE0E}" type="datetimeFigureOut">
              <a:rPr lang="ru-RU" smtClean="0"/>
              <a:t>01.10.2013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2DEB73-0670-408E-BE46-014441B7049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2DEB73-0670-408E-BE46-014441B70490}" type="slidenum">
              <a:rPr lang="ru-RU" smtClean="0"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47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46.jpeg"/><Relationship Id="rId5" Type="http://schemas.openxmlformats.org/officeDocument/2006/relationships/image" Target="../media/image40.jpeg"/><Relationship Id="rId15" Type="http://schemas.openxmlformats.org/officeDocument/2006/relationships/image" Target="../media/image5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Relationship Id="rId14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5" Type="http://schemas.openxmlformats.org/officeDocument/2006/relationships/image" Target="../media/image54.png"/><Relationship Id="rId10" Type="http://schemas.openxmlformats.org/officeDocument/2006/relationships/image" Target="../media/image59.png"/><Relationship Id="rId4" Type="http://schemas.openxmlformats.org/officeDocument/2006/relationships/image" Target="../media/image53.jpeg"/><Relationship Id="rId9" Type="http://schemas.openxmlformats.org/officeDocument/2006/relationships/image" Target="../media/image5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8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hyperlink" Target="http://images.google.ru/imgres?imgurl=http://dic.academic.ru/pictures/wiki/files/83/Sliderule_2005.jpg&amp;imgrefurl=http://dic.academic.ru/dic.nsf/ruwiki/5963&amp;usg=__ycQdcv3Oa5rjP1W7nyuexL-tAqk=&amp;h=462&amp;w=1600&amp;sz=291&amp;hl=ru&amp;start=3&amp;um=1&amp;tbnid=03dvKViIW1C-hM:&amp;tbnh=43&amp;tbnw=150&amp;prev=/images%3Fq%3D%25D0%259B%25D0%25BE%25D0%25B3%25D0%25BE%25D1%2580%25D0%25B8%25D0%25BC%25D1%2584%25D0%25BC%25D0%25B8%25D1%2587%25D0%25B5%25D1%2581%25D0%25BA%25D0%25B0%25D1%258F%2B%25D0%25BB%25D0%25B8%25D0%25BD%25D0%25B5%25D0%25B9%25D0%25BA%25D0%25B0%26hl%3Dru%26lr%3D%26sa%3DN%26um%3D1%26newwindow%3D1" TargetMode="External"/><Relationship Id="rId4" Type="http://schemas.openxmlformats.org/officeDocument/2006/relationships/image" Target="../media/image11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on-85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1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1071546"/>
            <a:ext cx="9144000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Есептеу</a:t>
            </a:r>
            <a:r>
              <a:rPr lang="ru-RU" sz="8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8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техникасыны</a:t>
            </a:r>
            <a:r>
              <a:rPr lang="kk-KZ" sz="8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Ң ДАМУ ТАРИХЫ</a:t>
            </a:r>
            <a:endParaRPr lang="ru-RU" sz="8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загруженное (1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64853"/>
          </a:xfrm>
          <a:prstGeom prst="rect">
            <a:avLst/>
          </a:prstGeom>
        </p:spPr>
      </p:pic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>
          <a:xfrm>
            <a:off x="500034" y="142852"/>
            <a:ext cx="7772400" cy="1143000"/>
          </a:xfrm>
        </p:spPr>
        <p:txBody>
          <a:bodyPr>
            <a:noAutofit/>
          </a:bodyPr>
          <a:lstStyle/>
          <a:p>
            <a:r>
              <a:rPr lang="kk-KZ" sz="36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3600" b="1" dirty="0">
                <a:latin typeface="Times New Roman" pitchFamily="18" charset="0"/>
                <a:cs typeface="Times New Roman" pitchFamily="18" charset="0"/>
              </a:rPr>
            </a:br>
            <a:r>
              <a:rPr lang="kk-KZ" sz="3600" b="1" dirty="0">
                <a:latin typeface="Times New Roman" pitchFamily="18" charset="0"/>
                <a:cs typeface="Times New Roman" pitchFamily="18" charset="0"/>
              </a:rPr>
              <a:t>І буын</a:t>
            </a:r>
            <a:br>
              <a:rPr lang="kk-KZ" sz="3600" b="1" dirty="0">
                <a:latin typeface="Times New Roman" pitchFamily="18" charset="0"/>
                <a:cs typeface="Times New Roman" pitchFamily="18" charset="0"/>
              </a:rPr>
            </a:br>
            <a:r>
              <a:rPr lang="kk-KZ" sz="3600" b="1" dirty="0">
                <a:latin typeface="Times New Roman" pitchFamily="18" charset="0"/>
                <a:cs typeface="Times New Roman" pitchFamily="18" charset="0"/>
              </a:rPr>
              <a:t>1940-1955жж</a:t>
            </a:r>
            <a:br>
              <a:rPr lang="kk-KZ" sz="3600" b="1" dirty="0">
                <a:latin typeface="Times New Roman" pitchFamily="18" charset="0"/>
                <a:cs typeface="Times New Roman" pitchFamily="18" charset="0"/>
              </a:rPr>
            </a:br>
            <a:r>
              <a:rPr lang="kk-KZ" sz="1800" b="1" dirty="0">
                <a:latin typeface="Times New Roman" pitchFamily="18" charset="0"/>
                <a:cs typeface="Times New Roman" pitchFamily="18" charset="0"/>
              </a:rPr>
              <a:t>Элементік базасы </a:t>
            </a:r>
            <a:br>
              <a:rPr lang="kk-KZ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kk-KZ" sz="3600" b="1" dirty="0">
                <a:latin typeface="Times New Roman" pitchFamily="18" charset="0"/>
                <a:cs typeface="Times New Roman" pitchFamily="18" charset="0"/>
              </a:rPr>
              <a:t>ЭЛЕКТРОНДЫҚ ШАМДАР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0"/>
          <p:cNvSpPr txBox="1">
            <a:spLocks noChangeArrowheads="1"/>
          </p:cNvSpPr>
          <p:nvPr/>
        </p:nvSpPr>
        <p:spPr>
          <a:xfrm>
            <a:off x="500034" y="2214554"/>
            <a:ext cx="4572032" cy="4114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kk-KZ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Жылдамдығы төмен, абажадай, енгізу үшін перфокарталар қолданылған бағдарламалар машина командаларының тілінде құрылған, санау жылдамдығы секундына 20000 операция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 r="68124"/>
          <a:stretch>
            <a:fillRect/>
          </a:stretch>
        </p:blipFill>
        <p:spPr bwMode="auto">
          <a:xfrm>
            <a:off x="5830857" y="2285992"/>
            <a:ext cx="2455919" cy="4351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ages (46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69856" cy="6858000"/>
          </a:xfrm>
          <a:prstGeom prst="rect">
            <a:avLst/>
          </a:prstGeom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85720" y="0"/>
            <a:ext cx="7954993" cy="43751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3200" b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ІІ буын</a:t>
            </a:r>
            <a:br>
              <a:rPr kumimoji="0" lang="kk-KZ" sz="3200" b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</a:br>
            <a:r>
              <a:rPr kumimoji="0" lang="kk-KZ" sz="3200" b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1955-1963жж</a:t>
            </a:r>
            <a:br>
              <a:rPr kumimoji="0" lang="kk-KZ" sz="3200" b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</a:br>
            <a:r>
              <a:rPr kumimoji="0" lang="kk-KZ" sz="1200" b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Элементік базасы </a:t>
            </a:r>
            <a:br>
              <a:rPr kumimoji="0" lang="kk-KZ" sz="1200" b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</a:br>
            <a:r>
              <a:rPr kumimoji="0" lang="kk-KZ" sz="3200" b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Жартылай өткізгіштер, транзисторлар</a:t>
            </a:r>
            <a:endParaRPr kumimoji="0" lang="ru-RU" sz="3200" b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 l="30000" t="39235" r="40062"/>
          <a:stretch>
            <a:fillRect/>
          </a:stretch>
        </p:blipFill>
        <p:spPr bwMode="auto">
          <a:xfrm>
            <a:off x="3735765" y="3488107"/>
            <a:ext cx="1941136" cy="2634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/>
          <a:srcRect b="13217"/>
          <a:stretch>
            <a:fillRect/>
          </a:stretch>
        </p:blipFill>
        <p:spPr bwMode="auto">
          <a:xfrm>
            <a:off x="214282" y="2000240"/>
            <a:ext cx="6805787" cy="185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/>
          <a:srcRect b="29492"/>
          <a:stretch>
            <a:fillRect/>
          </a:stretch>
        </p:blipFill>
        <p:spPr bwMode="auto">
          <a:xfrm>
            <a:off x="259691" y="3873079"/>
            <a:ext cx="3505859" cy="2221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5929322" y="3071810"/>
            <a:ext cx="3041615" cy="3786190"/>
          </a:xfrm>
          <a:prstGeom prst="rect">
            <a:avLst/>
          </a:prstGeom>
          <a:solidFill>
            <a:srgbClr val="FFFFFF"/>
          </a:solidFill>
          <a:ln w="57150" cmpd="thickThin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kk-KZ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Өлшемі кішірек, электроэнергиясын азырақ жұмсайды, жылдамдығы – секундына бірнеше мыңдаған операция, жоғ,ары деңгейлі бағдарламалау тілдері дами бастады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images (5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69856" cy="6858000"/>
          </a:xfrm>
          <a:prstGeom prst="rect">
            <a:avLst/>
          </a:prstGeom>
        </p:spPr>
      </p:pic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0" y="0"/>
            <a:ext cx="9144000" cy="18573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4000" b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ІІІ буын</a:t>
            </a:r>
            <a:br>
              <a:rPr kumimoji="0" lang="kk-KZ" sz="4000" b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</a:br>
            <a:r>
              <a:rPr kumimoji="0" lang="kk-KZ" sz="4000" b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1964-1976жж</a:t>
            </a:r>
            <a:br>
              <a:rPr kumimoji="0" lang="kk-KZ" sz="4000" b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</a:br>
            <a:r>
              <a:rPr kumimoji="0" lang="kk-KZ" sz="1600" b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Элементік базасы </a:t>
            </a:r>
            <a:br>
              <a:rPr kumimoji="0" lang="kk-KZ" sz="1600" b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</a:br>
            <a:r>
              <a:rPr kumimoji="0" lang="kk-KZ" sz="4000" b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Интегралдық схемалар</a:t>
            </a:r>
            <a:endParaRPr kumimoji="0" lang="ru-RU" sz="4000" b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/>
          <a:srcRect l="54312" t="53246" r="19438"/>
          <a:stretch>
            <a:fillRect/>
          </a:stretch>
        </p:blipFill>
        <p:spPr bwMode="auto">
          <a:xfrm>
            <a:off x="1142976" y="4429132"/>
            <a:ext cx="250033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/>
          <a:srcRect b="22771"/>
          <a:stretch>
            <a:fillRect/>
          </a:stretch>
        </p:blipFill>
        <p:spPr bwMode="auto">
          <a:xfrm>
            <a:off x="428596" y="2428868"/>
            <a:ext cx="4267200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5143504" y="2428868"/>
            <a:ext cx="3571900" cy="4000528"/>
          </a:xfrm>
          <a:prstGeom prst="rect">
            <a:avLst/>
          </a:prstGeom>
          <a:solidFill>
            <a:srgbClr val="FFFFFF"/>
          </a:solidFill>
          <a:ln w="57150" cmpd="thickThin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kk-KZ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Үлкен жад, жылдамдығы секундына бірнеше миллиондаған операцияға дейін, магнитті дискілер пайда болды. Мультибағдарламалық режим.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ages (2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69856" cy="6858000"/>
          </a:xfrm>
          <a:prstGeom prst="rect">
            <a:avLst/>
          </a:prstGeom>
        </p:spPr>
      </p:pic>
      <p:sp>
        <p:nvSpPr>
          <p:cNvPr id="5" name="Rectangle 5"/>
          <p:cNvSpPr>
            <a:spLocks noGrp="1" noChangeArrowheads="1"/>
          </p:cNvSpPr>
          <p:nvPr>
            <p:ph type="title"/>
          </p:nvPr>
        </p:nvSpPr>
        <p:spPr>
          <a:xfrm>
            <a:off x="-1571668" y="214290"/>
            <a:ext cx="8915400" cy="1600200"/>
          </a:xfrm>
        </p:spPr>
        <p:txBody>
          <a:bodyPr>
            <a:normAutofit fontScale="90000"/>
          </a:bodyPr>
          <a:lstStyle/>
          <a:p>
            <a:r>
              <a:rPr lang="kk-KZ" sz="31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en-US" sz="31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kk-KZ" sz="31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буын</a:t>
            </a:r>
            <a:br>
              <a:rPr lang="kk-KZ" sz="31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31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1977ж-қазіргі кез</a:t>
            </a:r>
            <a:br>
              <a:rPr lang="kk-KZ" sz="31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31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Элементік базасы </a:t>
            </a:r>
            <a:br>
              <a:rPr lang="kk-KZ" sz="31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31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МИКРОПРОЦЕССОРЛАР</a:t>
            </a:r>
            <a:r>
              <a:rPr lang="ru-RU" sz="1600" b="1" dirty="0">
                <a:solidFill>
                  <a:srgbClr val="FF0000"/>
                </a:solidFill>
              </a:rPr>
              <a:t/>
            </a:r>
            <a:br>
              <a:rPr lang="ru-RU" sz="1600" b="1" dirty="0">
                <a:solidFill>
                  <a:srgbClr val="FF0000"/>
                </a:solidFill>
              </a:rPr>
            </a:b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6" name="Rectangle 6"/>
          <p:cNvSpPr txBox="1">
            <a:spLocks noChangeArrowheads="1"/>
          </p:cNvSpPr>
          <p:nvPr/>
        </p:nvSpPr>
        <p:spPr>
          <a:xfrm>
            <a:off x="5072066" y="1785926"/>
            <a:ext cx="3810000" cy="1714512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kk-KZ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Үлкен жад,жоғары жылдамдық, өлшемі шағын, жоғары деңгейлі бағдарламалау тілдері.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7" descr="Компьютер"/>
          <p:cNvPicPr>
            <a:picLocks noChangeAspect="1" noChangeArrowheads="1"/>
          </p:cNvPicPr>
          <p:nvPr/>
        </p:nvPicPr>
        <p:blipFill>
          <a:blip r:embed="rId3"/>
          <a:srcRect l="3082" r="3424"/>
          <a:stretch>
            <a:fillRect/>
          </a:stretch>
        </p:blipFill>
        <p:spPr>
          <a:xfrm>
            <a:off x="214282" y="2214554"/>
            <a:ext cx="4752975" cy="4032250"/>
          </a:xfrm>
          <a:prstGeom prst="rect">
            <a:avLst/>
          </a:prstGeom>
          <a:noFill/>
          <a:ln/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4572008"/>
            <a:ext cx="338455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64019203_63dc6737b2bf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16"/>
          </a:xfrm>
          <a:prstGeom prst="rect">
            <a:avLst/>
          </a:prstGeom>
        </p:spPr>
      </p:pic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</a:t>
            </a:r>
            <a:r>
              <a:rPr kumimoji="0" lang="kk-KZ" sz="7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буын</a:t>
            </a:r>
            <a:r>
              <a:rPr kumimoji="0" lang="kk-KZ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kk-KZ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kk-KZ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Алдағы уақытта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k-KZ" sz="5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Сипаттамасы: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Жасанды интеллект. Қарым –қатынас тілі табиғи тілге жақын.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k-KZ" sz="2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ages (1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83718" cy="6858000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0"/>
            <a:ext cx="9143999" cy="11430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800" b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Мультимедиа </a:t>
            </a:r>
            <a:r>
              <a:rPr lang="ru-RU" sz="4800" b="1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құрылғылары</a:t>
            </a:r>
            <a:endParaRPr lang="ru-RU" sz="4800" b="1" dirty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6" name="Group 31"/>
          <p:cNvGrpSpPr>
            <a:grpSpLocks/>
          </p:cNvGrpSpPr>
          <p:nvPr/>
        </p:nvGrpSpPr>
        <p:grpSpPr bwMode="auto">
          <a:xfrm>
            <a:off x="187339" y="904858"/>
            <a:ext cx="2345082" cy="1701129"/>
            <a:chOff x="186" y="759"/>
            <a:chExt cx="1356" cy="927"/>
          </a:xfrm>
        </p:grpSpPr>
        <p:pic>
          <p:nvPicPr>
            <p:cNvPr id="7" name="Picture 1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89" y="759"/>
              <a:ext cx="1080" cy="6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 Box 18"/>
            <p:cNvSpPr txBox="1">
              <a:spLocks noChangeArrowheads="1"/>
            </p:cNvSpPr>
            <p:nvPr/>
          </p:nvSpPr>
          <p:spPr bwMode="auto">
            <a:xfrm>
              <a:off x="186" y="1474"/>
              <a:ext cx="135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>
                  <a:latin typeface="Constantia" pitchFamily="18" charset="0"/>
                </a:rPr>
                <a:t>CD/DVD</a:t>
              </a:r>
              <a:r>
                <a:rPr lang="kk-KZ" sz="1600">
                  <a:latin typeface="Constantia" pitchFamily="18" charset="0"/>
                </a:rPr>
                <a:t> диск жетегі</a:t>
              </a:r>
              <a:endParaRPr lang="ru-RU" sz="1600">
                <a:latin typeface="Constantia" pitchFamily="18" charset="0"/>
              </a:endParaRPr>
            </a:p>
          </p:txBody>
        </p:sp>
      </p:grpSp>
      <p:grpSp>
        <p:nvGrpSpPr>
          <p:cNvPr id="9" name="Group 32"/>
          <p:cNvGrpSpPr>
            <a:grpSpLocks/>
          </p:cNvGrpSpPr>
          <p:nvPr/>
        </p:nvGrpSpPr>
        <p:grpSpPr bwMode="auto">
          <a:xfrm>
            <a:off x="2719401" y="896921"/>
            <a:ext cx="1701741" cy="1745172"/>
            <a:chOff x="1781" y="754"/>
            <a:chExt cx="984" cy="951"/>
          </a:xfrm>
        </p:grpSpPr>
        <p:pic>
          <p:nvPicPr>
            <p:cNvPr id="10" name="Picture 9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807" y="754"/>
              <a:ext cx="958" cy="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 Box 19"/>
            <p:cNvSpPr txBox="1">
              <a:spLocks noChangeArrowheads="1"/>
            </p:cNvSpPr>
            <p:nvPr/>
          </p:nvSpPr>
          <p:spPr bwMode="auto">
            <a:xfrm>
              <a:off x="1781" y="1474"/>
              <a:ext cx="96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>
                  <a:latin typeface="Constantia" pitchFamily="18" charset="0"/>
                </a:rPr>
                <a:t>Видеокарта</a:t>
              </a:r>
            </a:p>
          </p:txBody>
        </p:sp>
      </p:grpSp>
      <p:grpSp>
        <p:nvGrpSpPr>
          <p:cNvPr id="12" name="Group 33"/>
          <p:cNvGrpSpPr>
            <a:grpSpLocks/>
          </p:cNvGrpSpPr>
          <p:nvPr/>
        </p:nvGrpSpPr>
        <p:grpSpPr bwMode="auto">
          <a:xfrm>
            <a:off x="4862527" y="941370"/>
            <a:ext cx="1670612" cy="1675439"/>
            <a:chOff x="3131" y="782"/>
            <a:chExt cx="966" cy="913"/>
          </a:xfrm>
        </p:grpSpPr>
        <p:pic>
          <p:nvPicPr>
            <p:cNvPr id="13" name="Picture 7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203" y="782"/>
              <a:ext cx="774" cy="5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Text Box 20"/>
            <p:cNvSpPr txBox="1">
              <a:spLocks noChangeArrowheads="1"/>
            </p:cNvSpPr>
            <p:nvPr/>
          </p:nvSpPr>
          <p:spPr bwMode="auto">
            <a:xfrm>
              <a:off x="3131" y="1464"/>
              <a:ext cx="96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Constantia" pitchFamily="18" charset="0"/>
                </a:rPr>
                <a:t>TV-</a:t>
              </a:r>
              <a:r>
                <a:rPr lang="ru-RU">
                  <a:latin typeface="Constantia" pitchFamily="18" charset="0"/>
                </a:rPr>
                <a:t>тюнер</a:t>
              </a:r>
            </a:p>
          </p:txBody>
        </p:sp>
      </p:grpSp>
      <p:grpSp>
        <p:nvGrpSpPr>
          <p:cNvPr id="15" name="Group 34"/>
          <p:cNvGrpSpPr>
            <a:grpSpLocks/>
          </p:cNvGrpSpPr>
          <p:nvPr/>
        </p:nvGrpSpPr>
        <p:grpSpPr bwMode="auto">
          <a:xfrm>
            <a:off x="6643702" y="928670"/>
            <a:ext cx="2123718" cy="1710305"/>
            <a:chOff x="4253" y="774"/>
            <a:chExt cx="1228" cy="932"/>
          </a:xfrm>
        </p:grpSpPr>
        <p:pic>
          <p:nvPicPr>
            <p:cNvPr id="16" name="Picture 10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416" y="774"/>
              <a:ext cx="782" cy="5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Text Box 21"/>
            <p:cNvSpPr txBox="1">
              <a:spLocks noChangeArrowheads="1"/>
            </p:cNvSpPr>
            <p:nvPr/>
          </p:nvSpPr>
          <p:spPr bwMode="auto">
            <a:xfrm>
              <a:off x="4253" y="1475"/>
              <a:ext cx="12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>
                  <a:latin typeface="Constantia" pitchFamily="18" charset="0"/>
                </a:rPr>
                <a:t>Дыбыстық карта</a:t>
              </a:r>
            </a:p>
          </p:txBody>
        </p:sp>
      </p:grpSp>
      <p:grpSp>
        <p:nvGrpSpPr>
          <p:cNvPr id="18" name="Group 35"/>
          <p:cNvGrpSpPr>
            <a:grpSpLocks/>
          </p:cNvGrpSpPr>
          <p:nvPr/>
        </p:nvGrpSpPr>
        <p:grpSpPr bwMode="auto">
          <a:xfrm>
            <a:off x="234964" y="2689209"/>
            <a:ext cx="2424635" cy="1961712"/>
            <a:chOff x="216" y="1883"/>
            <a:chExt cx="1402" cy="1069"/>
          </a:xfrm>
        </p:grpSpPr>
        <p:pic>
          <p:nvPicPr>
            <p:cNvPr id="19" name="Picture 11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76" y="1883"/>
              <a:ext cx="941" cy="8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Text Box 22"/>
            <p:cNvSpPr txBox="1">
              <a:spLocks noChangeArrowheads="1"/>
            </p:cNvSpPr>
            <p:nvPr/>
          </p:nvSpPr>
          <p:spPr bwMode="auto">
            <a:xfrm>
              <a:off x="216" y="2740"/>
              <a:ext cx="140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1600">
                  <a:latin typeface="Constantia" pitchFamily="18" charset="0"/>
                </a:rPr>
                <a:t>Дыбыс колонкалары</a:t>
              </a:r>
            </a:p>
          </p:txBody>
        </p:sp>
      </p:grpSp>
      <p:grpSp>
        <p:nvGrpSpPr>
          <p:cNvPr id="21" name="Group 36"/>
          <p:cNvGrpSpPr>
            <a:grpSpLocks/>
          </p:cNvGrpSpPr>
          <p:nvPr/>
        </p:nvGrpSpPr>
        <p:grpSpPr bwMode="auto">
          <a:xfrm>
            <a:off x="2506677" y="2733658"/>
            <a:ext cx="1670612" cy="1945197"/>
            <a:chOff x="1944" y="1896"/>
            <a:chExt cx="966" cy="1060"/>
          </a:xfrm>
        </p:grpSpPr>
        <p:pic>
          <p:nvPicPr>
            <p:cNvPr id="22" name="Picture 5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050" y="1896"/>
              <a:ext cx="729" cy="8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Text Box 23"/>
            <p:cNvSpPr txBox="1">
              <a:spLocks noChangeArrowheads="1"/>
            </p:cNvSpPr>
            <p:nvPr/>
          </p:nvSpPr>
          <p:spPr bwMode="auto">
            <a:xfrm>
              <a:off x="1944" y="2725"/>
              <a:ext cx="96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kk-KZ">
                  <a:latin typeface="Constantia" pitchFamily="18" charset="0"/>
                </a:rPr>
                <a:t>Құлаққап</a:t>
              </a:r>
              <a:endParaRPr lang="ru-RU">
                <a:latin typeface="Constantia" pitchFamily="18" charset="0"/>
              </a:endParaRPr>
            </a:p>
          </p:txBody>
        </p:sp>
      </p:grpSp>
      <p:grpSp>
        <p:nvGrpSpPr>
          <p:cNvPr id="24" name="Group 37"/>
          <p:cNvGrpSpPr>
            <a:grpSpLocks/>
          </p:cNvGrpSpPr>
          <p:nvPr/>
        </p:nvGrpSpPr>
        <p:grpSpPr bwMode="auto">
          <a:xfrm>
            <a:off x="6956439" y="2744771"/>
            <a:ext cx="1670612" cy="1932352"/>
            <a:chOff x="3202" y="1903"/>
            <a:chExt cx="966" cy="1053"/>
          </a:xfrm>
        </p:grpSpPr>
        <p:pic>
          <p:nvPicPr>
            <p:cNvPr id="25" name="Picture 8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3285" y="1903"/>
              <a:ext cx="781" cy="7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" name="Text Box 25"/>
            <p:cNvSpPr txBox="1">
              <a:spLocks noChangeArrowheads="1"/>
            </p:cNvSpPr>
            <p:nvPr/>
          </p:nvSpPr>
          <p:spPr bwMode="auto">
            <a:xfrm>
              <a:off x="3202" y="2725"/>
              <a:ext cx="96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>
                  <a:latin typeface="Constantia" pitchFamily="18" charset="0"/>
                </a:rPr>
                <a:t>Джойстик</a:t>
              </a:r>
            </a:p>
          </p:txBody>
        </p:sp>
      </p:grpSp>
      <p:grpSp>
        <p:nvGrpSpPr>
          <p:cNvPr id="27" name="Group 39"/>
          <p:cNvGrpSpPr>
            <a:grpSpLocks/>
          </p:cNvGrpSpPr>
          <p:nvPr/>
        </p:nvGrpSpPr>
        <p:grpSpPr bwMode="auto">
          <a:xfrm>
            <a:off x="2489214" y="4564046"/>
            <a:ext cx="1670612" cy="2024106"/>
            <a:chOff x="981" y="3084"/>
            <a:chExt cx="966" cy="1103"/>
          </a:xfrm>
        </p:grpSpPr>
        <p:pic>
          <p:nvPicPr>
            <p:cNvPr id="28" name="Picture 12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1131" y="3084"/>
              <a:ext cx="686" cy="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" name="Text Box 26"/>
            <p:cNvSpPr txBox="1">
              <a:spLocks noChangeArrowheads="1"/>
            </p:cNvSpPr>
            <p:nvPr/>
          </p:nvSpPr>
          <p:spPr bwMode="auto">
            <a:xfrm>
              <a:off x="981" y="3956"/>
              <a:ext cx="96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>
                  <a:latin typeface="Constantia" pitchFamily="18" charset="0"/>
                </a:rPr>
                <a:t>Руль</a:t>
              </a:r>
            </a:p>
          </p:txBody>
        </p:sp>
      </p:grpSp>
      <p:grpSp>
        <p:nvGrpSpPr>
          <p:cNvPr id="30" name="Group 40"/>
          <p:cNvGrpSpPr>
            <a:grpSpLocks/>
          </p:cNvGrpSpPr>
          <p:nvPr/>
        </p:nvGrpSpPr>
        <p:grpSpPr bwMode="auto">
          <a:xfrm>
            <a:off x="4559314" y="4757720"/>
            <a:ext cx="4333906" cy="1800225"/>
            <a:chOff x="2294" y="3196"/>
            <a:chExt cx="2506" cy="981"/>
          </a:xfrm>
        </p:grpSpPr>
        <p:pic>
          <p:nvPicPr>
            <p:cNvPr id="31" name="Picture 14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2294" y="3208"/>
              <a:ext cx="1147" cy="6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" name="Picture 15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3804" y="3196"/>
              <a:ext cx="889" cy="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" name="Text Box 28"/>
            <p:cNvSpPr txBox="1">
              <a:spLocks noChangeArrowheads="1"/>
            </p:cNvSpPr>
            <p:nvPr/>
          </p:nvSpPr>
          <p:spPr bwMode="auto">
            <a:xfrm>
              <a:off x="2356" y="3946"/>
              <a:ext cx="244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>
                  <a:latin typeface="Constantia" pitchFamily="18" charset="0"/>
                </a:rPr>
                <a:t>Виртуалды нақтылық дулығасы</a:t>
              </a:r>
            </a:p>
          </p:txBody>
        </p:sp>
      </p:grpSp>
      <p:grpSp>
        <p:nvGrpSpPr>
          <p:cNvPr id="34" name="Group 38"/>
          <p:cNvGrpSpPr>
            <a:grpSpLocks/>
          </p:cNvGrpSpPr>
          <p:nvPr/>
        </p:nvGrpSpPr>
        <p:grpSpPr bwMode="auto">
          <a:xfrm>
            <a:off x="552464" y="4594208"/>
            <a:ext cx="1670612" cy="1989239"/>
            <a:chOff x="4460" y="1872"/>
            <a:chExt cx="966" cy="1084"/>
          </a:xfrm>
        </p:grpSpPr>
        <p:sp>
          <p:nvSpPr>
            <p:cNvPr id="35" name="Text Box 27"/>
            <p:cNvSpPr txBox="1">
              <a:spLocks noChangeArrowheads="1"/>
            </p:cNvSpPr>
            <p:nvPr/>
          </p:nvSpPr>
          <p:spPr bwMode="auto">
            <a:xfrm>
              <a:off x="4460" y="2725"/>
              <a:ext cx="96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>
                  <a:latin typeface="Constantia" pitchFamily="18" charset="0"/>
                </a:rPr>
                <a:t>Геймпад</a:t>
              </a:r>
            </a:p>
          </p:txBody>
        </p:sp>
        <p:pic>
          <p:nvPicPr>
            <p:cNvPr id="36" name="Picture 30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4478" y="1872"/>
              <a:ext cx="812" cy="8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7" name="Group 48"/>
          <p:cNvGrpSpPr>
            <a:grpSpLocks/>
          </p:cNvGrpSpPr>
          <p:nvPr/>
        </p:nvGrpSpPr>
        <p:grpSpPr bwMode="auto">
          <a:xfrm>
            <a:off x="4572014" y="2746359"/>
            <a:ext cx="1924836" cy="1930516"/>
            <a:chOff x="308" y="3109"/>
            <a:chExt cx="1113" cy="1052"/>
          </a:xfrm>
        </p:grpSpPr>
        <p:pic>
          <p:nvPicPr>
            <p:cNvPr id="38" name="Picture 41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317" y="3109"/>
              <a:ext cx="585" cy="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" name="Text Box 45"/>
            <p:cNvSpPr txBox="1">
              <a:spLocks noChangeArrowheads="1"/>
            </p:cNvSpPr>
            <p:nvPr/>
          </p:nvSpPr>
          <p:spPr bwMode="auto">
            <a:xfrm>
              <a:off x="308" y="3930"/>
              <a:ext cx="111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>
                  <a:latin typeface="Constantia" pitchFamily="18" charset="0"/>
                </a:rPr>
                <a:t>Микрофон</a:t>
              </a:r>
            </a:p>
          </p:txBody>
        </p:sp>
        <p:pic>
          <p:nvPicPr>
            <p:cNvPr id="40" name="Picture 47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931" y="3109"/>
              <a:ext cx="490" cy="7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ages (1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856" y="0"/>
            <a:ext cx="9169856" cy="6858000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28596" y="0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5400" b="1" dirty="0" err="1">
                <a:solidFill>
                  <a:srgbClr val="FFFF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Қазіргі</a:t>
            </a:r>
            <a:r>
              <a:rPr lang="ru-RU" sz="5400" b="1" dirty="0">
                <a:solidFill>
                  <a:srgbClr val="FFFF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5400" b="1" dirty="0" err="1">
                <a:solidFill>
                  <a:srgbClr val="FFFF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заманғы</a:t>
            </a:r>
            <a:r>
              <a:rPr lang="ru-RU" sz="5400" b="1" dirty="0">
                <a:solidFill>
                  <a:srgbClr val="FFFF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5400" b="1" dirty="0" err="1">
                <a:solidFill>
                  <a:srgbClr val="FFFF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сандық</a:t>
            </a:r>
            <a:r>
              <a:rPr lang="ru-RU" sz="5400" b="1" dirty="0">
                <a:solidFill>
                  <a:srgbClr val="FFFF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техника</a:t>
            </a:r>
          </a:p>
        </p:txBody>
      </p:sp>
      <p:grpSp>
        <p:nvGrpSpPr>
          <p:cNvPr id="6" name="Group 22"/>
          <p:cNvGrpSpPr>
            <a:grpSpLocks/>
          </p:cNvGrpSpPr>
          <p:nvPr/>
        </p:nvGrpSpPr>
        <p:grpSpPr bwMode="auto">
          <a:xfrm>
            <a:off x="642910" y="1571613"/>
            <a:ext cx="1785950" cy="2000264"/>
            <a:chOff x="262" y="750"/>
            <a:chExt cx="1152" cy="1430"/>
          </a:xfrm>
        </p:grpSpPr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89" y="750"/>
              <a:ext cx="1088" cy="11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 Box 13"/>
            <p:cNvSpPr txBox="1">
              <a:spLocks noChangeArrowheads="1"/>
            </p:cNvSpPr>
            <p:nvPr/>
          </p:nvSpPr>
          <p:spPr bwMode="auto">
            <a:xfrm>
              <a:off x="262" y="1949"/>
              <a:ext cx="115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b="1">
                  <a:solidFill>
                    <a:srgbClr val="FFFF00"/>
                  </a:solidFill>
                  <a:latin typeface="Calibri" pitchFamily="34" charset="0"/>
                </a:rPr>
                <a:t>Ноутбук</a:t>
              </a:r>
            </a:p>
          </p:txBody>
        </p:sp>
      </p:grpSp>
      <p:grpSp>
        <p:nvGrpSpPr>
          <p:cNvPr id="9" name="Group 23"/>
          <p:cNvGrpSpPr>
            <a:grpSpLocks/>
          </p:cNvGrpSpPr>
          <p:nvPr/>
        </p:nvGrpSpPr>
        <p:grpSpPr bwMode="auto">
          <a:xfrm>
            <a:off x="2571736" y="1714488"/>
            <a:ext cx="2154237" cy="1974538"/>
            <a:chOff x="1478" y="731"/>
            <a:chExt cx="1490" cy="1811"/>
          </a:xfrm>
        </p:grpSpPr>
        <p:pic>
          <p:nvPicPr>
            <p:cNvPr id="10" name="Picture 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882" y="731"/>
              <a:ext cx="693" cy="1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 Box 14"/>
            <p:cNvSpPr txBox="1">
              <a:spLocks noChangeArrowheads="1"/>
            </p:cNvSpPr>
            <p:nvPr/>
          </p:nvSpPr>
          <p:spPr bwMode="auto">
            <a:xfrm>
              <a:off x="1478" y="1949"/>
              <a:ext cx="1490" cy="5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b="1">
                  <a:solidFill>
                    <a:srgbClr val="FFFF00"/>
                  </a:solidFill>
                  <a:latin typeface="Calibri" pitchFamily="34" charset="0"/>
                </a:rPr>
                <a:t>ҚДК – қалталық дербес компьютер</a:t>
              </a:r>
            </a:p>
          </p:txBody>
        </p:sp>
      </p:grpSp>
      <p:grpSp>
        <p:nvGrpSpPr>
          <p:cNvPr id="12" name="Group 24"/>
          <p:cNvGrpSpPr>
            <a:grpSpLocks/>
          </p:cNvGrpSpPr>
          <p:nvPr/>
        </p:nvGrpSpPr>
        <p:grpSpPr bwMode="auto">
          <a:xfrm>
            <a:off x="4857752" y="2000240"/>
            <a:ext cx="1828800" cy="1549399"/>
            <a:chOff x="3026" y="1094"/>
            <a:chExt cx="1152" cy="1103"/>
          </a:xfrm>
        </p:grpSpPr>
        <p:pic>
          <p:nvPicPr>
            <p:cNvPr id="13" name="Picture 1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038" y="1094"/>
              <a:ext cx="984" cy="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Text Box 15"/>
            <p:cNvSpPr txBox="1">
              <a:spLocks noChangeArrowheads="1"/>
            </p:cNvSpPr>
            <p:nvPr/>
          </p:nvSpPr>
          <p:spPr bwMode="auto">
            <a:xfrm>
              <a:off x="3026" y="1966"/>
              <a:ext cx="115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>
                  <a:solidFill>
                    <a:srgbClr val="FFFF00"/>
                  </a:solidFill>
                  <a:latin typeface="Calibri" pitchFamily="34" charset="0"/>
                </a:rPr>
                <a:t>MP3-</a:t>
              </a:r>
              <a:r>
                <a:rPr lang="ru-RU" b="1">
                  <a:solidFill>
                    <a:srgbClr val="FFFF00"/>
                  </a:solidFill>
                  <a:latin typeface="Calibri" pitchFamily="34" charset="0"/>
                </a:rPr>
                <a:t>плеер</a:t>
              </a:r>
            </a:p>
          </p:txBody>
        </p:sp>
      </p:grpSp>
      <p:grpSp>
        <p:nvGrpSpPr>
          <p:cNvPr id="15" name="Group 25"/>
          <p:cNvGrpSpPr>
            <a:grpSpLocks/>
          </p:cNvGrpSpPr>
          <p:nvPr/>
        </p:nvGrpSpPr>
        <p:grpSpPr bwMode="auto">
          <a:xfrm>
            <a:off x="6858016" y="1428736"/>
            <a:ext cx="2058987" cy="2390775"/>
            <a:chOff x="4393" y="852"/>
            <a:chExt cx="1297" cy="1506"/>
          </a:xfrm>
        </p:grpSpPr>
        <p:pic>
          <p:nvPicPr>
            <p:cNvPr id="16" name="Picture 6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593" y="852"/>
              <a:ext cx="782" cy="9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Text Box 16"/>
            <p:cNvSpPr txBox="1">
              <a:spLocks noChangeArrowheads="1"/>
            </p:cNvSpPr>
            <p:nvPr/>
          </p:nvSpPr>
          <p:spPr bwMode="auto">
            <a:xfrm>
              <a:off x="4393" y="1954"/>
              <a:ext cx="1297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b="1" dirty="0" err="1">
                  <a:solidFill>
                    <a:srgbClr val="FFFF00"/>
                  </a:solidFill>
                  <a:latin typeface="Calibri" pitchFamily="34" charset="0"/>
                </a:rPr>
                <a:t>Электронды</a:t>
              </a:r>
              <a:r>
                <a:rPr lang="ru-RU" b="1" dirty="0">
                  <a:solidFill>
                    <a:srgbClr val="FFFF00"/>
                  </a:solidFill>
                  <a:latin typeface="Calibri" pitchFamily="34" charset="0"/>
                </a:rPr>
                <a:t> </a:t>
              </a:r>
              <a:r>
                <a:rPr lang="ru-RU" b="1" dirty="0" err="1">
                  <a:solidFill>
                    <a:srgbClr val="FFFF00"/>
                  </a:solidFill>
                  <a:latin typeface="Calibri" pitchFamily="34" charset="0"/>
                </a:rPr>
                <a:t>жазба</a:t>
              </a:r>
              <a:r>
                <a:rPr lang="ru-RU" b="1" dirty="0">
                  <a:solidFill>
                    <a:srgbClr val="FFFF00"/>
                  </a:solidFill>
                  <a:latin typeface="Calibri" pitchFamily="34" charset="0"/>
                </a:rPr>
                <a:t> </a:t>
              </a:r>
              <a:r>
                <a:rPr lang="ru-RU" b="1" dirty="0" err="1">
                  <a:solidFill>
                    <a:srgbClr val="FFFF00"/>
                  </a:solidFill>
                  <a:latin typeface="Calibri" pitchFamily="34" charset="0"/>
                </a:rPr>
                <a:t>кітапшасы</a:t>
              </a:r>
              <a:endParaRPr lang="ru-RU" b="1" dirty="0">
                <a:solidFill>
                  <a:srgbClr val="FFFF00"/>
                </a:solidFill>
                <a:latin typeface="Calibri" pitchFamily="34" charset="0"/>
              </a:endParaRPr>
            </a:p>
          </p:txBody>
        </p:sp>
      </p:grpSp>
      <p:grpSp>
        <p:nvGrpSpPr>
          <p:cNvPr id="18" name="Group 29"/>
          <p:cNvGrpSpPr>
            <a:grpSpLocks/>
          </p:cNvGrpSpPr>
          <p:nvPr/>
        </p:nvGrpSpPr>
        <p:grpSpPr bwMode="auto">
          <a:xfrm>
            <a:off x="7123113" y="3952875"/>
            <a:ext cx="1828800" cy="2159000"/>
            <a:chOff x="4487" y="2490"/>
            <a:chExt cx="1152" cy="1360"/>
          </a:xfrm>
        </p:grpSpPr>
        <p:pic>
          <p:nvPicPr>
            <p:cNvPr id="19" name="Picture 11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744" y="2490"/>
              <a:ext cx="596" cy="10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Text Box 18"/>
            <p:cNvSpPr txBox="1">
              <a:spLocks noChangeArrowheads="1"/>
            </p:cNvSpPr>
            <p:nvPr/>
          </p:nvSpPr>
          <p:spPr bwMode="auto">
            <a:xfrm>
              <a:off x="4487" y="3619"/>
              <a:ext cx="115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>
                  <a:solidFill>
                    <a:srgbClr val="FFFF00"/>
                  </a:solidFill>
                  <a:latin typeface="Calibri" pitchFamily="34" charset="0"/>
                </a:rPr>
                <a:t>GPS-</a:t>
              </a:r>
              <a:r>
                <a:rPr lang="ru-RU" b="1">
                  <a:solidFill>
                    <a:srgbClr val="FFFF00"/>
                  </a:solidFill>
                  <a:latin typeface="Calibri" pitchFamily="34" charset="0"/>
                </a:rPr>
                <a:t>навигатор</a:t>
              </a:r>
            </a:p>
          </p:txBody>
        </p:sp>
      </p:grpSp>
      <p:grpSp>
        <p:nvGrpSpPr>
          <p:cNvPr id="21" name="Group 26"/>
          <p:cNvGrpSpPr>
            <a:grpSpLocks/>
          </p:cNvGrpSpPr>
          <p:nvPr/>
        </p:nvGrpSpPr>
        <p:grpSpPr bwMode="auto">
          <a:xfrm>
            <a:off x="398463" y="4319588"/>
            <a:ext cx="2381250" cy="2066925"/>
            <a:chOff x="251" y="2721"/>
            <a:chExt cx="1500" cy="1302"/>
          </a:xfrm>
        </p:grpSpPr>
        <p:pic>
          <p:nvPicPr>
            <p:cNvPr id="22" name="Picture 10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51" y="2721"/>
              <a:ext cx="1500" cy="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Text Box 19"/>
            <p:cNvSpPr txBox="1">
              <a:spLocks noChangeArrowheads="1"/>
            </p:cNvSpPr>
            <p:nvPr/>
          </p:nvSpPr>
          <p:spPr bwMode="auto">
            <a:xfrm>
              <a:off x="321" y="3619"/>
              <a:ext cx="141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b="1">
                  <a:solidFill>
                    <a:srgbClr val="FFFF00"/>
                  </a:solidFill>
                  <a:latin typeface="Calibri" pitchFamily="34" charset="0"/>
                </a:rPr>
                <a:t>Мультимедиялық проектор</a:t>
              </a:r>
            </a:p>
          </p:txBody>
        </p:sp>
      </p:grpSp>
      <p:grpSp>
        <p:nvGrpSpPr>
          <p:cNvPr id="24" name="Group 27"/>
          <p:cNvGrpSpPr>
            <a:grpSpLocks/>
          </p:cNvGrpSpPr>
          <p:nvPr/>
        </p:nvGrpSpPr>
        <p:grpSpPr bwMode="auto">
          <a:xfrm>
            <a:off x="3081338" y="4414838"/>
            <a:ext cx="1828800" cy="1982787"/>
            <a:chOff x="1941" y="2781"/>
            <a:chExt cx="1152" cy="1249"/>
          </a:xfrm>
        </p:grpSpPr>
        <p:pic>
          <p:nvPicPr>
            <p:cNvPr id="25" name="Picture 7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094" y="2781"/>
              <a:ext cx="801" cy="5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" name="Text Box 20"/>
            <p:cNvSpPr txBox="1">
              <a:spLocks noChangeArrowheads="1"/>
            </p:cNvSpPr>
            <p:nvPr/>
          </p:nvSpPr>
          <p:spPr bwMode="auto">
            <a:xfrm>
              <a:off x="1941" y="3626"/>
              <a:ext cx="115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b="1">
                  <a:solidFill>
                    <a:srgbClr val="FFFF00"/>
                  </a:solidFill>
                  <a:latin typeface="Calibri" pitchFamily="34" charset="0"/>
                </a:rPr>
                <a:t>Сандық фотоаппарат</a:t>
              </a:r>
            </a:p>
          </p:txBody>
        </p:sp>
      </p:grpSp>
      <p:grpSp>
        <p:nvGrpSpPr>
          <p:cNvPr id="27" name="Group 28"/>
          <p:cNvGrpSpPr>
            <a:grpSpLocks/>
          </p:cNvGrpSpPr>
          <p:nvPr/>
        </p:nvGrpSpPr>
        <p:grpSpPr bwMode="auto">
          <a:xfrm>
            <a:off x="5049838" y="4019550"/>
            <a:ext cx="1919287" cy="2366963"/>
            <a:chOff x="3181" y="2532"/>
            <a:chExt cx="1209" cy="1491"/>
          </a:xfrm>
        </p:grpSpPr>
        <p:pic>
          <p:nvPicPr>
            <p:cNvPr id="28" name="Picture 8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3181" y="2532"/>
              <a:ext cx="1209" cy="9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" name="Text Box 21"/>
            <p:cNvSpPr txBox="1">
              <a:spLocks noChangeArrowheads="1"/>
            </p:cNvSpPr>
            <p:nvPr/>
          </p:nvSpPr>
          <p:spPr bwMode="auto">
            <a:xfrm>
              <a:off x="3206" y="3619"/>
              <a:ext cx="115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b="1">
                  <a:solidFill>
                    <a:srgbClr val="FFFF00"/>
                  </a:solidFill>
                  <a:latin typeface="Calibri" pitchFamily="34" charset="0"/>
                </a:rPr>
                <a:t>Сандық видеокамера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ages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394031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357290" y="-285776"/>
            <a:ext cx="6357982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13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Тест</a:t>
            </a:r>
            <a:endParaRPr lang="ru-RU" sz="138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643050"/>
            <a:ext cx="935834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kk-KZ" sz="36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Паскаль машинасын кім жасады, қай жылы ?</a:t>
            </a:r>
          </a:p>
          <a:p>
            <a:r>
              <a:rPr lang="kk-KZ" sz="3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А) Блез Паскаль 1642 жылы </a:t>
            </a:r>
          </a:p>
          <a:p>
            <a:r>
              <a:rPr lang="kk-KZ" sz="3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В) Джон Непер 1761 жылы</a:t>
            </a:r>
          </a:p>
          <a:p>
            <a:r>
              <a:rPr lang="kk-KZ" sz="3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) Исаак Ньютон 1660 жылы</a:t>
            </a:r>
            <a:endParaRPr lang="ru-RU" sz="36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kk-KZ" sz="36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2. Арифмометрді кім құрастырды ?</a:t>
            </a:r>
          </a:p>
          <a:p>
            <a:r>
              <a:rPr lang="kk-KZ" sz="3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А) Чебышев</a:t>
            </a:r>
          </a:p>
          <a:p>
            <a:r>
              <a:rPr lang="kk-KZ" sz="3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В)Лейбенц</a:t>
            </a:r>
          </a:p>
          <a:p>
            <a:r>
              <a:rPr lang="kk-KZ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) Ада Лавлейс</a:t>
            </a:r>
            <a:endParaRPr lang="ru-RU" sz="32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images (7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69856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85786" y="714356"/>
            <a:ext cx="8572528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kk-KZ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kk-KZ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ЭЕМ – нің неше буындары бар?</a:t>
            </a:r>
          </a:p>
          <a:p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А) бес</a:t>
            </a:r>
          </a:p>
          <a:p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В) төрт</a:t>
            </a:r>
          </a:p>
          <a:p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С ) 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үшеу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kk-KZ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Қазіргі дербес компьютерлер </a:t>
            </a:r>
            <a:endParaRPr lang="kk-KZ" sz="2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қай </a:t>
            </a:r>
            <a:r>
              <a:rPr lang="kk-KZ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буынға жатады?</a:t>
            </a:r>
            <a:r>
              <a:rPr lang="kk-KZ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А)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 буынға</a:t>
            </a:r>
          </a:p>
          <a:p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В)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V</a:t>
            </a: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 буынға</a:t>
            </a:r>
          </a:p>
          <a:p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С )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буынға</a:t>
            </a:r>
          </a:p>
          <a:p>
            <a:r>
              <a:rPr lang="kk-KZ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5.Есепшот неше жыл бұрын пайда болды?</a:t>
            </a:r>
          </a:p>
          <a:p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А)1000-1500</a:t>
            </a:r>
          </a:p>
          <a:p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В)</a:t>
            </a: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 2000-5500</a:t>
            </a:r>
            <a:endParaRPr lang="kk-KZ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С)</a:t>
            </a: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2000-5000 </a:t>
            </a:r>
            <a:endParaRPr lang="kk-KZ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92912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899842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8800" b="1" i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Тест жауаптары</a:t>
            </a:r>
            <a:endParaRPr lang="ru-RU" sz="8800" b="1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572132" y="1225689"/>
            <a:ext cx="2643206" cy="56323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k-KZ" sz="72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1-А</a:t>
            </a:r>
          </a:p>
          <a:p>
            <a:pPr algn="ctr"/>
            <a:r>
              <a:rPr lang="kk-KZ" sz="72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2-В</a:t>
            </a:r>
          </a:p>
          <a:p>
            <a:pPr algn="ctr"/>
            <a:r>
              <a:rPr lang="kk-KZ" sz="72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3-А</a:t>
            </a:r>
          </a:p>
          <a:p>
            <a:pPr algn="ctr"/>
            <a:r>
              <a:rPr lang="kk-KZ" sz="72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4-А</a:t>
            </a:r>
          </a:p>
          <a:p>
            <a:pPr algn="ctr"/>
            <a:r>
              <a:rPr lang="kk-KZ" sz="72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5-С</a:t>
            </a:r>
            <a:endParaRPr lang="ru-RU" sz="72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5" descr="J014477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7538" y="0"/>
            <a:ext cx="4716462" cy="6858000"/>
          </a:xfrm>
          <a:prstGeom prst="rect">
            <a:avLst/>
          </a:prstGeom>
          <a:noFill/>
        </p:spPr>
      </p:pic>
      <p:pic>
        <p:nvPicPr>
          <p:cNvPr id="6" name="Picture 16" descr="J014477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00563" cy="6858000"/>
          </a:xfrm>
          <a:prstGeom prst="rect">
            <a:avLst/>
          </a:prstGeom>
          <a:noFill/>
        </p:spPr>
      </p:pic>
      <p:pic>
        <p:nvPicPr>
          <p:cNvPr id="7" name="Picture 5" descr="Рисунок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24525" y="2492375"/>
            <a:ext cx="2065338" cy="3803650"/>
          </a:xfrm>
          <a:prstGeom prst="rect">
            <a:avLst/>
          </a:prstGeom>
          <a:noFill/>
        </p:spPr>
      </p:pic>
      <p:pic>
        <p:nvPicPr>
          <p:cNvPr id="8" name="Picture 4" descr="дверь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24525" y="2492375"/>
            <a:ext cx="2043113" cy="3817938"/>
          </a:xfrm>
          <a:prstGeom prst="rect">
            <a:avLst/>
          </a:prstGeom>
          <a:noFill/>
        </p:spPr>
      </p:pic>
      <p:pic>
        <p:nvPicPr>
          <p:cNvPr id="9" name="Picture 6" descr="02[2]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5650" y="3213100"/>
            <a:ext cx="1955800" cy="3367088"/>
          </a:xfrm>
          <a:prstGeom prst="rect">
            <a:avLst/>
          </a:prstGeom>
          <a:noFill/>
        </p:spPr>
      </p:pic>
      <p:sp>
        <p:nvSpPr>
          <p:cNvPr id="10" name="WordArt 8"/>
          <p:cNvSpPr>
            <a:spLocks noChangeArrowheads="1" noChangeShapeType="1" noTextEdit="1"/>
          </p:cNvSpPr>
          <p:nvPr/>
        </p:nvSpPr>
        <p:spPr bwMode="auto">
          <a:xfrm>
            <a:off x="323850" y="188913"/>
            <a:ext cx="8208963" cy="1584325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kern="10">
                <a:ln w="28575">
                  <a:solidFill>
                    <a:srgbClr val="33CCCC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ahoma"/>
                <a:cs typeface="Tahoma"/>
              </a:rPr>
              <a:t>Қош келдіңіздер!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58382E-6 L 0.51511 0.00671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6716981305820be24233667fd84a5e1e_4f0250ba1acdc6297511d371030debc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16"/>
          </a:xfrm>
        </p:spPr>
      </p:pic>
      <p:sp>
        <p:nvSpPr>
          <p:cNvPr id="5" name="Прямоугольник 4"/>
          <p:cNvSpPr/>
          <p:nvPr/>
        </p:nvSpPr>
        <p:spPr>
          <a:xfrm>
            <a:off x="214282" y="571480"/>
            <a:ext cx="854592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Үй</a:t>
            </a:r>
            <a:r>
              <a:rPr lang="ru-RU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9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тапсырмасы</a:t>
            </a:r>
            <a:endParaRPr lang="ru-RU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7772400" cy="1143000"/>
          </a:xfrm>
        </p:spPr>
        <p:txBody>
          <a:bodyPr/>
          <a:lstStyle/>
          <a:p>
            <a:endParaRPr lang="ru-RU"/>
          </a:p>
        </p:txBody>
      </p:sp>
      <p:pic>
        <p:nvPicPr>
          <p:cNvPr id="5" name="Picture 4" descr="J014570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643438" cy="6858000"/>
          </a:xfrm>
          <a:prstGeom prst="rect">
            <a:avLst/>
          </a:prstGeom>
          <a:noFill/>
        </p:spPr>
      </p:pic>
      <p:pic>
        <p:nvPicPr>
          <p:cNvPr id="6" name="Picture 5" descr="J014570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606925" y="0"/>
            <a:ext cx="4537075" cy="6858000"/>
          </a:xfrm>
          <a:prstGeom prst="rect">
            <a:avLst/>
          </a:prstGeom>
          <a:noFill/>
          <a:ln/>
        </p:spPr>
      </p:pic>
      <p:sp>
        <p:nvSpPr>
          <p:cNvPr id="7" name="WordArt 8"/>
          <p:cNvSpPr>
            <a:spLocks noChangeArrowheads="1" noChangeShapeType="1" noTextEdit="1"/>
          </p:cNvSpPr>
          <p:nvPr/>
        </p:nvSpPr>
        <p:spPr bwMode="auto">
          <a:xfrm>
            <a:off x="0" y="476250"/>
            <a:ext cx="9144000" cy="1171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254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ahoma"/>
                <a:cs typeface="Tahoma"/>
              </a:rPr>
              <a:t>" Есепшоттан ...  ЭЕМ-ға дейін"</a:t>
            </a:r>
          </a:p>
        </p:txBody>
      </p:sp>
      <p:pic>
        <p:nvPicPr>
          <p:cNvPr id="8" name="Picture 9" descr="j028575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72225" y="3213100"/>
            <a:ext cx="839788" cy="587375"/>
          </a:xfrm>
          <a:prstGeom prst="rect">
            <a:avLst/>
          </a:prstGeom>
          <a:noFill/>
        </p:spPr>
      </p:pic>
      <p:pic>
        <p:nvPicPr>
          <p:cNvPr id="9" name="Picture 10" descr="j030737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8175" y="3068638"/>
            <a:ext cx="566738" cy="673100"/>
          </a:xfrm>
          <a:prstGeom prst="rect">
            <a:avLst/>
          </a:prstGeom>
          <a:noFill/>
        </p:spPr>
      </p:pic>
      <p:pic>
        <p:nvPicPr>
          <p:cNvPr id="10" name="Picture 7" descr="02[2]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3284538"/>
            <a:ext cx="1955800" cy="33670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79191E-6 L 0.79861 0.0067 " pathEditMode="relative" rAng="0" ptsTypes="AA">
                                      <p:cBhvr>
                                        <p:cTn id="6" dur="1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9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images (10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69856" cy="6858000"/>
          </a:xfrm>
          <a:prstGeom prst="rect">
            <a:avLst/>
          </a:prstGeom>
        </p:spPr>
      </p:pic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260350"/>
            <a:ext cx="9144000" cy="782638"/>
          </a:xfrm>
        </p:spPr>
        <p:txBody>
          <a:bodyPr>
            <a:noAutofit/>
          </a:bodyPr>
          <a:lstStyle/>
          <a:p>
            <a:r>
              <a:rPr lang="kk-KZ" sz="4800" b="1" dirty="0">
                <a:solidFill>
                  <a:srgbClr val="FFFF00"/>
                </a:solidFill>
              </a:rPr>
              <a:t>Қолмен есептеу түрінің дамуы</a:t>
            </a:r>
            <a:endParaRPr lang="ru-RU" sz="4800" b="1" dirty="0">
              <a:solidFill>
                <a:srgbClr val="FFFF00"/>
              </a:solidFill>
            </a:endParaRPr>
          </a:p>
        </p:txBody>
      </p:sp>
      <p:pic>
        <p:nvPicPr>
          <p:cNvPr id="6" name="Picture 6" descr="j011074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1428736"/>
            <a:ext cx="4670425" cy="2192337"/>
          </a:xfrm>
          <a:prstGeom prst="rect">
            <a:avLst/>
          </a:prstGeom>
          <a:noFill/>
        </p:spPr>
      </p:pic>
      <p:pic>
        <p:nvPicPr>
          <p:cNvPr id="5" name="Picture 5" descr="j02817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187" y="1628775"/>
            <a:ext cx="2264237" cy="4229117"/>
          </a:xfrm>
          <a:prstGeom prst="rect">
            <a:avLst/>
          </a:prstGeom>
          <a:noFill/>
        </p:spPr>
      </p:pic>
      <p:pic>
        <p:nvPicPr>
          <p:cNvPr id="7" name="Picture 8" descr="Sliderule_2005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14810" y="5214950"/>
            <a:ext cx="3527425" cy="1011237"/>
          </a:xfrm>
          <a:prstGeom prst="rect">
            <a:avLst/>
          </a:prstGeom>
          <a:noFill/>
        </p:spPr>
      </p:pic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3428992" y="4000504"/>
            <a:ext cx="495777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1761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жыл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Д РОБЕРТСОН. Англия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6289bc8c76da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5"/>
          </a:xfrm>
          <a:prstGeom prst="rect">
            <a:avLst/>
          </a:prstGeom>
        </p:spPr>
      </p:pic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714356"/>
            <a:ext cx="9144000" cy="1143000"/>
          </a:xfrm>
        </p:spPr>
        <p:txBody>
          <a:bodyPr>
            <a:noAutofit/>
          </a:bodyPr>
          <a:lstStyle/>
          <a:p>
            <a:r>
              <a:rPr lang="ru-RU" sz="5400" b="1" dirty="0">
                <a:solidFill>
                  <a:schemeClr val="bg1"/>
                </a:solidFill>
              </a:rPr>
              <a:t>Лейбниц </a:t>
            </a:r>
            <a:r>
              <a:rPr lang="ru-RU" sz="5400" b="1" dirty="0" err="1">
                <a:solidFill>
                  <a:schemeClr val="bg1"/>
                </a:solidFill>
              </a:rPr>
              <a:t>ойлап</a:t>
            </a:r>
            <a:r>
              <a:rPr lang="ru-RU" sz="5400" b="1" dirty="0">
                <a:solidFill>
                  <a:schemeClr val="bg1"/>
                </a:solidFill>
              </a:rPr>
              <a:t> </a:t>
            </a:r>
            <a:r>
              <a:rPr lang="ru-RU" sz="5400" b="1" dirty="0" err="1">
                <a:solidFill>
                  <a:schemeClr val="bg1"/>
                </a:solidFill>
              </a:rPr>
              <a:t>тапқан</a:t>
            </a:r>
            <a:r>
              <a:rPr lang="ru-RU" sz="5400" b="1" dirty="0">
                <a:solidFill>
                  <a:schemeClr val="bg1"/>
                </a:solidFill>
              </a:rPr>
              <a:t> арифмометр</a:t>
            </a:r>
            <a:br>
              <a:rPr lang="ru-RU" sz="5400" b="1" dirty="0">
                <a:solidFill>
                  <a:schemeClr val="bg1"/>
                </a:solidFill>
              </a:rPr>
            </a:br>
            <a:r>
              <a:rPr lang="ru-RU" sz="3200" b="1" dirty="0">
                <a:solidFill>
                  <a:schemeClr val="bg1"/>
                </a:solidFill>
              </a:rPr>
              <a:t>1694ж Германия</a:t>
            </a: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2857496"/>
            <a:ext cx="7502338" cy="346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13351397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1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57158" y="0"/>
            <a:ext cx="800105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Есептеу құрылғылары пайда болмай тұрып, адамдар әр түрлі есептеуді жүргізу мүмкіндіктерін іздеді. Бұл үшін олар қол саусақтарын, тастарды, ағаш таяқшаларды </a:t>
            </a:r>
            <a:r>
              <a:rPr lang="kk-KZ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пайдаланды. </a:t>
            </a:r>
            <a:endParaRPr lang="ru-RU" sz="40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7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714348" y="3929066"/>
            <a:ext cx="3214710" cy="2479919"/>
          </a:xfrm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4000504"/>
            <a:ext cx="3000396" cy="2478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ony26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2500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5643570" cy="68580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kk-KZ" sz="3600" b="1" i="1" dirty="0" smtClean="0">
                <a:latin typeface="Times New Roman" pitchFamily="18" charset="0"/>
                <a:cs typeface="Times New Roman" pitchFamily="18" charset="0"/>
              </a:rPr>
              <a:t>Ең </a:t>
            </a:r>
            <a:r>
              <a:rPr lang="kk-KZ" sz="3600" b="1" i="1" dirty="0" smtClean="0">
                <a:latin typeface="Times New Roman" pitchFamily="18" charset="0"/>
                <a:cs typeface="Times New Roman" pitchFamily="18" charset="0"/>
              </a:rPr>
              <a:t>ерте замаңғы және бәрімізге белгілі есептеу құралы есепшот болып табылады. </a:t>
            </a:r>
            <a:r>
              <a:rPr lang="kk-KZ" sz="3600" b="1" i="1" dirty="0" smtClean="0">
                <a:latin typeface="Times New Roman" pitchFamily="18" charset="0"/>
                <a:cs typeface="Times New Roman" pitchFamily="18" charset="0"/>
              </a:rPr>
              <a:t>Деректерге </a:t>
            </a:r>
            <a:r>
              <a:rPr lang="kk-KZ" sz="3600" b="1" i="1" dirty="0" smtClean="0">
                <a:latin typeface="Times New Roman" pitchFamily="18" charset="0"/>
                <a:cs typeface="Times New Roman" pitchFamily="18" charset="0"/>
              </a:rPr>
              <a:t>қарағанда есепшоттың жасы 2000-5000 жылдар шамасында, ал пайда болған жері ертедегі Қытай немесе ертедегі Египет , тіпті </a:t>
            </a:r>
            <a:r>
              <a:rPr lang="kk-KZ" sz="3600" b="1" i="1" dirty="0" smtClean="0">
                <a:latin typeface="Times New Roman" pitchFamily="18" charset="0"/>
                <a:cs typeface="Times New Roman" pitchFamily="18" charset="0"/>
              </a:rPr>
              <a:t>ежелгі </a:t>
            </a:r>
            <a:r>
              <a:rPr lang="kk-KZ" sz="3600" b="1" i="1" dirty="0" smtClean="0">
                <a:latin typeface="Times New Roman" pitchFamily="18" charset="0"/>
                <a:cs typeface="Times New Roman" pitchFamily="18" charset="0"/>
              </a:rPr>
              <a:t>Греция болуы да мүмкін</a:t>
            </a:r>
            <a:r>
              <a:rPr lang="kk-KZ" sz="3600" b="1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285728"/>
            <a:ext cx="2357454" cy="1497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2071678"/>
            <a:ext cx="2214591" cy="1435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15074" y="3786190"/>
            <a:ext cx="2214578" cy="268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a2d48ae2982df23c3be9dcabb0307dde_ful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85720" y="285728"/>
            <a:ext cx="679384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«Паскаль </a:t>
            </a:r>
            <a:r>
              <a:rPr lang="ru-RU" sz="40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машинасы</a:t>
            </a:r>
            <a:r>
              <a:rPr lang="ru-RU" sz="4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 (1642) </a:t>
            </a:r>
            <a:endParaRPr lang="ru-RU" sz="40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7" descr="Blaise Pasca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54" y="428604"/>
            <a:ext cx="2022520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57158" y="1285860"/>
            <a:ext cx="585791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1642 жылы француз математигі Блез Паскаль он тоғыз жасында дүние жүзінде бірінші рет қосу машинасы деп атпен белгілі, жетектер мен дөңгелектерден тұратын механикалық  есептеу машинасын құрастырды. 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ages (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32252" cy="6858000"/>
          </a:xfrm>
          <a:prstGeom prst="rect">
            <a:avLst/>
          </a:prstGeom>
        </p:spPr>
      </p:pic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500042"/>
            <a:ext cx="8715404" cy="1143000"/>
          </a:xfrm>
        </p:spPr>
        <p:txBody>
          <a:bodyPr>
            <a:noAutofit/>
          </a:bodyPr>
          <a:lstStyle/>
          <a:p>
            <a:r>
              <a:rPr lang="ru-RU" sz="9600" b="1" i="1" dirty="0">
                <a:solidFill>
                  <a:srgbClr val="FFFF00"/>
                </a:solidFill>
              </a:rPr>
              <a:t>ЭЕМ </a:t>
            </a:r>
            <a:r>
              <a:rPr lang="ru-RU" sz="9600" b="1" i="1" dirty="0" err="1">
                <a:solidFill>
                  <a:srgbClr val="FFFF00"/>
                </a:solidFill>
              </a:rPr>
              <a:t>буындары</a:t>
            </a:r>
            <a:endParaRPr lang="ru-RU" sz="9600" b="1" i="1" dirty="0">
              <a:solidFill>
                <a:srgbClr val="FFFF00"/>
              </a:solidFill>
            </a:endParaRPr>
          </a:p>
        </p:txBody>
      </p:sp>
      <p:pic>
        <p:nvPicPr>
          <p:cNvPr id="12" name="Picture 9" descr="0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2071678"/>
            <a:ext cx="6345264" cy="4230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359</Words>
  <PresentationFormat>Экран (4:3)</PresentationFormat>
  <Paragraphs>74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Қолмен есептеу түрінің дамуы</vt:lpstr>
      <vt:lpstr>Лейбниц ойлап тапқан арифмометр 1694ж Германия</vt:lpstr>
      <vt:lpstr>Слайд 6</vt:lpstr>
      <vt:lpstr>Ең ерте замаңғы және бәрімізге белгілі есептеу құралы есепшот болып табылады. Деректерге қарағанда есепшоттың жасы 2000-5000 жылдар шамасында, ал пайда болған жері ертедегі Қытай немесе ертедегі Египет , тіпті ежелгі Греция болуы да мүмкін.  </vt:lpstr>
      <vt:lpstr>Слайд 8</vt:lpstr>
      <vt:lpstr>ЭЕМ буындары</vt:lpstr>
      <vt:lpstr> І буын 1940-1955жж Элементік базасы  ЭЛЕКТРОНДЫҚ ШАМДАР</vt:lpstr>
      <vt:lpstr>Слайд 11</vt:lpstr>
      <vt:lpstr>Слайд 12</vt:lpstr>
      <vt:lpstr>ІV буын 1977ж-қазіргі кез Элементік базасы  МИКРОПРОЦЕССОРЛАР 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22</cp:revision>
  <dcterms:modified xsi:type="dcterms:W3CDTF">2013-10-01T11:18:19Z</dcterms:modified>
</cp:coreProperties>
</file>