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16"/>
  </p:notesMasterIdLst>
  <p:sldIdLst>
    <p:sldId id="274" r:id="rId2"/>
    <p:sldId id="275" r:id="rId3"/>
    <p:sldId id="276" r:id="rId4"/>
    <p:sldId id="286" r:id="rId5"/>
    <p:sldId id="278" r:id="rId6"/>
    <p:sldId id="279" r:id="rId7"/>
    <p:sldId id="280" r:id="rId8"/>
    <p:sldId id="291" r:id="rId9"/>
    <p:sldId id="292" r:id="rId10"/>
    <p:sldId id="289" r:id="rId11"/>
    <p:sldId id="290" r:id="rId12"/>
    <p:sldId id="283" r:id="rId13"/>
    <p:sldId id="284" r:id="rId14"/>
    <p:sldId id="266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050" autoAdjust="0"/>
  </p:normalViewPr>
  <p:slideViewPr>
    <p:cSldViewPr>
      <p:cViewPr>
        <p:scale>
          <a:sx n="90" d="100"/>
          <a:sy n="90" d="100"/>
        </p:scale>
        <p:origin x="-14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7725127-0AA4-43E2-A72D-021A21D8153F}" type="datetimeFigureOut">
              <a:rPr lang="ru-RU"/>
              <a:pPr>
                <a:defRPr/>
              </a:pPr>
              <a:t>09.01.2016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F699DCC-F5EB-4237-A928-D65A568B1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7113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655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29829BC-C6DD-4BE3-AE5F-2916AE53E7D4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78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D3F92BA-F726-4418-A8B9-BC9F30B5C28A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661 w 6027"/>
                <a:gd name="T1" fmla="*/ 3 h 2296"/>
                <a:gd name="T2" fmla="*/ 0 w 6027"/>
                <a:gd name="T3" fmla="*/ 3 h 2296"/>
                <a:gd name="T4" fmla="*/ 0 w 6027"/>
                <a:gd name="T5" fmla="*/ 0 h 2296"/>
                <a:gd name="T6" fmla="*/ 3661 w 6027"/>
                <a:gd name="T7" fmla="*/ 0 h 2296"/>
                <a:gd name="T8" fmla="*/ 3661 w 6027"/>
                <a:gd name="T9" fmla="*/ 3 h 2296"/>
                <a:gd name="T10" fmla="*/ 3661 w 6027"/>
                <a:gd name="T11" fmla="*/ 3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62 h 353"/>
                  <a:gd name="T4" fmla="*/ 24 w 186"/>
                  <a:gd name="T5" fmla="*/ 105 h 353"/>
                  <a:gd name="T6" fmla="*/ 18 w 186"/>
                  <a:gd name="T7" fmla="*/ 227 h 353"/>
                  <a:gd name="T8" fmla="*/ 42 w 186"/>
                  <a:gd name="T9" fmla="*/ 393 h 353"/>
                  <a:gd name="T10" fmla="*/ 48 w 186"/>
                  <a:gd name="T11" fmla="*/ 557 h 353"/>
                  <a:gd name="T12" fmla="*/ 0 w 186"/>
                  <a:gd name="T13" fmla="*/ 1217 h 353"/>
                  <a:gd name="T14" fmla="*/ 54 w 186"/>
                  <a:gd name="T15" fmla="*/ 806 h 353"/>
                  <a:gd name="T16" fmla="*/ 84 w 186"/>
                  <a:gd name="T17" fmla="*/ 743 h 353"/>
                  <a:gd name="T18" fmla="*/ 126 w 186"/>
                  <a:gd name="T19" fmla="*/ 435 h 353"/>
                  <a:gd name="T20" fmla="*/ 144 w 186"/>
                  <a:gd name="T21" fmla="*/ 412 h 353"/>
                  <a:gd name="T22" fmla="*/ 144 w 186"/>
                  <a:gd name="T23" fmla="*/ 311 h 353"/>
                  <a:gd name="T24" fmla="*/ 186 w 186"/>
                  <a:gd name="T25" fmla="*/ 227 h 353"/>
                  <a:gd name="T26" fmla="*/ 162 w 186"/>
                  <a:gd name="T27" fmla="*/ 20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21 h 66"/>
                  <a:gd name="T8" fmla="*/ 6 w 155"/>
                  <a:gd name="T9" fmla="*/ 62 h 66"/>
                  <a:gd name="T10" fmla="*/ 0 w 155"/>
                  <a:gd name="T11" fmla="*/ 85 h 66"/>
                  <a:gd name="T12" fmla="*/ 78 w 155"/>
                  <a:gd name="T13" fmla="*/ 209 h 66"/>
                  <a:gd name="T14" fmla="*/ 96 w 155"/>
                  <a:gd name="T15" fmla="*/ 147 h 66"/>
                  <a:gd name="T16" fmla="*/ 155 w 155"/>
                  <a:gd name="T17" fmla="*/ 232 h 66"/>
                  <a:gd name="T18" fmla="*/ 126 w 155"/>
                  <a:gd name="T19" fmla="*/ 8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33 h 72"/>
                  <a:gd name="T2" fmla="*/ 0 w 42"/>
                  <a:gd name="T3" fmla="*/ 68 h 72"/>
                  <a:gd name="T4" fmla="*/ 12 w 42"/>
                  <a:gd name="T5" fmla="*/ 23 h 72"/>
                  <a:gd name="T6" fmla="*/ 0 w 42"/>
                  <a:gd name="T7" fmla="*/ 23 h 72"/>
                  <a:gd name="T8" fmla="*/ 12 w 42"/>
                  <a:gd name="T9" fmla="*/ 23 h 72"/>
                  <a:gd name="T10" fmla="*/ 24 w 42"/>
                  <a:gd name="T11" fmla="*/ 23 h 72"/>
                  <a:gd name="T12" fmla="*/ 36 w 42"/>
                  <a:gd name="T13" fmla="*/ 23 h 72"/>
                  <a:gd name="T14" fmla="*/ 42 w 42"/>
                  <a:gd name="T15" fmla="*/ 0 h 72"/>
                  <a:gd name="T16" fmla="*/ 30 w 42"/>
                  <a:gd name="T17" fmla="*/ 68 h 72"/>
                  <a:gd name="T18" fmla="*/ 42 w 42"/>
                  <a:gd name="T19" fmla="*/ 179 h 72"/>
                  <a:gd name="T20" fmla="*/ 12 w 42"/>
                  <a:gd name="T21" fmla="*/ 261 h 72"/>
                  <a:gd name="T22" fmla="*/ 6 w 42"/>
                  <a:gd name="T23" fmla="*/ 133 h 72"/>
                  <a:gd name="T24" fmla="*/ 6 w 42"/>
                  <a:gd name="T25" fmla="*/ 133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71 h 287"/>
                <a:gd name="T4" fmla="*/ 66 w 365"/>
                <a:gd name="T5" fmla="*/ 130 h 287"/>
                <a:gd name="T6" fmla="*/ 143 w 365"/>
                <a:gd name="T7" fmla="*/ 213 h 287"/>
                <a:gd name="T8" fmla="*/ 191 w 365"/>
                <a:gd name="T9" fmla="*/ 195 h 287"/>
                <a:gd name="T10" fmla="*/ 341 w 365"/>
                <a:gd name="T11" fmla="*/ 333 h 287"/>
                <a:gd name="T12" fmla="*/ 305 w 365"/>
                <a:gd name="T13" fmla="*/ 204 h 287"/>
                <a:gd name="T14" fmla="*/ 365 w 365"/>
                <a:gd name="T15" fmla="*/ 154 h 287"/>
                <a:gd name="T16" fmla="*/ 359 w 365"/>
                <a:gd name="T17" fmla="*/ 148 h 287"/>
                <a:gd name="T18" fmla="*/ 335 w 365"/>
                <a:gd name="T19" fmla="*/ 136 h 287"/>
                <a:gd name="T20" fmla="*/ 299 w 365"/>
                <a:gd name="T21" fmla="*/ 101 h 287"/>
                <a:gd name="T22" fmla="*/ 257 w 365"/>
                <a:gd name="T23" fmla="*/ 83 h 287"/>
                <a:gd name="T24" fmla="*/ 215 w 365"/>
                <a:gd name="T25" fmla="*/ 65 h 287"/>
                <a:gd name="T26" fmla="*/ 173 w 365"/>
                <a:gd name="T27" fmla="*/ 47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41 h 60"/>
                <a:gd name="T16" fmla="*/ 65 w 71"/>
                <a:gd name="T17" fmla="*/ 53 h 60"/>
                <a:gd name="T18" fmla="*/ 71 w 71"/>
                <a:gd name="T19" fmla="*/ 65 h 60"/>
                <a:gd name="T20" fmla="*/ 71 w 71"/>
                <a:gd name="T21" fmla="*/ 71 h 60"/>
                <a:gd name="T22" fmla="*/ 59 w 71"/>
                <a:gd name="T23" fmla="*/ 65 h 60"/>
                <a:gd name="T24" fmla="*/ 47 w 71"/>
                <a:gd name="T25" fmla="*/ 53 h 60"/>
                <a:gd name="T26" fmla="*/ 23 w 71"/>
                <a:gd name="T27" fmla="*/ 41 h 60"/>
                <a:gd name="T28" fmla="*/ 23 w 71"/>
                <a:gd name="T29" fmla="*/ 47 h 60"/>
                <a:gd name="T30" fmla="*/ 18 w 71"/>
                <a:gd name="T31" fmla="*/ 53 h 60"/>
                <a:gd name="T32" fmla="*/ 12 w 71"/>
                <a:gd name="T33" fmla="*/ 59 h 60"/>
                <a:gd name="T34" fmla="*/ 6 w 71"/>
                <a:gd name="T35" fmla="*/ 59 h 60"/>
                <a:gd name="T36" fmla="*/ 6 w 71"/>
                <a:gd name="T37" fmla="*/ 59 h 60"/>
                <a:gd name="T38" fmla="*/ 6 w 71"/>
                <a:gd name="T39" fmla="*/ 47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65 h 162"/>
                <a:gd name="T10" fmla="*/ 96 w 161"/>
                <a:gd name="T11" fmla="*/ 71 h 162"/>
                <a:gd name="T12" fmla="*/ 102 w 161"/>
                <a:gd name="T13" fmla="*/ 83 h 162"/>
                <a:gd name="T14" fmla="*/ 108 w 161"/>
                <a:gd name="T15" fmla="*/ 95 h 162"/>
                <a:gd name="T16" fmla="*/ 120 w 161"/>
                <a:gd name="T17" fmla="*/ 107 h 162"/>
                <a:gd name="T18" fmla="*/ 143 w 161"/>
                <a:gd name="T19" fmla="*/ 128 h 162"/>
                <a:gd name="T20" fmla="*/ 155 w 161"/>
                <a:gd name="T21" fmla="*/ 160 h 162"/>
                <a:gd name="T22" fmla="*/ 161 w 161"/>
                <a:gd name="T23" fmla="*/ 178 h 162"/>
                <a:gd name="T24" fmla="*/ 161 w 161"/>
                <a:gd name="T25" fmla="*/ 184 h 162"/>
                <a:gd name="T26" fmla="*/ 96 w 161"/>
                <a:gd name="T27" fmla="*/ 113 h 162"/>
                <a:gd name="T28" fmla="*/ 30 w 161"/>
                <a:gd name="T29" fmla="*/ 65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41 h 60"/>
                <a:gd name="T4" fmla="*/ 41 w 59"/>
                <a:gd name="T5" fmla="*/ 47 h 60"/>
                <a:gd name="T6" fmla="*/ 47 w 59"/>
                <a:gd name="T7" fmla="*/ 53 h 60"/>
                <a:gd name="T8" fmla="*/ 53 w 59"/>
                <a:gd name="T9" fmla="*/ 65 h 60"/>
                <a:gd name="T10" fmla="*/ 53 w 59"/>
                <a:gd name="T11" fmla="*/ 71 h 60"/>
                <a:gd name="T12" fmla="*/ 47 w 59"/>
                <a:gd name="T13" fmla="*/ 65 h 60"/>
                <a:gd name="T14" fmla="*/ 35 w 59"/>
                <a:gd name="T15" fmla="*/ 59 h 60"/>
                <a:gd name="T16" fmla="*/ 23 w 59"/>
                <a:gd name="T17" fmla="*/ 47 h 60"/>
                <a:gd name="T18" fmla="*/ 17 w 59"/>
                <a:gd name="T19" fmla="*/ 41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7 h 204"/>
                <a:gd name="T2" fmla="*/ 245 w 245"/>
                <a:gd name="T3" fmla="*/ 53 h 204"/>
                <a:gd name="T4" fmla="*/ 209 w 245"/>
                <a:gd name="T5" fmla="*/ 95 h 204"/>
                <a:gd name="T6" fmla="*/ 143 w 245"/>
                <a:gd name="T7" fmla="*/ 154 h 204"/>
                <a:gd name="T8" fmla="*/ 167 w 245"/>
                <a:gd name="T9" fmla="*/ 182 h 204"/>
                <a:gd name="T10" fmla="*/ 179 w 245"/>
                <a:gd name="T11" fmla="*/ 237 h 204"/>
                <a:gd name="T12" fmla="*/ 77 w 245"/>
                <a:gd name="T13" fmla="*/ 154 h 204"/>
                <a:gd name="T14" fmla="*/ 47 w 245"/>
                <a:gd name="T15" fmla="*/ 95 h 204"/>
                <a:gd name="T16" fmla="*/ 89 w 245"/>
                <a:gd name="T17" fmla="*/ 77 h 204"/>
                <a:gd name="T18" fmla="*/ 59 w 245"/>
                <a:gd name="T19" fmla="*/ 47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7 h 204"/>
                <a:gd name="T50" fmla="*/ 233 w 245"/>
                <a:gd name="T51" fmla="*/ 47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358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359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AFFFC-5638-496D-88E2-DBAF51A7ED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8" grpId="0" autoUpdateAnimBg="0"/>
      <p:bldP spid="14359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C8DE1-51D4-43E1-B1E9-3B922225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48CEA-8FDB-40E9-9295-9F5CFF583A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5688E-D501-40FF-8CF7-C3B6FD189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C5185-A2FB-4F8A-BA0C-AC104E3C9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631CF-3EE9-4D9D-A1EA-15B35E0FB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47BC4-753E-4C16-8CDD-5D2FAD494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10B90-8888-4C29-B1C6-3C5A946254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14241B-CC95-46FA-9C89-2BFE460A1A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C3AAF-143A-44B2-BA0B-1F42794957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C948A0-2BD2-4307-AB58-4AA96E7E3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7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661 w 6027"/>
                <a:gd name="T1" fmla="*/ 3 h 2296"/>
                <a:gd name="T2" fmla="*/ 0 w 6027"/>
                <a:gd name="T3" fmla="*/ 3 h 2296"/>
                <a:gd name="T4" fmla="*/ 0 w 6027"/>
                <a:gd name="T5" fmla="*/ 0 h 2296"/>
                <a:gd name="T6" fmla="*/ 3661 w 6027"/>
                <a:gd name="T7" fmla="*/ 0 h 2296"/>
                <a:gd name="T8" fmla="*/ 3661 w 6027"/>
                <a:gd name="T9" fmla="*/ 3 h 2296"/>
                <a:gd name="T10" fmla="*/ 3661 w 6027"/>
                <a:gd name="T11" fmla="*/ 3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5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331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331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333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068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9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62 h 353"/>
                  <a:gd name="T4" fmla="*/ 24 w 186"/>
                  <a:gd name="T5" fmla="*/ 105 h 353"/>
                  <a:gd name="T6" fmla="*/ 18 w 186"/>
                  <a:gd name="T7" fmla="*/ 227 h 353"/>
                  <a:gd name="T8" fmla="*/ 42 w 186"/>
                  <a:gd name="T9" fmla="*/ 393 h 353"/>
                  <a:gd name="T10" fmla="*/ 48 w 186"/>
                  <a:gd name="T11" fmla="*/ 557 h 353"/>
                  <a:gd name="T12" fmla="*/ 0 w 186"/>
                  <a:gd name="T13" fmla="*/ 1217 h 353"/>
                  <a:gd name="T14" fmla="*/ 54 w 186"/>
                  <a:gd name="T15" fmla="*/ 806 h 353"/>
                  <a:gd name="T16" fmla="*/ 84 w 186"/>
                  <a:gd name="T17" fmla="*/ 743 h 353"/>
                  <a:gd name="T18" fmla="*/ 126 w 186"/>
                  <a:gd name="T19" fmla="*/ 435 h 353"/>
                  <a:gd name="T20" fmla="*/ 144 w 186"/>
                  <a:gd name="T21" fmla="*/ 412 h 353"/>
                  <a:gd name="T22" fmla="*/ 144 w 186"/>
                  <a:gd name="T23" fmla="*/ 311 h 353"/>
                  <a:gd name="T24" fmla="*/ 186 w 186"/>
                  <a:gd name="T25" fmla="*/ 227 h 353"/>
                  <a:gd name="T26" fmla="*/ 162 w 186"/>
                  <a:gd name="T27" fmla="*/ 20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70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71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21 h 66"/>
                  <a:gd name="T8" fmla="*/ 6 w 155"/>
                  <a:gd name="T9" fmla="*/ 62 h 66"/>
                  <a:gd name="T10" fmla="*/ 0 w 155"/>
                  <a:gd name="T11" fmla="*/ 85 h 66"/>
                  <a:gd name="T12" fmla="*/ 78 w 155"/>
                  <a:gd name="T13" fmla="*/ 209 h 66"/>
                  <a:gd name="T14" fmla="*/ 96 w 155"/>
                  <a:gd name="T15" fmla="*/ 147 h 66"/>
                  <a:gd name="T16" fmla="*/ 155 w 155"/>
                  <a:gd name="T17" fmla="*/ 232 h 66"/>
                  <a:gd name="T18" fmla="*/ 126 w 155"/>
                  <a:gd name="T19" fmla="*/ 8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72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33 h 72"/>
                  <a:gd name="T2" fmla="*/ 0 w 42"/>
                  <a:gd name="T3" fmla="*/ 68 h 72"/>
                  <a:gd name="T4" fmla="*/ 12 w 42"/>
                  <a:gd name="T5" fmla="*/ 23 h 72"/>
                  <a:gd name="T6" fmla="*/ 0 w 42"/>
                  <a:gd name="T7" fmla="*/ 23 h 72"/>
                  <a:gd name="T8" fmla="*/ 12 w 42"/>
                  <a:gd name="T9" fmla="*/ 23 h 72"/>
                  <a:gd name="T10" fmla="*/ 24 w 42"/>
                  <a:gd name="T11" fmla="*/ 23 h 72"/>
                  <a:gd name="T12" fmla="*/ 36 w 42"/>
                  <a:gd name="T13" fmla="*/ 23 h 72"/>
                  <a:gd name="T14" fmla="*/ 42 w 42"/>
                  <a:gd name="T15" fmla="*/ 0 h 72"/>
                  <a:gd name="T16" fmla="*/ 30 w 42"/>
                  <a:gd name="T17" fmla="*/ 68 h 72"/>
                  <a:gd name="T18" fmla="*/ 42 w 42"/>
                  <a:gd name="T19" fmla="*/ 179 h 72"/>
                  <a:gd name="T20" fmla="*/ 12 w 42"/>
                  <a:gd name="T21" fmla="*/ 261 h 72"/>
                  <a:gd name="T22" fmla="*/ 6 w 42"/>
                  <a:gd name="T23" fmla="*/ 133 h 72"/>
                  <a:gd name="T24" fmla="*/ 6 w 42"/>
                  <a:gd name="T25" fmla="*/ 133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3326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33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059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71 h 287"/>
                <a:gd name="T4" fmla="*/ 66 w 365"/>
                <a:gd name="T5" fmla="*/ 130 h 287"/>
                <a:gd name="T6" fmla="*/ 143 w 365"/>
                <a:gd name="T7" fmla="*/ 213 h 287"/>
                <a:gd name="T8" fmla="*/ 191 w 365"/>
                <a:gd name="T9" fmla="*/ 195 h 287"/>
                <a:gd name="T10" fmla="*/ 341 w 365"/>
                <a:gd name="T11" fmla="*/ 333 h 287"/>
                <a:gd name="T12" fmla="*/ 305 w 365"/>
                <a:gd name="T13" fmla="*/ 204 h 287"/>
                <a:gd name="T14" fmla="*/ 365 w 365"/>
                <a:gd name="T15" fmla="*/ 154 h 287"/>
                <a:gd name="T16" fmla="*/ 359 w 365"/>
                <a:gd name="T17" fmla="*/ 148 h 287"/>
                <a:gd name="T18" fmla="*/ 335 w 365"/>
                <a:gd name="T19" fmla="*/ 136 h 287"/>
                <a:gd name="T20" fmla="*/ 299 w 365"/>
                <a:gd name="T21" fmla="*/ 101 h 287"/>
                <a:gd name="T22" fmla="*/ 257 w 365"/>
                <a:gd name="T23" fmla="*/ 83 h 287"/>
                <a:gd name="T24" fmla="*/ 215 w 365"/>
                <a:gd name="T25" fmla="*/ 65 h 287"/>
                <a:gd name="T26" fmla="*/ 173 w 365"/>
                <a:gd name="T27" fmla="*/ 47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0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1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41 h 60"/>
                <a:gd name="T16" fmla="*/ 65 w 71"/>
                <a:gd name="T17" fmla="*/ 53 h 60"/>
                <a:gd name="T18" fmla="*/ 71 w 71"/>
                <a:gd name="T19" fmla="*/ 65 h 60"/>
                <a:gd name="T20" fmla="*/ 71 w 71"/>
                <a:gd name="T21" fmla="*/ 71 h 60"/>
                <a:gd name="T22" fmla="*/ 59 w 71"/>
                <a:gd name="T23" fmla="*/ 65 h 60"/>
                <a:gd name="T24" fmla="*/ 47 w 71"/>
                <a:gd name="T25" fmla="*/ 53 h 60"/>
                <a:gd name="T26" fmla="*/ 23 w 71"/>
                <a:gd name="T27" fmla="*/ 41 h 60"/>
                <a:gd name="T28" fmla="*/ 23 w 71"/>
                <a:gd name="T29" fmla="*/ 47 h 60"/>
                <a:gd name="T30" fmla="*/ 18 w 71"/>
                <a:gd name="T31" fmla="*/ 53 h 60"/>
                <a:gd name="T32" fmla="*/ 12 w 71"/>
                <a:gd name="T33" fmla="*/ 59 h 60"/>
                <a:gd name="T34" fmla="*/ 6 w 71"/>
                <a:gd name="T35" fmla="*/ 59 h 60"/>
                <a:gd name="T36" fmla="*/ 6 w 71"/>
                <a:gd name="T37" fmla="*/ 59 h 60"/>
                <a:gd name="T38" fmla="*/ 6 w 71"/>
                <a:gd name="T39" fmla="*/ 47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2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65 h 162"/>
                <a:gd name="T10" fmla="*/ 96 w 161"/>
                <a:gd name="T11" fmla="*/ 71 h 162"/>
                <a:gd name="T12" fmla="*/ 102 w 161"/>
                <a:gd name="T13" fmla="*/ 83 h 162"/>
                <a:gd name="T14" fmla="*/ 108 w 161"/>
                <a:gd name="T15" fmla="*/ 95 h 162"/>
                <a:gd name="T16" fmla="*/ 120 w 161"/>
                <a:gd name="T17" fmla="*/ 107 h 162"/>
                <a:gd name="T18" fmla="*/ 143 w 161"/>
                <a:gd name="T19" fmla="*/ 128 h 162"/>
                <a:gd name="T20" fmla="*/ 155 w 161"/>
                <a:gd name="T21" fmla="*/ 160 h 162"/>
                <a:gd name="T22" fmla="*/ 161 w 161"/>
                <a:gd name="T23" fmla="*/ 178 h 162"/>
                <a:gd name="T24" fmla="*/ 161 w 161"/>
                <a:gd name="T25" fmla="*/ 184 h 162"/>
                <a:gd name="T26" fmla="*/ 96 w 161"/>
                <a:gd name="T27" fmla="*/ 113 h 162"/>
                <a:gd name="T28" fmla="*/ 30 w 161"/>
                <a:gd name="T29" fmla="*/ 65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3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41 h 60"/>
                <a:gd name="T4" fmla="*/ 41 w 59"/>
                <a:gd name="T5" fmla="*/ 47 h 60"/>
                <a:gd name="T6" fmla="*/ 47 w 59"/>
                <a:gd name="T7" fmla="*/ 53 h 60"/>
                <a:gd name="T8" fmla="*/ 53 w 59"/>
                <a:gd name="T9" fmla="*/ 65 h 60"/>
                <a:gd name="T10" fmla="*/ 53 w 59"/>
                <a:gd name="T11" fmla="*/ 71 h 60"/>
                <a:gd name="T12" fmla="*/ 47 w 59"/>
                <a:gd name="T13" fmla="*/ 65 h 60"/>
                <a:gd name="T14" fmla="*/ 35 w 59"/>
                <a:gd name="T15" fmla="*/ 59 h 60"/>
                <a:gd name="T16" fmla="*/ 23 w 59"/>
                <a:gd name="T17" fmla="*/ 47 h 60"/>
                <a:gd name="T18" fmla="*/ 17 w 59"/>
                <a:gd name="T19" fmla="*/ 41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4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7 h 204"/>
                <a:gd name="T2" fmla="*/ 245 w 245"/>
                <a:gd name="T3" fmla="*/ 53 h 204"/>
                <a:gd name="T4" fmla="*/ 209 w 245"/>
                <a:gd name="T5" fmla="*/ 95 h 204"/>
                <a:gd name="T6" fmla="*/ 143 w 245"/>
                <a:gd name="T7" fmla="*/ 154 h 204"/>
                <a:gd name="T8" fmla="*/ 167 w 245"/>
                <a:gd name="T9" fmla="*/ 182 h 204"/>
                <a:gd name="T10" fmla="*/ 179 w 245"/>
                <a:gd name="T11" fmla="*/ 237 h 204"/>
                <a:gd name="T12" fmla="*/ 77 w 245"/>
                <a:gd name="T13" fmla="*/ 154 h 204"/>
                <a:gd name="T14" fmla="*/ 47 w 245"/>
                <a:gd name="T15" fmla="*/ 95 h 204"/>
                <a:gd name="T16" fmla="*/ 89 w 245"/>
                <a:gd name="T17" fmla="*/ 77 h 204"/>
                <a:gd name="T18" fmla="*/ 59 w 245"/>
                <a:gd name="T19" fmla="*/ 47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7 h 204"/>
                <a:gd name="T50" fmla="*/ 233 w 245"/>
                <a:gd name="T51" fmla="*/ 47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3334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3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36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37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38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315989D-CF4B-4BE4-B76A-215F930BE5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3972" r:id="rId2"/>
    <p:sldLayoutId id="2147483971" r:id="rId3"/>
    <p:sldLayoutId id="2147483970" r:id="rId4"/>
    <p:sldLayoutId id="2147483969" r:id="rId5"/>
    <p:sldLayoutId id="2147483968" r:id="rId6"/>
    <p:sldLayoutId id="2147483967" r:id="rId7"/>
    <p:sldLayoutId id="2147483966" r:id="rId8"/>
    <p:sldLayoutId id="2147483965" r:id="rId9"/>
    <p:sldLayoutId id="2147483964" r:id="rId10"/>
    <p:sldLayoutId id="214748396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4" grpId="0"/>
      <p:bldP spid="1333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333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333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333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333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333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990600"/>
          </a:xfrm>
        </p:spPr>
        <p:txBody>
          <a:bodyPr/>
          <a:lstStyle/>
          <a:p>
            <a:pPr>
              <a:defRPr/>
            </a:pPr>
            <a:r>
              <a:rPr lang="ru-RU" dirty="0" err="1" smtClean="0"/>
              <a:t>Саба</a:t>
            </a:r>
            <a:r>
              <a:rPr lang="kk-KZ" dirty="0" smtClean="0"/>
              <a:t>қты</a:t>
            </a:r>
            <a:r>
              <a:rPr lang="kk-KZ" dirty="0"/>
              <a:t>ң</a:t>
            </a:r>
            <a:r>
              <a:rPr lang="kk-KZ" dirty="0" smtClean="0"/>
              <a:t> тақырыбы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1628775"/>
            <a:ext cx="8964613" cy="5903913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  <a:defRPr/>
            </a:pPr>
            <a:r>
              <a:rPr lang="kk-KZ" sz="5400" dirty="0" smtClean="0"/>
              <a:t>Арифметикалық прогрессия. Арифметикалық прогессияның </a:t>
            </a:r>
            <a:r>
              <a:rPr lang="en-US" sz="5400" dirty="0" smtClean="0"/>
              <a:t>n-</a:t>
            </a:r>
            <a:r>
              <a:rPr lang="kk-KZ" sz="5400" dirty="0" smtClean="0"/>
              <a:t>ші мүшесінің формуласы</a:t>
            </a:r>
          </a:p>
          <a:p>
            <a:pPr>
              <a:defRPr/>
            </a:pPr>
            <a:endParaRPr lang="kk-KZ" sz="5400" dirty="0"/>
          </a:p>
          <a:p>
            <a:pPr marL="0" indent="0">
              <a:buFont typeface="Wingdings" pitchFamily="2" charset="2"/>
              <a:buNone/>
              <a:defRPr/>
            </a:pPr>
            <a:endParaRPr lang="kk-KZ" sz="5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kk-KZ" sz="5400" b="1" dirty="0" smtClean="0">
                <a:latin typeface="Times New Roman" pitchFamily="18" charset="0"/>
                <a:cs typeface="Times New Roman" pitchFamily="18" charset="0"/>
              </a:rPr>
              <a:t>Мына ұғымдарды сәйкестендіріңдер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Заголовок 4"/>
          <p:cNvSpPr>
            <a:spLocks noGrp="1"/>
          </p:cNvSpPr>
          <p:nvPr>
            <p:ph type="ctrTitle" sz="quarter"/>
          </p:nvPr>
        </p:nvSpPr>
        <p:spPr>
          <a:xfrm>
            <a:off x="571472" y="285728"/>
            <a:ext cx="3429000" cy="619759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err="1" smtClean="0"/>
              <a:t>Арифметикалық прогрессияның анықтамасы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err="1" smtClean="0"/>
              <a:t>А</a:t>
            </a:r>
            <a:r>
              <a:rPr lang="ru-RU" sz="2200" dirty="0" err="1" smtClean="0">
                <a:solidFill>
                  <a:schemeClr val="tx1"/>
                </a:solidFill>
              </a:rPr>
              <a:t>рифметикалық прогрессияның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en-US" sz="2200" i="1" dirty="0" smtClean="0">
                <a:solidFill>
                  <a:schemeClr val="tx1"/>
                </a:solidFill>
              </a:rPr>
              <a:t>n</a:t>
            </a:r>
            <a:r>
              <a:rPr lang="ru-RU" sz="2200" i="1" dirty="0" smtClean="0">
                <a:solidFill>
                  <a:schemeClr val="tx1"/>
                </a:solidFill>
              </a:rPr>
              <a:t>-</a:t>
            </a:r>
            <a:r>
              <a:rPr lang="ru-RU" sz="2200" i="1" dirty="0" err="1" smtClean="0">
                <a:solidFill>
                  <a:schemeClr val="tx1"/>
                </a:solidFill>
              </a:rPr>
              <a:t>ші</a:t>
            </a:r>
            <a:r>
              <a:rPr lang="ru-RU" sz="2200" i="1" dirty="0" smtClean="0">
                <a:solidFill>
                  <a:schemeClr val="tx1"/>
                </a:solidFill>
              </a:rPr>
              <a:t> </a:t>
            </a:r>
            <a:r>
              <a:rPr lang="ru-RU" sz="2200" i="1" dirty="0" err="1" smtClean="0">
                <a:solidFill>
                  <a:schemeClr val="tx1"/>
                </a:solidFill>
              </a:rPr>
              <a:t>мүшесінің формуласы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/>
              <a:t> </a:t>
            </a:r>
            <a:br>
              <a:rPr lang="ru-RU" sz="2200" dirty="0" smtClean="0"/>
            </a:br>
            <a:r>
              <a:rPr lang="ru-RU" sz="2200" dirty="0" smtClean="0">
                <a:solidFill>
                  <a:schemeClr val="tx1"/>
                </a:solidFill>
              </a:rPr>
              <a:t> 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err="1" smtClean="0">
                <a:solidFill>
                  <a:schemeClr val="tx1"/>
                </a:solidFill>
              </a:rPr>
              <a:t>Арифметикалық прогрессияның өзіне тән қасиеті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err="1" smtClean="0"/>
              <a:t>Арифметикалық прогрессияның айырымының формуласы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sz="quarter" idx="1"/>
          </p:nvPr>
        </p:nvSpPr>
        <p:spPr>
          <a:xfrm>
            <a:off x="4857750" y="428625"/>
            <a:ext cx="3602038" cy="6429375"/>
          </a:xfrm>
        </p:spPr>
        <p:txBody>
          <a:bodyPr/>
          <a:lstStyle/>
          <a:p>
            <a:pPr>
              <a:defRPr/>
            </a:pPr>
            <a:endParaRPr lang="ru-RU" sz="2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500" y="428625"/>
            <a:ext cx="3429000" cy="10715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71500" y="1714500"/>
            <a:ext cx="3429000" cy="1214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0063" y="3143250"/>
            <a:ext cx="3500437" cy="1214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5429264"/>
            <a:ext cx="3429000" cy="10715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10" name="Object 21"/>
          <p:cNvGraphicFramePr>
            <a:graphicFrameLocks noChangeAspect="1"/>
          </p:cNvGraphicFramePr>
          <p:nvPr/>
        </p:nvGraphicFramePr>
        <p:xfrm>
          <a:off x="5214942" y="642918"/>
          <a:ext cx="2573337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8" name="Формула" r:id="rId3" imgW="952087" imgH="393529" progId="Equation.3">
                  <p:embed/>
                </p:oleObj>
              </mc:Choice>
              <mc:Fallback>
                <p:oleObj name="Формула" r:id="rId3" imgW="952087" imgH="393529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2" y="642918"/>
                        <a:ext cx="2573337" cy="974725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 w="38100">
                        <a:solidFill>
                          <a:srgbClr val="FFFF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2"/>
          <p:cNvGraphicFramePr>
            <a:graphicFrameLocks noChangeAspect="1"/>
          </p:cNvGraphicFramePr>
          <p:nvPr/>
        </p:nvGraphicFramePr>
        <p:xfrm>
          <a:off x="5357818" y="5357826"/>
          <a:ext cx="282892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9" name="Формула" r:id="rId5" imgW="800100" imgH="228600" progId="Equation.3">
                  <p:embed/>
                </p:oleObj>
              </mc:Choice>
              <mc:Fallback>
                <p:oleObj name="Формула" r:id="rId5" imgW="80010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8" y="5357826"/>
                        <a:ext cx="2828925" cy="80803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 w="381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5" name="Object 23"/>
          <p:cNvGraphicFramePr>
            <a:graphicFrameLocks noChangeAspect="1"/>
          </p:cNvGraphicFramePr>
          <p:nvPr/>
        </p:nvGraphicFramePr>
        <p:xfrm>
          <a:off x="4857752" y="2143116"/>
          <a:ext cx="3727450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0" name="Формула" r:id="rId7" imgW="1054100" imgH="228600" progId="Equation.3">
                  <p:embed/>
                </p:oleObj>
              </mc:Choice>
              <mc:Fallback>
                <p:oleObj name="Формула" r:id="rId7" imgW="105410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2143116"/>
                        <a:ext cx="3727450" cy="80803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 w="38100">
                        <a:solidFill>
                          <a:srgbClr val="FFFF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6" name="Object 24"/>
          <p:cNvGraphicFramePr>
            <a:graphicFrameLocks noChangeAspect="1"/>
          </p:cNvGraphicFramePr>
          <p:nvPr/>
        </p:nvGraphicFramePr>
        <p:xfrm>
          <a:off x="5429250" y="3714750"/>
          <a:ext cx="278447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1" name="Формула" r:id="rId9" imgW="787400" imgH="228600" progId="Equation.3">
                  <p:embed/>
                </p:oleObj>
              </mc:Choice>
              <mc:Fallback>
                <p:oleObj name="Формула" r:id="rId9" imgW="787400" imgH="228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0" y="3714750"/>
                        <a:ext cx="2784475" cy="80803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 w="381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2"/>
          <p:cNvSpPr>
            <a:spLocks noGrp="1" noRot="1" noChangeAspect="1" noMove="1" noResize="1" noEditPoints="1" noAdjustHandles="1" noChangeArrowheads="1" noChangeShapeType="1" noTextEdit="1"/>
          </p:cNvSpPr>
          <p:nvPr>
            <p:ph type="title"/>
          </p:nvPr>
        </p:nvSpPr>
        <p:spPr>
          <a:xfrm>
            <a:off x="395288" y="620713"/>
            <a:ext cx="6408960" cy="5832623"/>
          </a:xfrm>
          <a:blipFill rotWithShape="1">
            <a:blip r:embed="rId2" cstate="print"/>
            <a:stretch>
              <a:fillRect l="-1047" r="-1522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ru-RU" dirty="0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smtClean="0"/>
              <a:t>Дұрыс жауаптары:</a:t>
            </a:r>
            <a:endParaRPr lang="ru-RU" smtClean="0"/>
          </a:p>
        </p:txBody>
      </p:sp>
      <p:sp>
        <p:nvSpPr>
          <p:cNvPr id="8806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smtClean="0"/>
              <a:t>1) Д</a:t>
            </a:r>
          </a:p>
          <a:p>
            <a:r>
              <a:rPr lang="kk-KZ" smtClean="0"/>
              <a:t>2)В</a:t>
            </a:r>
          </a:p>
          <a:p>
            <a:r>
              <a:rPr lang="kk-KZ" smtClean="0"/>
              <a:t>3)С</a:t>
            </a:r>
          </a:p>
          <a:p>
            <a:r>
              <a:rPr lang="kk-KZ" smtClean="0"/>
              <a:t>4)А</a:t>
            </a:r>
          </a:p>
          <a:p>
            <a:r>
              <a:rPr lang="kk-KZ" smtClean="0"/>
              <a:t>5)А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Рефлексия.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196752"/>
            <a:ext cx="8472488" cy="5357813"/>
          </a:xfrm>
        </p:spPr>
        <p:txBody>
          <a:bodyPr/>
          <a:lstStyle/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folHlink"/>
                </a:solidFill>
              </a:rPr>
              <a:t>Тест.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400" b="1" dirty="0" smtClean="0"/>
              <a:t>Жеке </a:t>
            </a:r>
            <a:r>
              <a:rPr lang="ru-RU" sz="2400" b="1" dirty="0" err="1" smtClean="0"/>
              <a:t>басымның</a:t>
            </a:r>
            <a:r>
              <a:rPr lang="ru-RU" sz="2400" b="1" dirty="0" smtClean="0"/>
              <a:t> ж</a:t>
            </a:r>
            <a:r>
              <a:rPr lang="kk-KZ" sz="2400" b="1" dirty="0" smtClean="0"/>
              <a:t>ұмысымның нәтижесі деп мен төмендегіні есептеймін:</a:t>
            </a:r>
            <a:endParaRPr lang="ru-RU" sz="2400" b="1" dirty="0" smtClean="0"/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folHlink"/>
                </a:solidFill>
              </a:rPr>
              <a:t>А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Теорияны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түсіндім</a:t>
            </a:r>
            <a:r>
              <a:rPr lang="ru-RU" sz="1800" b="1" dirty="0" smtClean="0"/>
              <a:t>.</a:t>
            </a:r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folHlink"/>
                </a:solidFill>
              </a:rPr>
              <a:t>В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Есептер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шығаруды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ұйрендім</a:t>
            </a:r>
            <a:r>
              <a:rPr lang="ru-RU" sz="1800" b="1" dirty="0" smtClean="0"/>
              <a:t>.</a:t>
            </a:r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folHlink"/>
                </a:solidFill>
              </a:rPr>
              <a:t>С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Өткен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тақырыптарды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қайталап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өттім</a:t>
            </a:r>
            <a:r>
              <a:rPr lang="ru-RU" sz="1800" b="1" dirty="0" smtClean="0"/>
              <a:t>.</a:t>
            </a:r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b="1" dirty="0" smtClean="0"/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b="1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 startAt="2"/>
              <a:defRPr/>
            </a:pPr>
            <a:r>
              <a:rPr lang="ru-RU" sz="2400" b="1" dirty="0" err="1" smtClean="0"/>
              <a:t>Сабақ үстінде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есеп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шығарғанда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өздеріне</a:t>
            </a:r>
            <a:r>
              <a:rPr lang="ru-RU" sz="2400" b="1" dirty="0" smtClean="0"/>
              <a:t> не </a:t>
            </a:r>
            <a:r>
              <a:rPr lang="ru-RU" sz="2400" b="1" dirty="0" err="1" smtClean="0"/>
              <a:t>жетіспеді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деп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ойлайсындар</a:t>
            </a:r>
            <a:endParaRPr lang="ru-RU" sz="2400" b="1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                        </a:t>
            </a:r>
            <a:r>
              <a:rPr lang="ru-RU" sz="1800" b="1" dirty="0" smtClean="0">
                <a:solidFill>
                  <a:schemeClr val="folHlink"/>
                </a:solidFill>
              </a:rPr>
              <a:t>А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Білім</a:t>
            </a:r>
            <a:r>
              <a:rPr lang="ru-RU" sz="1800" b="1" dirty="0" smtClean="0"/>
              <a:t>.   </a:t>
            </a:r>
            <a:r>
              <a:rPr lang="ru-RU" sz="1800" b="1" dirty="0" smtClean="0">
                <a:solidFill>
                  <a:schemeClr val="folHlink"/>
                </a:solidFill>
              </a:rPr>
              <a:t> Б.</a:t>
            </a:r>
            <a:r>
              <a:rPr lang="ru-RU" sz="1800" b="1" dirty="0" smtClean="0"/>
              <a:t>   </a:t>
            </a:r>
            <a:r>
              <a:rPr lang="ru-RU" sz="1800" b="1" dirty="0" err="1" smtClean="0"/>
              <a:t>Уақыт</a:t>
            </a:r>
            <a:r>
              <a:rPr lang="ru-RU" sz="1800" b="1" dirty="0" smtClean="0"/>
              <a:t>   </a:t>
            </a:r>
            <a:r>
              <a:rPr lang="ru-RU" sz="1800" b="1" dirty="0" err="1" smtClean="0">
                <a:solidFill>
                  <a:schemeClr val="folHlink"/>
                </a:solidFill>
              </a:rPr>
              <a:t>С</a:t>
            </a:r>
            <a:r>
              <a:rPr lang="ru-RU" sz="1800" b="1" dirty="0" err="1" smtClean="0"/>
              <a:t>.Ынтам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болмады</a:t>
            </a:r>
            <a:r>
              <a:rPr lang="ru-RU" sz="1800" b="1" dirty="0" smtClean="0"/>
              <a:t>.  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/>
              <a:t>                          </a:t>
            </a:r>
            <a:r>
              <a:rPr lang="ru-RU" sz="1800" b="1" dirty="0" smtClean="0">
                <a:solidFill>
                  <a:schemeClr val="folHlink"/>
                </a:solidFill>
              </a:rPr>
              <a:t>Д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Есептерді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жақсы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шығардым</a:t>
            </a:r>
            <a:r>
              <a:rPr lang="ru-RU" sz="1800" b="1" dirty="0" smtClean="0"/>
              <a:t>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b="1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b="1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 startAt="3"/>
              <a:defRPr/>
            </a:pPr>
            <a:r>
              <a:rPr lang="ru-RU" sz="2400" b="1" dirty="0" err="1" smtClean="0"/>
              <a:t>Сіздерге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сабақ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үстіндегі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қиыншылықтарды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жеңуге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кім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көмек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жасады</a:t>
            </a:r>
            <a:r>
              <a:rPr lang="ru-RU" sz="2400" b="1" dirty="0" smtClean="0"/>
              <a:t>.</a:t>
            </a:r>
            <a:r>
              <a:rPr lang="ru-RU" sz="2400" b="1" dirty="0" smtClean="0">
                <a:solidFill>
                  <a:schemeClr val="folHlink"/>
                </a:solidFill>
              </a:rPr>
              <a:t> </a:t>
            </a:r>
            <a:r>
              <a:rPr lang="ru-RU" sz="1800" b="1" dirty="0" smtClean="0">
                <a:solidFill>
                  <a:schemeClr val="folHlink"/>
                </a:solidFill>
              </a:rPr>
              <a:t>А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Сыныптастар</a:t>
            </a:r>
            <a:r>
              <a:rPr lang="ru-RU" sz="1800" b="1" dirty="0" smtClean="0"/>
              <a:t>.    </a:t>
            </a:r>
            <a:r>
              <a:rPr lang="ru-RU" sz="1800" b="1" dirty="0" smtClean="0">
                <a:solidFill>
                  <a:schemeClr val="folHlink"/>
                </a:solidFill>
              </a:rPr>
              <a:t>Б.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Мұғалім</a:t>
            </a:r>
            <a:r>
              <a:rPr lang="ru-RU" sz="1800" b="1" dirty="0" smtClean="0"/>
              <a:t> .         </a:t>
            </a: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folHlink"/>
                </a:solidFill>
              </a:rPr>
              <a:t>                                                                        </a:t>
            </a:r>
            <a:r>
              <a:rPr lang="ru-RU" sz="1800" b="1" dirty="0" smtClean="0">
                <a:solidFill>
                  <a:schemeClr val="folHlink"/>
                </a:solidFill>
              </a:rPr>
              <a:t>С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Оқулық</a:t>
            </a:r>
            <a:r>
              <a:rPr lang="ru-RU" sz="1800" b="1" smtClean="0"/>
              <a:t>.        </a:t>
            </a:r>
            <a:r>
              <a:rPr lang="ru-RU" sz="1800" b="1" smtClean="0"/>
              <a:t>   </a:t>
            </a:r>
            <a:r>
              <a:rPr lang="ru-RU" sz="1800" b="1" dirty="0" smtClean="0">
                <a:solidFill>
                  <a:schemeClr val="folHlink"/>
                </a:solidFill>
              </a:rPr>
              <a:t>Д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Ешкім</a:t>
            </a:r>
            <a:endParaRPr lang="ru-RU" sz="1800" b="1" dirty="0" smtClean="0"/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/>
              <a:t>         </a:t>
            </a:r>
          </a:p>
          <a:p>
            <a:pPr marL="609600" indent="-609600"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8135938" cy="6191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kk-KZ" sz="4000" dirty="0" smtClean="0"/>
              <a:t>Оқушыларды</a:t>
            </a:r>
            <a:r>
              <a:rPr lang="kk-KZ" sz="4000" dirty="0"/>
              <a:t>ң</a:t>
            </a:r>
            <a:r>
              <a:rPr lang="kk-KZ" sz="4000" dirty="0" smtClean="0"/>
              <a:t> білім-білік дағдылары:</a:t>
            </a:r>
            <a:endParaRPr lang="ru-RU" sz="4000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836613"/>
            <a:ext cx="8229600" cy="5545137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sz="3600" cap="all" spc="-6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defRPr/>
            </a:pPr>
            <a:r>
              <a:rPr lang="ru-RU" dirty="0" err="1" smtClean="0"/>
              <a:t>Формулаларды</a:t>
            </a:r>
            <a:r>
              <a:rPr lang="ru-RU" dirty="0" smtClean="0"/>
              <a:t> </a:t>
            </a:r>
            <a:r>
              <a:rPr lang="ru-RU" dirty="0" err="1" smtClean="0"/>
              <a:t>пайдалануды</a:t>
            </a:r>
            <a:r>
              <a:rPr lang="ru-RU" dirty="0" smtClean="0"/>
              <a:t> </a:t>
            </a:r>
            <a:r>
              <a:rPr lang="ru-RU" dirty="0" err="1" smtClean="0"/>
              <a:t>білу</a:t>
            </a:r>
            <a:r>
              <a:rPr lang="ru-RU" dirty="0" smtClean="0"/>
              <a:t> …</a:t>
            </a:r>
          </a:p>
          <a:p>
            <a:pPr eaLnBrk="1" hangingPunct="1">
              <a:defRPr/>
            </a:pPr>
            <a:r>
              <a:rPr lang="ru-RU" dirty="0" err="1" smtClean="0"/>
              <a:t>Сауатты</a:t>
            </a:r>
            <a:r>
              <a:rPr lang="ru-RU" dirty="0" smtClean="0"/>
              <a:t> </a:t>
            </a:r>
            <a:r>
              <a:rPr lang="ru-RU" dirty="0" err="1" smtClean="0"/>
              <a:t>сөйлей</a:t>
            </a:r>
            <a:r>
              <a:rPr lang="ru-RU" dirty="0" smtClean="0"/>
              <a:t> </a:t>
            </a:r>
            <a:r>
              <a:rPr lang="ru-RU" dirty="0" err="1" smtClean="0"/>
              <a:t>білу</a:t>
            </a:r>
            <a:r>
              <a:rPr lang="ru-RU" dirty="0" smtClean="0"/>
              <a:t> …</a:t>
            </a:r>
          </a:p>
          <a:p>
            <a:pPr eaLnBrk="1" hangingPunct="1">
              <a:defRPr/>
            </a:pPr>
            <a:r>
              <a:rPr lang="ru-RU" dirty="0" err="1" smtClean="0"/>
              <a:t>Қорытындылау</a:t>
            </a:r>
            <a:r>
              <a:rPr lang="ru-RU" dirty="0" smtClean="0"/>
              <a:t> </a:t>
            </a:r>
            <a:r>
              <a:rPr lang="ru-RU" dirty="0" err="1" smtClean="0"/>
              <a:t>және</a:t>
            </a:r>
            <a:r>
              <a:rPr lang="ru-RU" dirty="0"/>
              <a:t> </a:t>
            </a:r>
            <a:r>
              <a:rPr lang="ru-RU" dirty="0" err="1" smtClean="0"/>
              <a:t>сараптай</a:t>
            </a:r>
            <a:r>
              <a:rPr lang="ru-RU" dirty="0" smtClean="0"/>
              <a:t> </a:t>
            </a:r>
            <a:r>
              <a:rPr lang="ru-RU" dirty="0" err="1" smtClean="0"/>
              <a:t>білу</a:t>
            </a:r>
            <a:r>
              <a:rPr lang="ru-RU" dirty="0" smtClean="0"/>
              <a:t>…</a:t>
            </a:r>
          </a:p>
          <a:p>
            <a:pPr eaLnBrk="1" hangingPunct="1">
              <a:defRPr/>
            </a:pPr>
            <a:r>
              <a:rPr lang="ru-RU" dirty="0" err="1" smtClean="0"/>
              <a:t>Логикалық</a:t>
            </a:r>
            <a:r>
              <a:rPr lang="ru-RU" dirty="0" smtClean="0"/>
              <a:t> </a:t>
            </a:r>
            <a:r>
              <a:rPr lang="ru-RU" dirty="0" err="1" smtClean="0"/>
              <a:t>пайымдауды</a:t>
            </a:r>
            <a:r>
              <a:rPr lang="ru-RU" dirty="0" smtClean="0"/>
              <a:t>  </a:t>
            </a:r>
            <a:r>
              <a:rPr lang="ru-RU" dirty="0" err="1" smtClean="0"/>
              <a:t>білу</a:t>
            </a:r>
            <a:r>
              <a:rPr lang="ru-RU" dirty="0" smtClean="0"/>
              <a:t> …</a:t>
            </a:r>
          </a:p>
          <a:p>
            <a:pPr eaLnBrk="1" hangingPunct="1">
              <a:defRPr/>
            </a:pPr>
            <a:r>
              <a:rPr lang="ru-RU" dirty="0" err="1" smtClean="0"/>
              <a:t>Мазмұндай</a:t>
            </a:r>
            <a:r>
              <a:rPr lang="ru-RU" dirty="0" smtClean="0"/>
              <a:t> </a:t>
            </a:r>
            <a:r>
              <a:rPr lang="ru-RU" dirty="0" err="1" smtClean="0"/>
              <a:t>білу</a:t>
            </a:r>
            <a:r>
              <a:rPr lang="ru-RU" dirty="0" smtClean="0"/>
              <a:t> 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142875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kk-KZ" i="1" u="sng" dirty="0" smtClean="0"/>
              <a:t>Сабақтың мақсаттары</a:t>
            </a:r>
            <a:r>
              <a:rPr lang="ru-RU" i="1" u="sng" dirty="0" smtClean="0"/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214438"/>
            <a:ext cx="8643937" cy="54292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kk-KZ" sz="2400" dirty="0"/>
              <a:t>Тақырып бойынша теориялық білімдерін қорытындылау;формулаларды пайдаланып арифметикалық прогрессияның </a:t>
            </a:r>
            <a:r>
              <a:rPr lang="en-US" sz="2400" dirty="0" smtClean="0"/>
              <a:t>n</a:t>
            </a:r>
            <a:r>
              <a:rPr lang="kk-KZ" sz="2400" dirty="0" smtClean="0"/>
              <a:t>-ші </a:t>
            </a:r>
            <a:r>
              <a:rPr lang="kk-KZ" sz="2400" dirty="0"/>
              <a:t>мүшесін </a:t>
            </a:r>
            <a:r>
              <a:rPr lang="kk-KZ" sz="2400" dirty="0" smtClean="0"/>
              <a:t>табу  </a:t>
            </a:r>
            <a:r>
              <a:rPr lang="kk-KZ" sz="2400" dirty="0"/>
              <a:t>дағдыларын дамыту;</a:t>
            </a:r>
          </a:p>
          <a:p>
            <a:pPr>
              <a:defRPr/>
            </a:pPr>
            <a:endParaRPr lang="kk-KZ" sz="2400" dirty="0"/>
          </a:p>
          <a:p>
            <a:pPr>
              <a:defRPr/>
            </a:pPr>
            <a:r>
              <a:rPr lang="kk-KZ" sz="2400" dirty="0" smtClean="0"/>
              <a:t>Пәнге деген </a:t>
            </a:r>
            <a:r>
              <a:rPr lang="kk-KZ" sz="2400" dirty="0"/>
              <a:t>қызығушылықтарын арттыру, математика мен айналадағы өмірмен байланысын </a:t>
            </a:r>
            <a:r>
              <a:rPr lang="kk-KZ" sz="2400" dirty="0" smtClean="0"/>
              <a:t>көруге, математика </a:t>
            </a:r>
            <a:r>
              <a:rPr lang="kk-KZ" sz="2400" dirty="0"/>
              <a:t>тілінде сауатты </a:t>
            </a:r>
            <a:r>
              <a:rPr lang="kk-KZ" sz="2400" dirty="0" smtClean="0"/>
              <a:t>сөйлеуге </a:t>
            </a:r>
            <a:r>
              <a:rPr lang="kk-KZ" sz="2400" dirty="0"/>
              <a:t>үйрету;</a:t>
            </a:r>
            <a:endParaRPr lang="ru-RU" sz="2400" dirty="0"/>
          </a:p>
          <a:p>
            <a:pPr>
              <a:defRPr/>
            </a:pPr>
            <a:endParaRPr lang="kk-KZ" sz="2400" dirty="0"/>
          </a:p>
          <a:p>
            <a:pPr>
              <a:defRPr/>
            </a:pPr>
            <a:r>
              <a:rPr lang="kk-KZ" sz="2400" dirty="0"/>
              <a:t>Оқушылардың белсенділігін, ынтасы мен жауапкершілігін арттыру, намысын қорғауға баулу; сыныптастарын сыйлауға тәрбиелеу</a:t>
            </a:r>
            <a:r>
              <a:rPr lang="kk-KZ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857232"/>
            <a:ext cx="76438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6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Білім деген биік шың,</a:t>
            </a:r>
          </a:p>
          <a:p>
            <a:r>
              <a:rPr lang="kk-KZ" sz="6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Бақытқа сені жеткізер.</a:t>
            </a:r>
          </a:p>
          <a:p>
            <a:r>
              <a:rPr lang="kk-KZ" sz="6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Білім деген ақылшың,</a:t>
            </a:r>
          </a:p>
          <a:p>
            <a:r>
              <a:rPr lang="kk-KZ" sz="6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Қиындықтан өткізер.</a:t>
            </a:r>
            <a:endParaRPr lang="ru-RU" sz="60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704850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72706" name="Rectangle 3"/>
          <p:cNvSpPr txBox="1">
            <a:spLocks noChangeArrowheads="1"/>
          </p:cNvSpPr>
          <p:nvPr/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ru-RU" sz="4000" dirty="0">
                <a:latin typeface="Arial" charset="0"/>
              </a:rPr>
              <a:t>1.  (</a:t>
            </a:r>
            <a:r>
              <a:rPr lang="ru-RU" sz="4000" dirty="0" err="1">
                <a:latin typeface="Arial" charset="0"/>
              </a:rPr>
              <a:t>х</a:t>
            </a:r>
            <a:r>
              <a:rPr lang="en-US" sz="4000" i="1" baseline="-25000" dirty="0">
                <a:latin typeface="Arial" charset="0"/>
              </a:rPr>
              <a:t>n</a:t>
            </a:r>
            <a:r>
              <a:rPr lang="ru-RU" sz="4000" dirty="0">
                <a:latin typeface="Arial" charset="0"/>
              </a:rPr>
              <a:t>) т</a:t>
            </a:r>
            <a:r>
              <a:rPr lang="kk-KZ" sz="4000" dirty="0">
                <a:latin typeface="Arial" charset="0"/>
              </a:rPr>
              <a:t>ізбегіндегі</a:t>
            </a:r>
            <a:r>
              <a:rPr lang="ru-RU" sz="4000" dirty="0">
                <a:latin typeface="Arial" charset="0"/>
              </a:rPr>
              <a:t>: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ru-RU" sz="4000" dirty="0">
                <a:latin typeface="Arial" charset="0"/>
              </a:rPr>
              <a:t>	</a:t>
            </a:r>
            <a:r>
              <a:rPr lang="en-US" sz="4800" dirty="0">
                <a:latin typeface="Arial" charset="0"/>
              </a:rPr>
              <a:t>9</a:t>
            </a:r>
            <a:r>
              <a:rPr lang="ru-RU" sz="4800" dirty="0">
                <a:latin typeface="Arial" charset="0"/>
              </a:rPr>
              <a:t>;</a:t>
            </a:r>
            <a:r>
              <a:rPr lang="en-US" sz="4800" dirty="0">
                <a:latin typeface="Arial" charset="0"/>
              </a:rPr>
              <a:t> 7; 5; 3; 1; - 1; -3; </a:t>
            </a:r>
            <a:r>
              <a:rPr lang="ru-RU" sz="4800" dirty="0">
                <a:latin typeface="Arial" charset="0"/>
              </a:rPr>
              <a:t>…</a:t>
            </a:r>
            <a:r>
              <a:rPr lang="en-US" sz="4800" dirty="0">
                <a:latin typeface="Arial" charset="0"/>
              </a:rPr>
              <a:t>	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</a:pPr>
            <a:r>
              <a:rPr lang="en-US" sz="4000" dirty="0">
                <a:latin typeface="Arial" charset="0"/>
              </a:rPr>
              <a:t>		</a:t>
            </a:r>
            <a:r>
              <a:rPr lang="kk-KZ" sz="4000" dirty="0">
                <a:latin typeface="Arial" charset="0"/>
              </a:rPr>
              <a:t>бірінші,төртінші,алтыншы және жетінші мүшелерді атаңдар</a:t>
            </a:r>
            <a:r>
              <a:rPr lang="ru-RU" sz="4000" dirty="0" smtClean="0">
                <a:latin typeface="Arial" charset="0"/>
              </a:rPr>
              <a:t>. 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</a:pPr>
            <a:r>
              <a:rPr lang="kk-KZ" sz="4000" dirty="0" smtClean="0"/>
              <a:t>а</a:t>
            </a:r>
            <a:r>
              <a:rPr lang="kk-KZ" sz="4000" baseline="-25000" dirty="0" smtClean="0"/>
              <a:t>1 </a:t>
            </a:r>
            <a:r>
              <a:rPr lang="kk-KZ" sz="4000" dirty="0" smtClean="0"/>
              <a:t>=9, а</a:t>
            </a:r>
            <a:r>
              <a:rPr lang="kk-KZ" sz="4000" baseline="-25000" dirty="0" smtClean="0"/>
              <a:t>4 </a:t>
            </a:r>
            <a:r>
              <a:rPr lang="kk-KZ" sz="4000" dirty="0" smtClean="0"/>
              <a:t>=3, а</a:t>
            </a:r>
            <a:r>
              <a:rPr lang="kk-KZ" sz="4000" baseline="-25000" dirty="0" smtClean="0"/>
              <a:t>6</a:t>
            </a:r>
            <a:r>
              <a:rPr lang="kk-KZ" sz="4000" dirty="0" smtClean="0"/>
              <a:t>=-1, а</a:t>
            </a:r>
            <a:r>
              <a:rPr lang="kk-KZ" sz="4000" baseline="-25000" dirty="0" smtClean="0"/>
              <a:t>7</a:t>
            </a:r>
            <a:r>
              <a:rPr lang="kk-KZ" sz="4000" dirty="0" smtClean="0"/>
              <a:t>=-3</a:t>
            </a:r>
            <a:endParaRPr lang="ru-RU" sz="4000" dirty="0" smtClean="0"/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</a:pPr>
            <a:endParaRPr lang="ru-RU" sz="4000" dirty="0" smtClean="0"/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</a:pPr>
            <a:endParaRPr lang="ru-RU" sz="4000" dirty="0" smtClean="0"/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endParaRPr lang="ru-RU" sz="4000" dirty="0">
              <a:latin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endParaRPr lang="en-US" sz="3200" dirty="0">
              <a:latin typeface="Arial" charset="0"/>
              <a:cs typeface="Arial" charset="0"/>
            </a:endParaRPr>
          </a:p>
        </p:txBody>
      </p:sp>
      <p:pic>
        <p:nvPicPr>
          <p:cNvPr id="72707" name="Рисунок 3" descr="clock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1285875"/>
            <a:ext cx="12858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704850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73730" name="Rectangle 3"/>
          <p:cNvSpPr txBox="1">
            <a:spLocks noChangeArrowheads="1"/>
          </p:cNvSpPr>
          <p:nvPr/>
        </p:nvSpPr>
        <p:spPr bwMode="auto">
          <a:xfrm>
            <a:off x="285720" y="1285860"/>
            <a:ext cx="8229600" cy="4565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ru-RU" sz="3200" dirty="0">
                <a:latin typeface="Arial" charset="0"/>
              </a:rPr>
              <a:t>2. </a:t>
            </a:r>
            <a:r>
              <a:rPr lang="ru-RU" sz="4000" dirty="0">
                <a:latin typeface="Arial" charset="0"/>
              </a:rPr>
              <a:t> (а</a:t>
            </a:r>
            <a:r>
              <a:rPr lang="en-US" sz="4000" i="1" baseline="-25000" dirty="0">
                <a:latin typeface="Arial" charset="0"/>
              </a:rPr>
              <a:t>n</a:t>
            </a:r>
            <a:r>
              <a:rPr lang="ru-RU" sz="4000" dirty="0">
                <a:latin typeface="Arial" charset="0"/>
              </a:rPr>
              <a:t>) </a:t>
            </a:r>
            <a:r>
              <a:rPr lang="ru-RU" sz="4000" dirty="0" err="1">
                <a:latin typeface="Arial" charset="0"/>
              </a:rPr>
              <a:t>тізбегі</a:t>
            </a:r>
            <a:r>
              <a:rPr lang="ru-RU" sz="4000" dirty="0">
                <a:latin typeface="Arial" charset="0"/>
              </a:rPr>
              <a:t> </a:t>
            </a:r>
            <a:r>
              <a:rPr lang="ru-RU" sz="4000" dirty="0" err="1">
                <a:latin typeface="Arial" charset="0"/>
              </a:rPr>
              <a:t>төмендегі формуламен</a:t>
            </a:r>
            <a:r>
              <a:rPr lang="ru-RU" sz="4000" dirty="0">
                <a:latin typeface="Arial" charset="0"/>
              </a:rPr>
              <a:t> </a:t>
            </a:r>
            <a:r>
              <a:rPr lang="ru-RU" sz="4000" dirty="0" err="1">
                <a:latin typeface="Arial" charset="0"/>
              </a:rPr>
              <a:t>берілген</a:t>
            </a:r>
            <a:endParaRPr lang="ru-RU" sz="4000" dirty="0">
              <a:latin typeface="Arial" charset="0"/>
            </a:endParaRPr>
          </a:p>
          <a:p>
            <a:pPr marL="533400" indent="-5334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ru-RU" sz="4000" dirty="0">
                <a:latin typeface="Arial" charset="0"/>
              </a:rPr>
              <a:t>         </a:t>
            </a:r>
            <a:r>
              <a:rPr lang="ru-RU" sz="4000" i="1" dirty="0">
                <a:latin typeface="Arial" charset="0"/>
              </a:rPr>
              <a:t>а</a:t>
            </a:r>
            <a:r>
              <a:rPr lang="en-US" sz="4000" i="1" baseline="-25000" dirty="0">
                <a:latin typeface="Arial" charset="0"/>
              </a:rPr>
              <a:t>n </a:t>
            </a:r>
            <a:r>
              <a:rPr lang="ru-RU" sz="4000" dirty="0">
                <a:latin typeface="Arial" charset="0"/>
              </a:rPr>
              <a:t>=</a:t>
            </a:r>
            <a:r>
              <a:rPr lang="en-US" sz="4000" dirty="0">
                <a:latin typeface="Arial" charset="0"/>
              </a:rPr>
              <a:t> </a:t>
            </a:r>
            <a:r>
              <a:rPr lang="ru-RU" sz="4000" dirty="0">
                <a:latin typeface="Arial" charset="0"/>
              </a:rPr>
              <a:t>2</a:t>
            </a:r>
            <a:r>
              <a:rPr lang="en-US" sz="4000" i="1" dirty="0">
                <a:latin typeface="Arial" charset="0"/>
              </a:rPr>
              <a:t>n </a:t>
            </a:r>
            <a:r>
              <a:rPr lang="ru-RU" sz="4000" dirty="0">
                <a:latin typeface="Arial" charset="0"/>
              </a:rPr>
              <a:t>-</a:t>
            </a:r>
            <a:r>
              <a:rPr lang="en-US" sz="4000" dirty="0">
                <a:latin typeface="Arial" charset="0"/>
              </a:rPr>
              <a:t> </a:t>
            </a:r>
            <a:r>
              <a:rPr lang="ru-RU" sz="4000" dirty="0">
                <a:latin typeface="Arial" charset="0"/>
              </a:rPr>
              <a:t>3. </a:t>
            </a:r>
          </a:p>
          <a:p>
            <a:pPr marL="533400" indent="-5334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ru-RU" sz="4000" dirty="0" smtClean="0">
                <a:latin typeface="Arial" charset="0"/>
              </a:rPr>
              <a:t>     </a:t>
            </a:r>
            <a:r>
              <a:rPr lang="en-US" sz="4800" i="1" dirty="0">
                <a:latin typeface="Arial" charset="0"/>
              </a:rPr>
              <a:t>a</a:t>
            </a:r>
            <a:r>
              <a:rPr lang="ru-RU" sz="4800" baseline="-25000" dirty="0">
                <a:latin typeface="Arial" charset="0"/>
              </a:rPr>
              <a:t>1 ,</a:t>
            </a:r>
            <a:r>
              <a:rPr lang="ru-RU" sz="4800" dirty="0">
                <a:latin typeface="Arial" charset="0"/>
              </a:rPr>
              <a:t> </a:t>
            </a:r>
            <a:r>
              <a:rPr lang="ru-RU" sz="4800" i="1" dirty="0">
                <a:latin typeface="Arial" charset="0"/>
              </a:rPr>
              <a:t>а</a:t>
            </a:r>
            <a:r>
              <a:rPr lang="ru-RU" sz="4800" baseline="-25000" dirty="0">
                <a:latin typeface="Arial" charset="0"/>
              </a:rPr>
              <a:t>2 ,</a:t>
            </a:r>
            <a:r>
              <a:rPr lang="ru-RU" sz="4800" dirty="0">
                <a:latin typeface="Arial" charset="0"/>
              </a:rPr>
              <a:t> </a:t>
            </a:r>
            <a:r>
              <a:rPr lang="en-US" sz="4800" dirty="0">
                <a:latin typeface="Arial" charset="0"/>
              </a:rPr>
              <a:t>a</a:t>
            </a:r>
            <a:r>
              <a:rPr lang="ru-RU" sz="4800" baseline="-25000" dirty="0">
                <a:latin typeface="Arial" charset="0"/>
              </a:rPr>
              <a:t>5 ,</a:t>
            </a:r>
            <a:r>
              <a:rPr lang="en-US" sz="4800" dirty="0">
                <a:latin typeface="Arial" charset="0"/>
              </a:rPr>
              <a:t> </a:t>
            </a:r>
            <a:r>
              <a:rPr lang="ru-RU" sz="4800" i="1" dirty="0">
                <a:latin typeface="Arial" charset="0"/>
              </a:rPr>
              <a:t>а</a:t>
            </a:r>
            <a:r>
              <a:rPr lang="ru-RU" sz="4800" baseline="-25000" dirty="0">
                <a:latin typeface="Arial" charset="0"/>
              </a:rPr>
              <a:t>15 </a:t>
            </a:r>
            <a:r>
              <a:rPr lang="ru-RU" sz="4800" dirty="0">
                <a:latin typeface="Arial" charset="0"/>
              </a:rPr>
              <a:t> , </a:t>
            </a:r>
            <a:r>
              <a:rPr lang="ru-RU" sz="4800" i="1" dirty="0">
                <a:latin typeface="Arial" charset="0"/>
              </a:rPr>
              <a:t>а</a:t>
            </a:r>
            <a:r>
              <a:rPr lang="ru-RU" sz="4800" baseline="-25000" dirty="0">
                <a:latin typeface="Arial" charset="0"/>
              </a:rPr>
              <a:t>50  ,</a:t>
            </a:r>
            <a:r>
              <a:rPr lang="ru-RU" sz="4800" dirty="0">
                <a:latin typeface="Arial" charset="0"/>
              </a:rPr>
              <a:t> </a:t>
            </a:r>
            <a:r>
              <a:rPr lang="ru-RU" sz="4800" i="1" dirty="0">
                <a:latin typeface="Arial" charset="0"/>
              </a:rPr>
              <a:t>а</a:t>
            </a:r>
            <a:r>
              <a:rPr lang="en-US" sz="4800" baseline="-25000" dirty="0">
                <a:latin typeface="Arial" charset="0"/>
              </a:rPr>
              <a:t>k</a:t>
            </a:r>
            <a:r>
              <a:rPr lang="kk-KZ" sz="4800" baseline="-25000" dirty="0">
                <a:latin typeface="Arial" charset="0"/>
              </a:rPr>
              <a:t> мүшелерін табыңдар</a:t>
            </a:r>
            <a:r>
              <a:rPr lang="ru-RU" sz="4800" baseline="-25000" dirty="0" smtClean="0">
                <a:latin typeface="Arial" charset="0"/>
              </a:rPr>
              <a:t>.</a:t>
            </a:r>
          </a:p>
          <a:p>
            <a:pPr marL="533400" indent="-5334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kk-KZ" sz="3600" dirty="0" smtClean="0"/>
              <a:t>а</a:t>
            </a:r>
            <a:r>
              <a:rPr lang="kk-KZ" sz="3600" baseline="-25000" dirty="0" smtClean="0"/>
              <a:t>1</a:t>
            </a:r>
            <a:r>
              <a:rPr lang="kk-KZ" sz="3600" dirty="0" smtClean="0"/>
              <a:t>=-1,а</a:t>
            </a:r>
            <a:r>
              <a:rPr lang="kk-KZ" sz="3600" baseline="-25000" dirty="0" smtClean="0"/>
              <a:t>2</a:t>
            </a:r>
            <a:r>
              <a:rPr lang="kk-KZ" sz="3600" dirty="0" smtClean="0"/>
              <a:t>=1,а</a:t>
            </a:r>
            <a:r>
              <a:rPr lang="kk-KZ" sz="3600" baseline="-25000" dirty="0" smtClean="0"/>
              <a:t>5</a:t>
            </a:r>
            <a:r>
              <a:rPr lang="kk-KZ" sz="3600" dirty="0" smtClean="0"/>
              <a:t>=7,а</a:t>
            </a:r>
            <a:r>
              <a:rPr lang="kk-KZ" sz="3600" baseline="-25000" dirty="0" smtClean="0"/>
              <a:t>15</a:t>
            </a:r>
            <a:r>
              <a:rPr lang="kk-KZ" sz="3600" dirty="0" smtClean="0"/>
              <a:t>=27,  а</a:t>
            </a:r>
            <a:r>
              <a:rPr lang="kk-KZ" sz="3600" baseline="-25000" dirty="0" smtClean="0"/>
              <a:t>50</a:t>
            </a:r>
            <a:r>
              <a:rPr lang="kk-KZ" sz="3600" dirty="0" smtClean="0"/>
              <a:t>=97,а</a:t>
            </a:r>
            <a:r>
              <a:rPr lang="en-US" sz="3600" baseline="-25000" dirty="0" smtClean="0"/>
              <a:t>k</a:t>
            </a:r>
            <a:r>
              <a:rPr lang="kk-KZ" sz="3600" dirty="0" smtClean="0"/>
              <a:t>=</a:t>
            </a:r>
            <a:r>
              <a:rPr lang="en-US" sz="3600" dirty="0" smtClean="0"/>
              <a:t>2k-3</a:t>
            </a:r>
            <a:r>
              <a:rPr lang="kk-KZ" sz="3600" dirty="0" smtClean="0"/>
              <a:t>  </a:t>
            </a:r>
            <a:endParaRPr lang="kk-KZ" sz="3600" baseline="-25000" dirty="0">
              <a:latin typeface="Arial" charset="0"/>
            </a:endParaRPr>
          </a:p>
          <a:p>
            <a:pPr marL="533400" indent="-5334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endParaRPr lang="ru-RU" sz="3200" dirty="0">
              <a:latin typeface="Arial" charset="0"/>
            </a:endParaRPr>
          </a:p>
          <a:p>
            <a:pPr marL="533400" indent="-5334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endParaRPr lang="ru-RU" sz="3200" dirty="0">
              <a:latin typeface="Arial" charset="0"/>
            </a:endParaRPr>
          </a:p>
        </p:txBody>
      </p:sp>
      <p:pic>
        <p:nvPicPr>
          <p:cNvPr id="73731" name="Рисунок 3" descr="clock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1214438"/>
            <a:ext cx="129540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704850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74754" name="Rectangle 3"/>
          <p:cNvSpPr txBox="1">
            <a:spLocks noChangeArrowheads="1"/>
          </p:cNvSpPr>
          <p:nvPr/>
        </p:nvSpPr>
        <p:spPr bwMode="auto">
          <a:xfrm>
            <a:off x="357158" y="1214422"/>
            <a:ext cx="755809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ru-RU" sz="3200" dirty="0">
                <a:latin typeface="Arial" charset="0"/>
              </a:rPr>
              <a:t> </a:t>
            </a:r>
            <a:r>
              <a:rPr lang="ru-RU" sz="3600" dirty="0">
                <a:latin typeface="Arial" charset="0"/>
              </a:rPr>
              <a:t>3.  (с</a:t>
            </a:r>
            <a:r>
              <a:rPr lang="en-US" sz="3600" i="1" baseline="-25000" dirty="0">
                <a:latin typeface="Arial" charset="0"/>
              </a:rPr>
              <a:t>n</a:t>
            </a:r>
            <a:r>
              <a:rPr lang="ru-RU" sz="3600" dirty="0">
                <a:latin typeface="Arial" charset="0"/>
              </a:rPr>
              <a:t>) </a:t>
            </a:r>
            <a:r>
              <a:rPr lang="ru-RU" sz="3600" dirty="0" err="1">
                <a:latin typeface="Arial" charset="0"/>
              </a:rPr>
              <a:t>тізбегінің алғашқы </a:t>
            </a:r>
            <a:r>
              <a:rPr lang="ru-RU" sz="3600" dirty="0">
                <a:latin typeface="Arial" charset="0"/>
              </a:rPr>
              <a:t>бес </a:t>
            </a:r>
            <a:r>
              <a:rPr lang="ru-RU" sz="3600" dirty="0" err="1">
                <a:latin typeface="Arial" charset="0"/>
              </a:rPr>
              <a:t>мүшесін </a:t>
            </a:r>
            <a:r>
              <a:rPr lang="ru-RU" sz="3600" dirty="0" err="1" smtClean="0">
                <a:latin typeface="Arial" charset="0"/>
              </a:rPr>
              <a:t>табыңдар</a:t>
            </a:r>
            <a:r>
              <a:rPr lang="ru-RU" sz="3600" dirty="0">
                <a:latin typeface="Arial" charset="0"/>
              </a:rPr>
              <a:t>, </a:t>
            </a:r>
            <a:r>
              <a:rPr lang="ru-RU" sz="3600" dirty="0" err="1">
                <a:latin typeface="Arial" charset="0"/>
              </a:rPr>
              <a:t>егер</a:t>
            </a:r>
            <a:r>
              <a:rPr lang="ru-RU" sz="3600" dirty="0">
                <a:latin typeface="Arial" charset="0"/>
              </a:rPr>
              <a:t>:</a:t>
            </a:r>
            <a:endParaRPr lang="ru-RU" sz="3600" dirty="0">
              <a:latin typeface="Arial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ru-RU" sz="3600" dirty="0">
                <a:latin typeface="Arial" charset="0"/>
                <a:cs typeface="Arial" charset="0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</a:pPr>
            <a:endParaRPr lang="en-US" sz="3200" dirty="0">
              <a:latin typeface="Arial" charset="0"/>
              <a:cs typeface="Arial" charset="0"/>
            </a:endParaRPr>
          </a:p>
        </p:txBody>
      </p:sp>
      <p:sp>
        <p:nvSpPr>
          <p:cNvPr id="74755" name="Прямоугольник 10"/>
          <p:cNvSpPr>
            <a:spLocks noChangeArrowheads="1"/>
          </p:cNvSpPr>
          <p:nvPr/>
        </p:nvSpPr>
        <p:spPr bwMode="auto">
          <a:xfrm>
            <a:off x="214282" y="3244850"/>
            <a:ext cx="792961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4000" dirty="0"/>
              <a:t>с</a:t>
            </a:r>
            <a:r>
              <a:rPr lang="ru-RU" sz="4000" baseline="-25000" dirty="0"/>
              <a:t>1</a:t>
            </a:r>
            <a:r>
              <a:rPr lang="ru-RU" sz="4000" dirty="0"/>
              <a:t> = 4 </a:t>
            </a:r>
            <a:r>
              <a:rPr lang="en-US" sz="4000" dirty="0"/>
              <a:t>	</a:t>
            </a:r>
            <a:r>
              <a:rPr lang="ru-RU" sz="4000" dirty="0"/>
              <a:t>     </a:t>
            </a:r>
          </a:p>
          <a:p>
            <a:r>
              <a:rPr lang="ru-RU" sz="4000" dirty="0"/>
              <a:t> </a:t>
            </a:r>
            <a:r>
              <a:rPr lang="en-US" sz="4000" dirty="0"/>
              <a:t>C</a:t>
            </a:r>
            <a:r>
              <a:rPr lang="en-US" sz="4000" baseline="-25000" dirty="0"/>
              <a:t>n+1</a:t>
            </a:r>
            <a:r>
              <a:rPr lang="en-US" sz="4000" dirty="0"/>
              <a:t> = </a:t>
            </a:r>
            <a:r>
              <a:rPr lang="en-US" sz="4000" dirty="0" err="1"/>
              <a:t>c</a:t>
            </a:r>
            <a:r>
              <a:rPr lang="en-US" sz="4000" baseline="-25000" dirty="0" err="1"/>
              <a:t>n</a:t>
            </a:r>
            <a:r>
              <a:rPr lang="en-US" sz="4000" dirty="0"/>
              <a:t> +</a:t>
            </a:r>
            <a:r>
              <a:rPr lang="en-US" sz="4000" dirty="0" smtClean="0"/>
              <a:t>3</a:t>
            </a:r>
            <a:r>
              <a:rPr lang="kk-KZ" sz="4000" dirty="0" smtClean="0"/>
              <a:t> </a:t>
            </a:r>
          </a:p>
          <a:p>
            <a:r>
              <a:rPr lang="kk-KZ" sz="4000" dirty="0" smtClean="0"/>
              <a:t> </a:t>
            </a:r>
            <a:r>
              <a:rPr lang="en-US" sz="4000" dirty="0" smtClean="0"/>
              <a:t>c</a:t>
            </a:r>
            <a:r>
              <a:rPr lang="en-US" sz="4000" baseline="-25000" dirty="0" smtClean="0"/>
              <a:t>2</a:t>
            </a:r>
            <a:r>
              <a:rPr lang="kk-KZ" sz="4000" dirty="0" smtClean="0"/>
              <a:t>=7, </a:t>
            </a:r>
            <a:r>
              <a:rPr lang="en-US" sz="4000" dirty="0" smtClean="0"/>
              <a:t>c</a:t>
            </a:r>
            <a:r>
              <a:rPr lang="en-US" sz="4000" baseline="-25000" dirty="0" smtClean="0"/>
              <a:t>3</a:t>
            </a:r>
            <a:r>
              <a:rPr lang="kk-KZ" sz="4000" dirty="0" smtClean="0"/>
              <a:t>=10, </a:t>
            </a:r>
            <a:r>
              <a:rPr lang="en-US" sz="4000" dirty="0" smtClean="0"/>
              <a:t>c</a:t>
            </a:r>
            <a:r>
              <a:rPr lang="en-US" sz="4000" baseline="-25000" dirty="0" smtClean="0"/>
              <a:t>4</a:t>
            </a:r>
            <a:r>
              <a:rPr lang="kk-KZ" sz="4000" dirty="0" smtClean="0"/>
              <a:t>=13, </a:t>
            </a:r>
            <a:r>
              <a:rPr lang="en-US" sz="4000" dirty="0" smtClean="0"/>
              <a:t>c</a:t>
            </a:r>
            <a:r>
              <a:rPr lang="kk-KZ" sz="4000" baseline="-25000" dirty="0" smtClean="0"/>
              <a:t>5</a:t>
            </a:r>
            <a:r>
              <a:rPr lang="kk-KZ" sz="4000" dirty="0" smtClean="0"/>
              <a:t>=16      </a:t>
            </a:r>
            <a:endParaRPr lang="ru-RU" sz="4000" dirty="0" smtClean="0"/>
          </a:p>
          <a:p>
            <a:pPr>
              <a:buFont typeface="Wingdings" pitchFamily="2" charset="2"/>
              <a:buNone/>
            </a:pPr>
            <a:endParaRPr lang="kk-KZ" sz="4000" dirty="0" smtClean="0"/>
          </a:p>
          <a:p>
            <a:pPr>
              <a:buFont typeface="Wingdings" pitchFamily="2" charset="2"/>
              <a:buNone/>
            </a:pPr>
            <a:endParaRPr lang="ru-RU" sz="4000" dirty="0"/>
          </a:p>
        </p:txBody>
      </p:sp>
      <p:pic>
        <p:nvPicPr>
          <p:cNvPr id="74756" name="Рисунок 4" descr="clock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0" y="1357313"/>
            <a:ext cx="128587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en-US" sz="14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kk-K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           </a:t>
            </a: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en-US" sz="14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kk-K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        </a:t>
            </a: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en-US" sz="14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kk-K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   </a:t>
            </a: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kk-KZ" sz="14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kk-K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     </a:t>
            </a:r>
            <a:endParaRPr kumimoji="0" lang="kk-K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err="1" smtClean="0"/>
              <a:t>Ауызша</a:t>
            </a:r>
            <a:r>
              <a:rPr lang="ru-RU" dirty="0" smtClean="0"/>
              <a:t> </a:t>
            </a:r>
            <a:r>
              <a:rPr lang="ru-RU" dirty="0" err="1" smtClean="0"/>
              <a:t>есептеу</a:t>
            </a:r>
            <a:r>
              <a:rPr lang="ru-RU" dirty="0" smtClean="0"/>
              <a:t>: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214563"/>
            <a:ext cx="8229600" cy="3995737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ru-RU" i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3; 6; 9; 12; …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i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-1; -1; -1; …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i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0; 13; 1; 14;  …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i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-3; -1; 1; 3; …</a:t>
            </a:r>
          </a:p>
          <a:p>
            <a:pPr marL="609600" indent="-609600" eaLnBrk="1" hangingPunct="1">
              <a:buFontTx/>
              <a:buNone/>
              <a:defRPr/>
            </a:pPr>
            <a:endParaRPr lang="ru-RU" i="1" dirty="0" smtClean="0">
              <a:latin typeface="Times New Roman" pitchFamily="18" charset="0"/>
            </a:endParaRPr>
          </a:p>
          <a:p>
            <a:pPr marL="609600" indent="-609600" eaLnBrk="1" hangingPunct="1">
              <a:buFontTx/>
              <a:buAutoNum type="arabicPeriod"/>
              <a:defRPr/>
            </a:pPr>
            <a:endParaRPr lang="ru-RU" i="1" dirty="0" smtClean="0">
              <a:latin typeface="Times New Roman" pitchFamily="18" charset="0"/>
            </a:endParaRPr>
          </a:p>
        </p:txBody>
      </p:sp>
      <p:sp>
        <p:nvSpPr>
          <p:cNvPr id="2066" name="Text Box 6"/>
          <p:cNvSpPr txBox="1">
            <a:spLocks noChangeArrowheads="1"/>
          </p:cNvSpPr>
          <p:nvPr/>
        </p:nvSpPr>
        <p:spPr bwMode="auto">
          <a:xfrm flipH="1">
            <a:off x="9066213" y="3860800"/>
            <a:ext cx="77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8" name="Формула" r:id="rId3" imgW="114151" imgH="215619" progId="Equation.3">
                  <p:embed/>
                </p:oleObj>
              </mc:Choice>
              <mc:Fallback>
                <p:oleObj name="Формула" r:id="rId3" imgW="114151" imgH="215619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2" name="Object 1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9" name="Формула" r:id="rId5" imgW="114151" imgH="215619" progId="Equation.3">
                  <p:embed/>
                </p:oleObj>
              </mc:Choice>
              <mc:Fallback>
                <p:oleObj name="Формула" r:id="rId5" imgW="114151" imgH="21561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67544" y="980728"/>
            <a:ext cx="8424936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kk-KZ" sz="2800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Тізбектерінің</a:t>
            </a:r>
            <a:r>
              <a:rPr lang="ru-RU" sz="2800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dirty="0" err="1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қайсысы</a:t>
            </a:r>
            <a:r>
              <a:rPr lang="ru-RU" sz="2800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dirty="0" err="1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арифметикалық</a:t>
            </a:r>
            <a:r>
              <a:rPr lang="ru-RU" sz="2800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прогрессия </a:t>
            </a:r>
            <a:r>
              <a:rPr lang="ru-RU" sz="2800" dirty="0" err="1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болып</a:t>
            </a:r>
            <a:r>
              <a:rPr lang="ru-RU" sz="2800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dirty="0" err="1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табылады</a:t>
            </a:r>
            <a:r>
              <a:rPr lang="ru-RU" sz="2800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неге?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tx2">
                    <a:satMod val="200000"/>
                  </a:schemeClr>
                </a:solidFill>
              </a:rPr>
              <a:t>Арифметикалық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прогрессия</a:t>
            </a:r>
          </a:p>
        </p:txBody>
      </p:sp>
      <p:sp>
        <p:nvSpPr>
          <p:cNvPr id="76802" name="Rectangle 3"/>
          <p:cNvSpPr>
            <a:spLocks noGrp="1" noChangeArrowheads="1"/>
          </p:cNvSpPr>
          <p:nvPr>
            <p:ph idx="1"/>
          </p:nvPr>
        </p:nvSpPr>
        <p:spPr>
          <a:xfrm>
            <a:off x="1000125" y="1981200"/>
            <a:ext cx="7686675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4000" smtClean="0"/>
              <a:t>1. </a:t>
            </a:r>
            <a:r>
              <a:rPr lang="ru-RU" sz="4000" smtClean="0"/>
              <a:t> </a:t>
            </a:r>
            <a:r>
              <a:rPr lang="ru-RU" sz="4000" i="1" smtClean="0"/>
              <a:t>а</a:t>
            </a:r>
            <a:r>
              <a:rPr lang="ru-RU" sz="4000" baseline="-25000" smtClean="0"/>
              <a:t>1</a:t>
            </a:r>
            <a:r>
              <a:rPr lang="ru-RU" sz="4000" smtClean="0"/>
              <a:t> = 1, </a:t>
            </a:r>
            <a:r>
              <a:rPr lang="en-US" sz="4000" i="1" smtClean="0"/>
              <a:t>d</a:t>
            </a:r>
            <a:r>
              <a:rPr lang="ru-RU" sz="4000" smtClean="0"/>
              <a:t> = 3 екені.</a:t>
            </a:r>
            <a:endParaRPr lang="en-US" sz="4000" smtClean="0"/>
          </a:p>
          <a:p>
            <a:pPr>
              <a:buFont typeface="Wingdings" pitchFamily="2" charset="2"/>
              <a:buNone/>
            </a:pPr>
            <a:r>
              <a:rPr lang="ru-RU" sz="4000" smtClean="0"/>
              <a:t>	Осы прогрессияның алғашқы 6 мүшесін табыңдар</a:t>
            </a:r>
            <a:r>
              <a:rPr lang="ru-RU" smtClean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79925" y="2967038"/>
            <a:ext cx="184150" cy="5238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4013774"/>
            <a:ext cx="6215106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1; 4; 7; 11; 15; 19 ; …</a:t>
            </a:r>
          </a:p>
        </p:txBody>
      </p:sp>
      <p:pic>
        <p:nvPicPr>
          <p:cNvPr id="76805" name="Рисунок 5" descr="dinozavr3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3286124"/>
            <a:ext cx="1500187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1101</TotalTime>
  <Words>363</Words>
  <Application>Microsoft Office PowerPoint</Application>
  <PresentationFormat>Экран (4:3)</PresentationFormat>
  <Paragraphs>73</Paragraphs>
  <Slides>14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Вершина горы</vt:lpstr>
      <vt:lpstr>Формула</vt:lpstr>
      <vt:lpstr>Сабақтың тақырыбы</vt:lpstr>
      <vt:lpstr>Оқушылардың білім-білік дағдылары:</vt:lpstr>
      <vt:lpstr>Сабақтың мақсаттары:</vt:lpstr>
      <vt:lpstr>Презентация PowerPoint</vt:lpstr>
      <vt:lpstr>Презентация PowerPoint</vt:lpstr>
      <vt:lpstr>Презентация PowerPoint</vt:lpstr>
      <vt:lpstr>Презентация PowerPoint</vt:lpstr>
      <vt:lpstr>Ауызша есептеу:</vt:lpstr>
      <vt:lpstr>Арифметикалық прогрессия</vt:lpstr>
      <vt:lpstr>Презентация PowerPoint</vt:lpstr>
      <vt:lpstr> Арифметикалық прогрессияның анықтамасы    Арифметикалық прогрессияның n-ші мүшесінің формуласы     Арифметикалық прогрессияның өзіне тән қасиеті      Арифметикалық прогрессияның айырымының формуласы </vt:lpstr>
      <vt:lpstr> </vt:lpstr>
      <vt:lpstr>Дұрыс жауаптары:</vt:lpstr>
      <vt:lpstr>Рефлексия.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«Арифметическая прогрессия».</dc:title>
  <dc:creator>Удоденко</dc:creator>
  <cp:lastModifiedBy>Учитель</cp:lastModifiedBy>
  <cp:revision>101</cp:revision>
  <dcterms:created xsi:type="dcterms:W3CDTF">2007-01-25T22:14:11Z</dcterms:created>
  <dcterms:modified xsi:type="dcterms:W3CDTF">2016-01-09T07:16:39Z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706873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D5.0.5</vt:lpwstr>
  </property>
</Properties>
</file>