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63" r:id="rId4"/>
    <p:sldId id="264" r:id="rId5"/>
    <p:sldId id="257" r:id="rId6"/>
    <p:sldId id="258" r:id="rId7"/>
    <p:sldId id="266" r:id="rId8"/>
    <p:sldId id="267" r:id="rId9"/>
    <p:sldId id="275" r:id="rId10"/>
    <p:sldId id="276" r:id="rId11"/>
    <p:sldId id="278" r:id="rId12"/>
    <p:sldId id="277" r:id="rId13"/>
    <p:sldId id="268" r:id="rId14"/>
    <p:sldId id="269" r:id="rId15"/>
    <p:sldId id="270" r:id="rId16"/>
    <p:sldId id="271" r:id="rId17"/>
    <p:sldId id="273" r:id="rId18"/>
    <p:sldId id="27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0AEA51-78F9-4511-9F52-7512366A7A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1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91116-10EA-4153-96F8-042B89C32877}" type="slidenum">
              <a:rPr lang="ru-RU"/>
              <a:pPr/>
              <a:t>9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6E761-A84C-4D67-B401-122E970F1761}" type="slidenum">
              <a:rPr lang="ru-RU"/>
              <a:pPr/>
              <a:t>11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2A8-EB62-4FA1-B44C-AA41039A3ADD}" type="slidenum">
              <a:rPr lang="ru-RU"/>
              <a:pPr/>
              <a:t>12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7C7ED-C03C-4419-B0EA-EBA87BFC5C50}" type="slidenum">
              <a:rPr lang="ru-RU"/>
              <a:pPr/>
              <a:t>14</a:t>
            </a:fld>
            <a:endParaRPr lang="ru-RU"/>
          </a:p>
        </p:txBody>
      </p:sp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277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A8A5993-86A6-44CD-B340-1EEB769D4CA1}" type="slidenum">
              <a:rPr lang="ru-RU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AE929-4DAA-444C-B2C8-DEBF13AA2B8F}" type="slidenum">
              <a:rPr lang="ru-RU"/>
              <a:pPr/>
              <a:t>18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E68F8-B8CD-4C3C-BFD0-4A5AFB588E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10470-EBA9-4588-AD8B-D82093903D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B7027-9AA8-455D-981D-6E971163B7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81BBBF-8E10-4631-A89D-11C9AC9C7C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823AC-9C4A-49AC-82CD-9DB08D2FF7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4482F-79A7-4A27-9742-316295E067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02C99-5F5E-4A40-82E2-E94BD6B9E7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73154-009C-4C8F-8A69-2215DD45CD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D5390-066E-4C86-899B-CC6D0ABB71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8846E-FA86-46C9-8514-AAC2D55306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31BB8-58FE-4CF8-A946-F01B6D8E0C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66A48-B03A-4A12-9A17-E3F9897EEA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50771B-500B-41DE-99B0-681BCDD830E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341261"/>
            <a:ext cx="8501122" cy="614366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8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r>
              <a:rPr lang="kk-KZ" sz="4800" dirty="0" smtClean="0">
                <a:solidFill>
                  <a:srgbClr val="C00000"/>
                </a:solidFill>
              </a:rPr>
              <a:t>. </a:t>
            </a:r>
            <a:br>
              <a:rPr lang="kk-KZ" sz="4800" dirty="0" smtClean="0">
                <a:solidFill>
                  <a:srgbClr val="C00000"/>
                </a:solidFill>
              </a:rPr>
            </a:br>
            <a:r>
              <a:rPr lang="kk-KZ" sz="4000" dirty="0" smtClean="0">
                <a:solidFill>
                  <a:srgbClr val="C00000"/>
                </a:solidFill>
              </a:rPr>
              <a:t/>
            </a:r>
            <a:br>
              <a:rPr lang="kk-KZ" sz="4000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0355" y="5013176"/>
            <a:ext cx="600079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руководитель отдела реабилитации жертв религиозного экстремизма ЦАРМО, </a:t>
            </a:r>
          </a:p>
          <a:p>
            <a:r>
              <a:rPr lang="kk-K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к.пс. н. Фесенко Н.Ф.</a:t>
            </a:r>
          </a:p>
          <a:p>
            <a:r>
              <a:rPr lang="kk-KZ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                                       г. Павлодар </a:t>
            </a:r>
            <a:r>
              <a:rPr lang="kk-KZ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2014г</a:t>
            </a:r>
            <a:r>
              <a:rPr lang="kk-KZ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229600" cy="464347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Общие тактические приемы</a:t>
            </a:r>
          </a:p>
          <a:p>
            <a:pPr marL="1254125" lvl="3" indent="-354013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Информационный контроль</a:t>
            </a:r>
          </a:p>
          <a:p>
            <a:pPr marL="176213" lvl="3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отсечение или клевета на внешние источники информации, такие как телевидение, радио, газеты, связь с людьми за пределами группы; «бомбардировка» вербуемых культовой литературой, записями и лекциями по идеологической обработке; классифицирование определенной информации о культе как «секретной»; искажение и открытая ложь.</a:t>
            </a:r>
          </a:p>
          <a:p>
            <a:pPr marL="1254125" lvl="3" indent="-354013">
              <a:buNone/>
            </a:pPr>
            <a:endParaRPr lang="ru-RU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429684" cy="7143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Общие тактические приемы</a:t>
            </a: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 Манипуляция языком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использование особенного словарного запаса (например, искусственные слова и фразы); введение иностранного языка(</a:t>
            </a:r>
            <a:r>
              <a:rPr lang="ru-RU" sz="2400" dirty="0" err="1" smtClean="0">
                <a:solidFill>
                  <a:schemeClr val="tx1"/>
                </a:solidFill>
                <a:latin typeface="Book Antiqua" pitchFamily="18" charset="0"/>
              </a:rPr>
              <a:t>ов</a:t>
            </a: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) в разговор и пение; стремление отбить охоту к "банальному" разговору о некультовой деятельности, интересах и идеях; ограничение выражения личных мыслей и чувств о своем прошлом и будущем.</a:t>
            </a:r>
            <a:endParaRPr lang="ru-RU" sz="240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Общие тактические приемы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Отучивание от критического, рационального мышления</a:t>
            </a:r>
            <a:endParaRPr lang="en-U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342900" lvl="1" indent="-34290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Например, многие культы отделываются от сомнений, критики и вопросов </a:t>
            </a:r>
            <a:r>
              <a:rPr lang="ru-RU" sz="2400" dirty="0" err="1" smtClean="0">
                <a:solidFill>
                  <a:schemeClr val="tx1"/>
                </a:solidFill>
                <a:latin typeface="Book Antiqua" pitchFamily="18" charset="0"/>
              </a:rPr>
              <a:t>культистов</a:t>
            </a: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 утверждениями типа "Все станет ясно со временем" или угрозами типа "В корне всякого сомнения Сатана", или увещеваниями вроде "Если ты хочешь узнать Бога, ты должен выйти за пределы рациональности".</a:t>
            </a:r>
          </a:p>
          <a:p>
            <a:pPr algn="ctr">
              <a:buNone/>
            </a:pPr>
            <a:endParaRPr lang="ru-RU" sz="240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331913" y="188913"/>
            <a:ext cx="7632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 eaLnBrk="0" hangingPunct="0">
              <a:spcBef>
                <a:spcPct val="20000"/>
              </a:spcBef>
            </a:pPr>
            <a:endParaRPr lang="ru-RU" sz="26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9459" name="Rectangle 1664"/>
          <p:cNvSpPr>
            <a:spLocks noGrp="1" noChangeArrowheads="1"/>
          </p:cNvSpPr>
          <p:nvPr>
            <p:ph type="subTitle" idx="4294967295"/>
          </p:nvPr>
        </p:nvSpPr>
        <p:spPr>
          <a:xfrm>
            <a:off x="571472" y="1357298"/>
            <a:ext cx="8143932" cy="507209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Общие тактические приемы</a:t>
            </a:r>
            <a:endParaRPr lang="en-US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Обучение методикам, вызывающим транс</a:t>
            </a:r>
            <a:endParaRPr lang="en-U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609600" indent="-79375" algn="ctr">
              <a:lnSpc>
                <a:spcPct val="9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Оно может включать в себя: медитацию, монотонное пение, говорение на языках (произнесение бессвязных и бессмысленных звукосочетаний в состоянии индивидуального или группового экстаза), самогипноз, создание ярких мысленных образов (визуализация) и контролируемые дыхательные упражнения (приводящие к обеднению или перенасыщению крови кислородом и изменяющие процесс мозговой деятельности).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ru-RU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ru-RU" dirty="0">
              <a:latin typeface="Book Antiqua" pitchFamily="18" charset="0"/>
            </a:endParaRPr>
          </a:p>
        </p:txBody>
      </p:sp>
      <p:sp>
        <p:nvSpPr>
          <p:cNvPr id="23556" name="Rectangle 1665"/>
          <p:cNvSpPr>
            <a:spLocks noChangeArrowheads="1"/>
          </p:cNvSpPr>
          <p:nvPr/>
        </p:nvSpPr>
        <p:spPr bwMode="auto">
          <a:xfrm>
            <a:off x="571472" y="214290"/>
            <a:ext cx="8215370" cy="75713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9" y="214290"/>
            <a:ext cx="8429684" cy="7143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1428736"/>
            <a:ext cx="8429684" cy="492922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Общие тактические приемы</a:t>
            </a:r>
            <a:endParaRPr lang="en-US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Исповедальные сессии</a:t>
            </a:r>
            <a:endParaRPr lang="en-U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sz="24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609600" lvl="1" indent="-60960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во время которых </a:t>
            </a:r>
            <a:r>
              <a:rPr lang="ru-RU" sz="2400" dirty="0" err="1" smtClean="0">
                <a:solidFill>
                  <a:schemeClr val="tx1"/>
                </a:solidFill>
                <a:latin typeface="Book Antiqua" pitchFamily="18" charset="0"/>
              </a:rPr>
              <a:t>культистов</a:t>
            </a: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 принуждают выдавать крайне личную информацию о прошлых и настоящих проступках и грехах, реальных или воображаемых.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b="1" dirty="0" smtClean="0">
              <a:solidFill>
                <a:srgbClr val="7030A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1428736"/>
            <a:ext cx="8429684" cy="507209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n-US" sz="1200" b="1" dirty="0" smtClean="0"/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Общие тактические приемы</a:t>
            </a:r>
            <a:endParaRPr lang="en-US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n-US" sz="1200" b="1" dirty="0" smtClean="0"/>
          </a:p>
          <a:p>
            <a:pPr algn="ctr">
              <a:lnSpc>
                <a:spcPct val="8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Групповое давление</a:t>
            </a:r>
            <a:endParaRPr lang="en-U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Char char="ü"/>
            </a:pPr>
            <a:endParaRPr lang="en-U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предложение позитивного подкрепления, такого как одобрение, привязанность или повышенный статус, когда </a:t>
            </a:r>
            <a:r>
              <a:rPr lang="ru-RU" sz="2400" dirty="0" err="1" smtClean="0">
                <a:solidFill>
                  <a:schemeClr val="tx1"/>
                </a:solidFill>
                <a:latin typeface="Book Antiqua" pitchFamily="18" charset="0"/>
              </a:rPr>
              <a:t>культисты</a:t>
            </a: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 соглашаются с целями группы, и отказ от такого подкрепления или наказание тех, кто говорит или действует вопреки культовым предписаниям.</a:t>
            </a:r>
            <a:endParaRPr lang="en-US" sz="24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None/>
            </a:pPr>
            <a:endParaRPr lang="ru-RU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3555" name="Rectangle 2"/>
          <p:cNvSpPr txBox="1">
            <a:spLocks noChangeArrowheads="1"/>
          </p:cNvSpPr>
          <p:nvPr/>
        </p:nvSpPr>
        <p:spPr bwMode="auto">
          <a:xfrm>
            <a:off x="1187450" y="274638"/>
            <a:ext cx="6192838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>
              <a:cs typeface="Arial" charset="0"/>
            </a:endParaRPr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428596" y="298451"/>
            <a:ext cx="8429685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14290"/>
            <a:ext cx="8643998" cy="7143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142984"/>
            <a:ext cx="8715436" cy="53860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7030A0"/>
                </a:solidFill>
                <a:latin typeface="Book Antiqua" pitchFamily="18" charset="0"/>
              </a:rPr>
              <a:t>Поддержание верности новообращенных</a:t>
            </a:r>
          </a:p>
          <a:p>
            <a:pPr>
              <a:defRPr/>
            </a:pPr>
            <a:endParaRPr lang="ru-RU" sz="32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Убедить обращенного придерживаться сурового стиля жизни, который отражает культовые ценности;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Обучение и чрезмерное использование методик, вызывающих транс;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Публичное заявление о верности;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Повторяющиеся угрозы санкций за уход;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Обещание немедленного осуществления, мира, спасения;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Ограниченный доступ к внешним источникам информации или его отсутствие;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Отсутствие некультовых связей и эмоциональной поддержки;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Контроль сексуальной близости и </a:t>
            </a:r>
            <a:r>
              <a:rPr lang="ru-RU" sz="2000" smtClean="0">
                <a:solidFill>
                  <a:schemeClr val="tx1"/>
                </a:solidFill>
                <a:latin typeface="Book Antiqua" pitchFamily="18" charset="0"/>
              </a:rPr>
              <a:t>интимных отношений;</a:t>
            </a:r>
            <a:endParaRPr lang="ru-RU" sz="20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Постоянная исповедь и </a:t>
            </a:r>
            <a:r>
              <a:rPr lang="ru-RU" sz="2000" dirty="0" err="1" smtClean="0">
                <a:solidFill>
                  <a:schemeClr val="tx1"/>
                </a:solidFill>
                <a:latin typeface="Book Antiqua" pitchFamily="18" charset="0"/>
              </a:rPr>
              <a:t>самоопорочивание</a:t>
            </a: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;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чрезмерные финансовые обязательства.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endParaRPr lang="ru-RU" sz="2000" b="1" dirty="0" smtClean="0">
              <a:solidFill>
                <a:schemeClr val="tx1"/>
              </a:solidFill>
              <a:latin typeface="Book Antiqua" pitchFamily="18" charset="0"/>
              <a:cs typeface="Arial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188913"/>
            <a:ext cx="8536017" cy="73975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8" name="Прямоугольник 1"/>
          <p:cNvSpPr>
            <a:spLocks noChangeArrowheads="1"/>
          </p:cNvSpPr>
          <p:nvPr/>
        </p:nvSpPr>
        <p:spPr bwMode="auto">
          <a:xfrm>
            <a:off x="285720" y="1357298"/>
            <a:ext cx="8572560" cy="513986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lvl="0" indent="-457200" algn="ctr"/>
            <a:endParaRPr lang="en-US" sz="3200" dirty="0" smtClean="0">
              <a:solidFill>
                <a:srgbClr val="7030A0"/>
              </a:solidFill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ctr"/>
            <a:endParaRPr lang="en-US" sz="3200" dirty="0" smtClean="0">
              <a:solidFill>
                <a:srgbClr val="7030A0"/>
              </a:solidFill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ctr"/>
            <a:r>
              <a:rPr lang="ru-RU" sz="4400" b="1" dirty="0" smtClean="0">
                <a:solidFill>
                  <a:srgbClr val="7030A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Таким образом, </a:t>
            </a:r>
            <a:endParaRPr lang="en-US" sz="4400" b="1" dirty="0" smtClean="0">
              <a:solidFill>
                <a:srgbClr val="7030A0"/>
              </a:solidFill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ctr"/>
            <a:r>
              <a:rPr lang="ru-RU" sz="4400" b="1" dirty="0" smtClean="0">
                <a:solidFill>
                  <a:srgbClr val="7030A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мы рассмотрели основные приемы вербовки и </a:t>
            </a:r>
            <a:r>
              <a:rPr lang="ru-RU" sz="4400" b="1" dirty="0">
                <a:solidFill>
                  <a:srgbClr val="7030A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обращения культовой личности</a:t>
            </a:r>
            <a:r>
              <a:rPr lang="ru-RU" sz="4400" b="1" dirty="0" smtClean="0">
                <a:solidFill>
                  <a:srgbClr val="7030A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44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marL="457200" indent="-457200" algn="ctr"/>
            <a:endParaRPr lang="ru-RU" sz="4400" b="1" dirty="0">
              <a:solidFill>
                <a:srgbClr val="7030A0"/>
              </a:solidFill>
              <a:latin typeface="Book Antiqua" pitchFamily="18" charset="0"/>
              <a:cs typeface="Arial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shutterstock_1818168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428660" y="-285776"/>
            <a:ext cx="9787006" cy="842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453338" cy="2405058"/>
          </a:xfrm>
        </p:spPr>
        <p:txBody>
          <a:bodyPr/>
          <a:lstStyle/>
          <a:p>
            <a:r>
              <a:rPr lang="ru-RU" sz="5400" b="1" dirty="0">
                <a:solidFill>
                  <a:schemeClr val="tx1"/>
                </a:solidFill>
              </a:rPr>
              <a:t>Спасибо за </a:t>
            </a:r>
            <a:r>
              <a:rPr lang="ru-RU" sz="5400" b="1" dirty="0" smtClean="0">
                <a:solidFill>
                  <a:schemeClr val="tx1"/>
                </a:solidFill>
              </a:rPr>
              <a:t>внимание!!!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329642" cy="7143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85860"/>
            <a:ext cx="8329642" cy="52864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Нет ничего случайного в мире.</a:t>
            </a:r>
            <a:r>
              <a:rPr lang="en-US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endParaRPr lang="ru-RU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algn="ctr">
              <a:buFontTx/>
              <a:buNone/>
            </a:pP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Если это есть – значит это кому-то НУЖНО.</a:t>
            </a:r>
          </a:p>
          <a:p>
            <a:pPr algn="ctr">
              <a:buFontTx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Book Antiqua" pitchFamily="18" charset="0"/>
              </a:rPr>
              <a:t>Деструктивный культ</a:t>
            </a:r>
            <a:r>
              <a:rPr lang="ru-RU" sz="2800" dirty="0" smtClean="0">
                <a:solidFill>
                  <a:schemeClr val="tx1"/>
                </a:solidFill>
                <a:latin typeface="Book Antiqua" pitchFamily="18" charset="0"/>
              </a:rPr>
              <a:t> или </a:t>
            </a:r>
            <a:r>
              <a:rPr lang="ru-RU" sz="2800" b="1" dirty="0" smtClean="0">
                <a:solidFill>
                  <a:schemeClr val="tx1"/>
                </a:solidFill>
                <a:latin typeface="Book Antiqua" pitchFamily="18" charset="0"/>
              </a:rPr>
              <a:t>деструктивная секта</a:t>
            </a:r>
            <a:r>
              <a:rPr lang="ru-RU" sz="2800" dirty="0" smtClean="0">
                <a:solidFill>
                  <a:schemeClr val="tx1"/>
                </a:solidFill>
                <a:latin typeface="Book Antiqua" pitchFamily="18" charset="0"/>
              </a:rPr>
              <a:t>  —это </a:t>
            </a:r>
            <a:r>
              <a:rPr lang="ru-RU" sz="2800" u="sng" dirty="0" smtClean="0">
                <a:solidFill>
                  <a:schemeClr val="tx1"/>
                </a:solidFill>
                <a:latin typeface="Book Antiqua" pitchFamily="18" charset="0"/>
              </a:rPr>
              <a:t>религиозные</a:t>
            </a:r>
            <a:r>
              <a:rPr lang="ru-RU" sz="2800" dirty="0" smtClean="0">
                <a:solidFill>
                  <a:schemeClr val="tx1"/>
                </a:solidFill>
                <a:latin typeface="Book Antiqua" pitchFamily="18" charset="0"/>
              </a:rPr>
              <a:t>, </a:t>
            </a:r>
            <a:r>
              <a:rPr lang="ru-RU" sz="2800" u="sng" dirty="0" err="1" smtClean="0">
                <a:solidFill>
                  <a:schemeClr val="tx1"/>
                </a:solidFill>
                <a:latin typeface="Book Antiqua" pitchFamily="18" charset="0"/>
              </a:rPr>
              <a:t>неорелигиозные</a:t>
            </a:r>
            <a:r>
              <a:rPr lang="ru-RU" sz="2800" dirty="0" smtClean="0">
                <a:solidFill>
                  <a:schemeClr val="tx1"/>
                </a:solidFill>
                <a:latin typeface="Book Antiqua" pitchFamily="18" charset="0"/>
              </a:rPr>
              <a:t> и другие группы и организации, нанесшие вред обществу или своим членам (материальный, психологический или физический), а также подозреваемые в потенциальной опасности нанесения такого вреда.</a:t>
            </a:r>
            <a:endParaRPr lang="ru-RU" sz="2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31913" y="188913"/>
            <a:ext cx="7632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 eaLnBrk="0" hangingPunct="0">
              <a:spcBef>
                <a:spcPct val="20000"/>
              </a:spcBef>
            </a:pPr>
            <a:endParaRPr lang="ru-RU" sz="26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339" name="Rectangle 1664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158" y="1357298"/>
            <a:ext cx="8358246" cy="51435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Признаки деструктивного культа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Согласно определению, деструктивный культ — это группа или движение, демонстрирующая значительную, глубокую или чрезмерную увлечённость, преданность определённому человеку, идее или вещи и использующие неэтичные </a:t>
            </a:r>
            <a:r>
              <a:rPr lang="ru-RU" sz="2000" b="1" dirty="0" err="1" smtClean="0">
                <a:solidFill>
                  <a:schemeClr val="tx1"/>
                </a:solidFill>
                <a:latin typeface="Book Antiqua" pitchFamily="18" charset="0"/>
              </a:rPr>
              <a:t>манипулятивные</a:t>
            </a: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 методики убеждения и управления (например, изоляция от бывших друзей и семьи, применение специальных методов, разработанных с целью усиления внушаемости и слепого следования, мощное групповое давление, управление информацией, временное отключение индивидуальности или приостановка действия критического здравого смысла, поощрение полной зависимости от группы и боязни её покинуть и т. д.), предназначенные для того, чтобы способствовать реализации целей лидеров группы с фактическим или возможным ущербом для членов данной организации, их семей или общества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b="1" dirty="0"/>
          </a:p>
        </p:txBody>
      </p:sp>
      <p:sp>
        <p:nvSpPr>
          <p:cNvPr id="14340" name="Rectangle 1665"/>
          <p:cNvSpPr>
            <a:spLocks noChangeArrowheads="1"/>
          </p:cNvSpPr>
          <p:nvPr/>
        </p:nvSpPr>
        <p:spPr bwMode="auto">
          <a:xfrm>
            <a:off x="685800" y="533400"/>
            <a:ext cx="7812088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endParaRPr lang="ru-RU" sz="2000" b="1" dirty="0">
              <a:cs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7158" y="214290"/>
            <a:ext cx="8358246" cy="7858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Профилактика вовлечения в деструктивные культы и экстремистские организации среди молодежи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1285861"/>
            <a:ext cx="8286808" cy="507209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ru-RU" sz="2800" b="1" dirty="0"/>
              <a:t>	</a:t>
            </a: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Почему люди вступают в культы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ru-RU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тактики, которые используют культы, чтобы вербовать, обращать, обрабатывать и удерживать людей 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ru-RU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личная уязвимость потенциального новичка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ru-RU" sz="2800" b="1" dirty="0">
              <a:solidFill>
                <a:srgbClr val="000066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 flipV="1">
            <a:off x="500063" y="6043613"/>
            <a:ext cx="822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marL="342900" indent="-342900" algn="ctr">
              <a:spcBef>
                <a:spcPct val="20000"/>
              </a:spcBef>
            </a:pPr>
            <a:endParaRPr lang="ru-RU" sz="3200" b="1">
              <a:solidFill>
                <a:srgbClr val="0070C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6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357158" y="188913"/>
            <a:ext cx="8372505" cy="739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Профилактика вовлечения в деструктивные культы и экстремистские организации среди молодежи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7158" y="214290"/>
            <a:ext cx="8372505" cy="73975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Профилактика вовлечения в деструктивные культы и экстремистские организации среди молодежи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491174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Характеристики вербовщика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Это самый дружественный человек, какого вы когда-либо встречали.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Это человек, </a:t>
            </a:r>
            <a:r>
              <a:rPr lang="ru-RU" sz="2400" b="1" i="1" dirty="0" smtClean="0">
                <a:solidFill>
                  <a:schemeClr val="tx1"/>
                </a:solidFill>
                <a:latin typeface="Book Antiqua" pitchFamily="18" charset="0"/>
              </a:rPr>
              <a:t>СЛИШКОМ</a:t>
            </a: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 заинтересованный в том, что и вам, как он выяснил, нравится делать.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Тот, кто осыпает вас комплиментами и похвалами и хладнокровно оценивает, что с вас можно взять: энтузиазм, энергию, физическую или интеллектуальную силу, деньги, квартиру и т. п.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Тот, у кого есть все ответы на все вопросы.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14422"/>
            <a:ext cx="8229600" cy="528641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Тактики вербовки</a:t>
            </a:r>
            <a:endParaRPr lang="ru-RU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marL="88900" indent="-889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показывая заботу о благополучии предполагаемого клиента, выражая необычно хорошую осведомленность о его чувствах и эмоциональном состоянии, что заставляет предполагаемого клиента поверить, что его действительно понимают. </a:t>
            </a:r>
          </a:p>
          <a:p>
            <a:pPr marL="88900" indent="-889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  демонстрируя острый, объединяющий интерес к идеям вербуемого, интересам, надеждам, целям. </a:t>
            </a:r>
          </a:p>
          <a:p>
            <a:pPr marL="88900" indent="-889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 удерживая контакт глазами, поддерживая тесную физическую близость, "нападая" (в психологическом смысле).</a:t>
            </a:r>
          </a:p>
          <a:p>
            <a:pPr marL="88900" indent="-889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 извлекая личную информацию о текущем положении вербуемого, о его заботах, проблемах, стрессах. </a:t>
            </a:r>
          </a:p>
          <a:p>
            <a:pPr>
              <a:lnSpc>
                <a:spcPct val="90000"/>
              </a:lnSpc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19" y="203200"/>
            <a:ext cx="8572561" cy="72547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dirty="0">
              <a:solidFill>
                <a:srgbClr val="0D0D0D"/>
              </a:solidFill>
            </a:endParaRP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1285860"/>
            <a:ext cx="8501122" cy="521497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9388" indent="-179388" algn="ctr">
              <a:lnSpc>
                <a:spcPct val="90000"/>
              </a:lnSpc>
              <a:buClr>
                <a:schemeClr val="tx1"/>
              </a:buClr>
              <a:buFontTx/>
              <a:buNone/>
              <a:tabLst>
                <a:tab pos="179388" algn="l"/>
              </a:tabLst>
            </a:pPr>
            <a:r>
              <a:rPr lang="ru-RU" sz="3600" b="1" dirty="0"/>
              <a:t>	</a:t>
            </a:r>
            <a:r>
              <a:rPr lang="ru-RU" sz="4800" b="1" dirty="0" smtClean="0">
                <a:solidFill>
                  <a:srgbClr val="7030A0"/>
                </a:solidFill>
                <a:latin typeface="Book Antiqua" pitchFamily="18" charset="0"/>
              </a:rPr>
              <a:t>Если вербовщик добивается успеха, вербуемый ощутит эмоциональную связь с вербовщиком, а также готовность или желание поддерживать контакт. </a:t>
            </a:r>
            <a:endParaRPr lang="ru-RU" sz="48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 flipV="1">
            <a:off x="500063" y="6043613"/>
            <a:ext cx="822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marL="342900" indent="-342900" algn="ctr">
              <a:spcBef>
                <a:spcPct val="20000"/>
              </a:spcBef>
            </a:pPr>
            <a:endParaRPr lang="ru-RU" sz="3200" b="1">
              <a:solidFill>
                <a:srgbClr val="0070C0"/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14290"/>
            <a:ext cx="8607455" cy="7143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285720" y="1285860"/>
            <a:ext cx="8501122" cy="51435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rgbClr val="000066"/>
              </a:buClr>
              <a:buNone/>
            </a:pP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Обращение в полного приверженца</a:t>
            </a:r>
          </a:p>
          <a:p>
            <a:pPr marL="0" indent="0" algn="ctr">
              <a:buClr>
                <a:srgbClr val="000066"/>
              </a:buClr>
              <a:buNone/>
            </a:pPr>
            <a:r>
              <a:rPr lang="ru-RU" sz="2800" dirty="0" smtClean="0">
                <a:solidFill>
                  <a:schemeClr val="tx1"/>
                </a:solidFill>
                <a:latin typeface="Book Antiqua" pitchFamily="18" charset="0"/>
              </a:rPr>
              <a:t>Успешное обращение часто сопровождается радикальным изменением новообращенных, когда они принимают на себя идеальную культовую личность (соглашаются с требованием культа, чтобы они "стали как дети", "стали полностью спокойными", "были отделенными от материального мира" и тому подобное), и заменяют свой прежний жизненный стиль, словарный запас, интересы, друзей и ценности тем, что предписано культом.</a:t>
            </a:r>
            <a:endParaRPr lang="ru-RU" sz="2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>
              <a:buClr>
                <a:srgbClr val="000066"/>
              </a:buClr>
              <a:buNone/>
            </a:pPr>
            <a:endParaRPr lang="ru-RU" sz="20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 flipV="1">
            <a:off x="500063" y="6043613"/>
            <a:ext cx="822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marL="342900" indent="-342900" algn="ctr">
              <a:spcBef>
                <a:spcPct val="20000"/>
              </a:spcBef>
            </a:pPr>
            <a:endParaRPr lang="ru-RU" sz="3200" b="1">
              <a:solidFill>
                <a:srgbClr val="0070C0"/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ctr"/>
            <a:r>
              <a:rPr lang="ru-RU" sz="2400" dirty="0" smtClean="0">
                <a:solidFill>
                  <a:srgbClr val="C00000"/>
                </a:solidFill>
              </a:rPr>
              <a:t>Профилактика вовлечения в деструктивные культы и экстремистские организации среди молодежи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Book Antiqua" pitchFamily="18" charset="0"/>
              </a:rPr>
              <a:t>Общие тактические приемы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 Контроль времени и деятельности (поведения)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Book Antiqua" pitchFamily="18" charset="0"/>
              </a:rPr>
              <a:t>лекционный марафон, длительные заседания - встречи группы, интенсивные консультации один на один, произвольные танцы или энергичные виды спорта, гипнотические упражнения, создание отчетливых зрительных образов (визуализация), медитация, монотонное пение, жаркие молитвенные собрания, недостаточные сон и еда.</a:t>
            </a:r>
          </a:p>
          <a:p>
            <a:pPr algn="ctr">
              <a:buNone/>
            </a:pPr>
            <a:endParaRPr lang="ru-RU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актика религиозных аддикций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Профилактика религиозных аддикций</Template>
  <TotalTime>833</TotalTime>
  <Words>852</Words>
  <Application>Microsoft Office PowerPoint</Application>
  <PresentationFormat>Экран (4:3)</PresentationFormat>
  <Paragraphs>94</Paragraphs>
  <Slides>18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Профилактика религиозных аддикций</vt:lpstr>
      <vt:lpstr>Профилактика вовлечения в деструктивные культы и экстремистские организации среди молодежи.   </vt:lpstr>
      <vt:lpstr>Профилактика вовлечения в деструктивные культы и экстремистские организации среди молодежи</vt:lpstr>
      <vt:lpstr>Презентация PowerPoint</vt:lpstr>
      <vt:lpstr>Профилактика вовлечения в деструктивные культы и экстремистские организации среди молодежи</vt:lpstr>
      <vt:lpstr>Профилактика вовлечения в деструктивные культы и экстремистские организации среди молодежи</vt:lpstr>
      <vt:lpstr>Профилактика вовлечения в деструктивные культы и экстремистские организации среди молодежи</vt:lpstr>
      <vt:lpstr>Профилактика вовлечения в деструктивные культы и экстремистские организации среди молодежи</vt:lpstr>
      <vt:lpstr>Профилактика вовлечения в деструктивные культы и экстремистские организации среди молодежи</vt:lpstr>
      <vt:lpstr>Профилактика вовлечения в деструктивные культы и экстремистские организации среди молодежи</vt:lpstr>
      <vt:lpstr>Профилактика вовлечения в деструктивные культы и экстремистские организации среди молодежи</vt:lpstr>
      <vt:lpstr>Профилактика вовлечения в деструктивные культы и экстремистские организации среди молодежи</vt:lpstr>
      <vt:lpstr>Профилактика вовлечения в деструктивные культы и экстремистские организации среди молодежи</vt:lpstr>
      <vt:lpstr>Презентация PowerPoint</vt:lpstr>
      <vt:lpstr>Профилактика вовлечения в деструктивные культы и экстремистские организации среди молодежи</vt:lpstr>
      <vt:lpstr>Презентация PowerPoint</vt:lpstr>
      <vt:lpstr>Профилактика вовлечения в деструктивные культы и экстремистские организации среди молодежи</vt:lpstr>
      <vt:lpstr>Профилактика вовлечения в деструктивные культы и экстремистские организации среди молодежи</vt:lpstr>
      <vt:lpstr>Спасибо за внимание!!!</vt:lpstr>
    </vt:vector>
  </TitlesOfParts>
  <Company>rnpc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вовлечения в деструктивные культы и экстремистские организации среди молодежи.  Формирование принципов психологического здоровья.</dc:title>
  <dc:creator>user</dc:creator>
  <cp:lastModifiedBy>21</cp:lastModifiedBy>
  <cp:revision>96</cp:revision>
  <cp:lastPrinted>1601-01-01T00:00:00Z</cp:lastPrinted>
  <dcterms:created xsi:type="dcterms:W3CDTF">2012-08-21T03:33:15Z</dcterms:created>
  <dcterms:modified xsi:type="dcterms:W3CDTF">2014-11-28T03:13:26Z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