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5" r:id="rId8"/>
    <p:sldId id="267" r:id="rId9"/>
    <p:sldId id="264" r:id="rId10"/>
    <p:sldId id="276" r:id="rId11"/>
    <p:sldId id="27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2" d="100"/>
          <a:sy n="112" d="100"/>
        </p:scale>
        <p:origin x="-158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2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9F4B975-B213-4BE3-945D-91B02C235E0B}" type="datetimeFigureOut">
              <a:rPr lang="ru-RU" smtClean="0"/>
              <a:t>24.01.2017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DA1F830-C72B-4C8D-A194-CA620FF0AEA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30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F4B975-B213-4BE3-945D-91B02C235E0B}" type="datetimeFigureOut">
              <a:rPr lang="ru-RU" smtClean="0"/>
              <a:t>24.01.2017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A1F830-C72B-4C8D-A194-CA620FF0AEA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1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F4B975-B213-4BE3-945D-91B02C235E0B}" type="datetimeFigureOut">
              <a:rPr lang="ru-RU" smtClean="0"/>
              <a:t>24.01.2017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A1F830-C72B-4C8D-A194-CA620FF0AEA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F4B975-B213-4BE3-945D-91B02C235E0B}" type="datetimeFigureOut">
              <a:rPr lang="ru-RU" smtClean="0"/>
              <a:t>24.01.2017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A1F830-C72B-4C8D-A194-CA620FF0AEAB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F4B975-B213-4BE3-945D-91B02C235E0B}" type="datetimeFigureOut">
              <a:rPr lang="ru-RU" smtClean="0"/>
              <a:t>24.01.2017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A1F830-C72B-4C8D-A194-CA620FF0AEAB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9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9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F4B975-B213-4BE3-945D-91B02C235E0B}" type="datetimeFigureOut">
              <a:rPr lang="ru-RU" smtClean="0"/>
              <a:t>24.01.2017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A1F830-C72B-4C8D-A194-CA620FF0AEA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1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8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5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7" y="1444295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F4B975-B213-4BE3-945D-91B02C235E0B}" type="datetimeFigureOut">
              <a:rPr lang="ru-RU" smtClean="0"/>
              <a:t>24.01.2017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A1F830-C72B-4C8D-A194-CA620FF0AEAB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F4B975-B213-4BE3-945D-91B02C235E0B}" type="datetimeFigureOut">
              <a:rPr lang="ru-RU" smtClean="0"/>
              <a:t>24.01.2017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A1F830-C72B-4C8D-A194-CA620FF0AEAB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F4B975-B213-4BE3-945D-91B02C235E0B}" type="datetimeFigureOut">
              <a:rPr lang="ru-RU" smtClean="0"/>
              <a:t>24.01.2017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A1F830-C72B-4C8D-A194-CA620FF0AEA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3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9F4B975-B213-4BE3-945D-91B02C235E0B}" type="datetimeFigureOut">
              <a:rPr lang="ru-RU" smtClean="0"/>
              <a:t>24.01.2017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A1F830-C72B-4C8D-A194-CA620FF0AEAB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3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9F4B975-B213-4BE3-945D-91B02C235E0B}" type="datetimeFigureOut">
              <a:rPr lang="ru-RU" smtClean="0"/>
              <a:t>24.01.2017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4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DA1F830-C72B-4C8D-A194-CA620FF0AEAB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3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7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4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9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7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4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9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9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9F4B975-B213-4BE3-945D-91B02C235E0B}" type="datetimeFigureOut">
              <a:rPr lang="ru-RU" smtClean="0"/>
              <a:t>24.01.2017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4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5DA1F830-C72B-4C8D-A194-CA620FF0AEA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556793"/>
            <a:ext cx="8348464" cy="1829761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Об </a:t>
            </a:r>
            <a:r>
              <a:rPr lang="ru-RU" dirty="0"/>
              <a:t>утверждении Требований к обязательной школьной форме для организаций среднего образования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7624" y="4077073"/>
            <a:ext cx="7772400" cy="1185545"/>
          </a:xfrm>
        </p:spPr>
        <p:txBody>
          <a:bodyPr>
            <a:normAutofit fontScale="85000" lnSpcReduction="10000"/>
          </a:bodyPr>
          <a:lstStyle/>
          <a:p>
            <a:r>
              <a:rPr lang="ru-RU" dirty="0"/>
              <a:t>Приказ Министра образования и науки Республики Казахстан от 14 января 2016 года № 26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3782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7504" y="1870892"/>
            <a:ext cx="4032448" cy="3843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2276061"/>
            <a:ext cx="2189981" cy="4470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0040" y="2276872"/>
            <a:ext cx="2448272" cy="3589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917" y="116632"/>
            <a:ext cx="4332659" cy="1853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9816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79200505"/>
              </p:ext>
            </p:extLst>
          </p:nvPr>
        </p:nvGraphicFramePr>
        <p:xfrm>
          <a:off x="467545" y="1196753"/>
          <a:ext cx="8280919" cy="451800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59264"/>
                <a:gridCol w="2363616"/>
                <a:gridCol w="3468682"/>
                <a:gridCol w="1989357"/>
              </a:tblGrid>
              <a:tr h="382375">
                <a:tc>
                  <a:txBody>
                    <a:bodyPr/>
                    <a:lstStyle/>
                    <a:p>
                      <a:pPr algn="ctr">
                        <a:lnSpc>
                          <a:spcPts val="750"/>
                        </a:lnSpc>
                        <a:spcAft>
                          <a:spcPts val="0"/>
                        </a:spcAft>
                      </a:pPr>
                      <a:r>
                        <a:rPr lang="ru-RU" sz="1400" spc="0" dirty="0">
                          <a:effectLst/>
                        </a:rPr>
                        <a:t>№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50"/>
                        </a:lnSpc>
                        <a:spcAft>
                          <a:spcPts val="0"/>
                        </a:spcAft>
                      </a:pPr>
                      <a:r>
                        <a:rPr lang="ru-RU" sz="1400" spc="0" dirty="0">
                          <a:effectLst/>
                        </a:rPr>
                        <a:t>Наименование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50"/>
                        </a:lnSpc>
                        <a:spcAft>
                          <a:spcPts val="0"/>
                        </a:spcAft>
                      </a:pPr>
                      <a:r>
                        <a:rPr lang="ru-RU" sz="1400" spc="0" dirty="0">
                          <a:effectLst/>
                        </a:rPr>
                        <a:t>Адрес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50"/>
                        </a:lnSpc>
                        <a:spcAft>
                          <a:spcPts val="0"/>
                        </a:spcAft>
                      </a:pPr>
                      <a:r>
                        <a:rPr lang="ru-RU" sz="1400" spc="0" dirty="0">
                          <a:effectLst/>
                        </a:rPr>
                        <a:t>Телефон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 anchor="ctr"/>
                </a:tc>
              </a:tr>
              <a:tr h="485562">
                <a:tc>
                  <a:txBody>
                    <a:bodyPr/>
                    <a:lstStyle/>
                    <a:p>
                      <a:pPr algn="ctr">
                        <a:lnSpc>
                          <a:spcPts val="750"/>
                        </a:lnSpc>
                        <a:spcAft>
                          <a:spcPts val="0"/>
                        </a:spcAft>
                      </a:pPr>
                      <a:r>
                        <a:rPr lang="ru-RU" sz="1400" spc="0" dirty="0">
                          <a:effectLst/>
                        </a:rPr>
                        <a:t>1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400" b="0" spc="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Швейная фабрика</a:t>
                      </a:r>
                      <a:endParaRPr lang="ru-RU" sz="1400" b="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0" spc="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«</a:t>
                      </a:r>
                      <a:r>
                        <a:rPr lang="en-US" sz="1400" b="0" spc="0" dirty="0" err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Tomarani</a:t>
                      </a:r>
                      <a:r>
                        <a:rPr lang="en-US" sz="1400" b="0" spc="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Collection»</a:t>
                      </a:r>
                      <a:endParaRPr lang="ru-RU" sz="1400" b="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spc="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г</a:t>
                      </a:r>
                      <a:r>
                        <a:rPr lang="en-US" sz="1400" b="0" spc="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. </a:t>
                      </a:r>
                      <a:r>
                        <a:rPr lang="ru-RU" sz="1400" b="0" spc="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Павлодар</a:t>
                      </a:r>
                      <a:endParaRPr lang="ru-RU" sz="1400" b="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spc="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8(7182) 51-06-79. </a:t>
                      </a:r>
                      <a:endParaRPr lang="en-US" sz="1400" b="0" spc="0" dirty="0" smtClean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spc="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моб:+ </a:t>
                      </a:r>
                      <a:r>
                        <a:rPr lang="ru-RU" sz="1400" b="0" spc="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7 771 </a:t>
                      </a:r>
                      <a:r>
                        <a:rPr lang="ru-RU" sz="1400" b="0" spc="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370</a:t>
                      </a:r>
                      <a:r>
                        <a:rPr lang="en-US" sz="1400" b="0" spc="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99 33</a:t>
                      </a:r>
                      <a:endParaRPr lang="ru-RU" sz="1400" b="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50" marR="6350" marT="0" marB="0" anchor="ctr"/>
                </a:tc>
              </a:tr>
              <a:tr h="485562">
                <a:tc>
                  <a:txBody>
                    <a:bodyPr/>
                    <a:lstStyle/>
                    <a:p>
                      <a:pPr algn="ctr">
                        <a:lnSpc>
                          <a:spcPts val="75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spc="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ТОО</a:t>
                      </a:r>
                      <a:endParaRPr lang="ru-RU" sz="1400" b="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spc="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«</a:t>
                      </a:r>
                      <a:r>
                        <a:rPr lang="ru-RU" sz="1400" b="0" spc="0" dirty="0" err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Казпрофбезопасность</a:t>
                      </a:r>
                      <a:r>
                        <a:rPr lang="ru-RU" sz="1400" b="0" spc="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»</a:t>
                      </a:r>
                      <a:endParaRPr lang="ru-RU" sz="1400" b="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spc="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г. Павлодар ул. </a:t>
                      </a:r>
                      <a:r>
                        <a:rPr lang="ru-RU" sz="1400" b="0" spc="0" dirty="0" err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Исы</a:t>
                      </a:r>
                      <a:r>
                        <a:rPr lang="ru-RU" sz="1400" b="0" spc="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ru-RU" sz="1400" b="0" spc="0" dirty="0" err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Байзакова</a:t>
                      </a:r>
                      <a:r>
                        <a:rPr lang="ru-RU" sz="1400" b="0" spc="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, 294/1</a:t>
                      </a:r>
                      <a:endParaRPr lang="ru-RU" sz="1400" b="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spc="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8(7182) 67-47-47. моб тел: +7 701 532 </a:t>
                      </a:r>
                      <a:r>
                        <a:rPr lang="ru-RU" sz="1400" b="0" spc="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  <a:r>
                        <a:rPr lang="en-US" sz="1400" b="0" spc="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2 39</a:t>
                      </a:r>
                      <a:endParaRPr lang="ru-RU" sz="1400" b="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50" marR="6350" marT="0" marB="0" anchor="ctr"/>
                </a:tc>
              </a:tr>
              <a:tr h="485562">
                <a:tc>
                  <a:txBody>
                    <a:bodyPr/>
                    <a:lstStyle/>
                    <a:p>
                      <a:pPr algn="ctr">
                        <a:lnSpc>
                          <a:spcPts val="75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spc="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Трикотажный цех </a:t>
                      </a:r>
                      <a:r>
                        <a:rPr lang="ru-RU" sz="1400" b="0" spc="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ИП </a:t>
                      </a:r>
                      <a:r>
                        <a:rPr lang="ru-RU" sz="1400" b="0" spc="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«</a:t>
                      </a:r>
                      <a:r>
                        <a:rPr lang="ru-RU" sz="1400" b="0" spc="0" dirty="0" err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Жаркумбаева</a:t>
                      </a:r>
                      <a:r>
                        <a:rPr lang="ru-RU" sz="1400" b="0" spc="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»</a:t>
                      </a:r>
                      <a:endParaRPr lang="ru-RU" sz="1400" b="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spc="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г. Павлодар ул. Ак. </a:t>
                      </a:r>
                      <a:r>
                        <a:rPr lang="ru-RU" sz="1400" b="0" spc="0" dirty="0" err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Сатпаева</a:t>
                      </a:r>
                      <a:r>
                        <a:rPr lang="ru-RU" sz="1400" b="0" spc="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, </a:t>
                      </a:r>
                      <a:endParaRPr lang="ru-RU" sz="1400" b="0" spc="0" dirty="0" smtClean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spc="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65 </a:t>
                      </a:r>
                      <a:r>
                        <a:rPr lang="ru-RU" sz="1400" b="0" spc="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офис 313</a:t>
                      </a:r>
                      <a:endParaRPr lang="ru-RU" sz="1400" b="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spc="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моб тел: </a:t>
                      </a:r>
                      <a:endParaRPr lang="en-US" sz="1400" b="0" spc="0" dirty="0" smtClean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spc="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+</a:t>
                      </a:r>
                      <a:r>
                        <a:rPr lang="ru-RU" sz="1400" b="0" spc="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7 705 593 </a:t>
                      </a:r>
                      <a:r>
                        <a:rPr lang="en-US" sz="1400" b="0" spc="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9588</a:t>
                      </a:r>
                      <a:endParaRPr lang="ru-RU" sz="1400" b="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50" marR="6350" marT="0" marB="0" anchor="ctr"/>
                </a:tc>
              </a:tr>
              <a:tr h="611130">
                <a:tc>
                  <a:txBody>
                    <a:bodyPr/>
                    <a:lstStyle/>
                    <a:p>
                      <a:pPr algn="ctr">
                        <a:lnSpc>
                          <a:spcPts val="75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/>
                          <a:ea typeface="Times New Roman"/>
                        </a:rPr>
                        <a:t>4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spc="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Трикотажная студия «Софья» ИП Коновалов</a:t>
                      </a:r>
                      <a:endParaRPr lang="ru-RU" sz="1400" b="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spc="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г. Павлодар, ул. Кутузова, 42 «Дом одежды» бутик №40</a:t>
                      </a:r>
                      <a:endParaRPr lang="ru-RU" sz="1400" b="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spc="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 (7182) </a:t>
                      </a:r>
                      <a:r>
                        <a:rPr lang="ru-RU" sz="1400" b="0" spc="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68-10-2</a:t>
                      </a:r>
                      <a:r>
                        <a:rPr lang="en-US" sz="1400" b="0" spc="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</a:t>
                      </a:r>
                      <a:r>
                        <a:rPr lang="ru-RU" sz="1400" b="0" spc="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endParaRPr lang="en-US" sz="1400" b="0" spc="0" dirty="0" smtClean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spc="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31-86-57</a:t>
                      </a:r>
                      <a:endParaRPr lang="ru-RU" sz="1400" b="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50" marR="6350" marT="0" marB="0" anchor="ctr"/>
                </a:tc>
              </a:tr>
              <a:tr h="611130">
                <a:tc>
                  <a:txBody>
                    <a:bodyPr/>
                    <a:lstStyle/>
                    <a:p>
                      <a:pPr algn="ctr">
                        <a:lnSpc>
                          <a:spcPts val="75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/>
                          <a:ea typeface="Times New Roman"/>
                        </a:rPr>
                        <a:t>5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spc="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ТОО </a:t>
                      </a:r>
                      <a:r>
                        <a:rPr lang="kk-KZ" sz="1400" b="0" spc="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«Ақтұмар»</a:t>
                      </a:r>
                      <a:endParaRPr lang="ru-RU" sz="1400" b="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spc="0" dirty="0" err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г.Павлодар</a:t>
                      </a:r>
                      <a:r>
                        <a:rPr lang="ru-RU" sz="1400" b="0" spc="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ТД «</a:t>
                      </a:r>
                      <a:r>
                        <a:rPr lang="ru-RU" sz="1400" b="0" spc="0" dirty="0" err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Арман</a:t>
                      </a:r>
                      <a:r>
                        <a:rPr lang="ru-RU" sz="1400" b="0" spc="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» цокольный этаж бутик №</a:t>
                      </a:r>
                      <a:r>
                        <a:rPr lang="ru-RU" sz="1400" b="0" spc="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</a:t>
                      </a:r>
                      <a:endParaRPr lang="ru-RU" sz="1400" b="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spc="0" dirty="0" err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мобтел</a:t>
                      </a:r>
                      <a:r>
                        <a:rPr lang="ru-RU" sz="1400" b="0" spc="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: </a:t>
                      </a:r>
                      <a:endParaRPr lang="en-US" sz="1400" b="0" spc="0" dirty="0" smtClean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spc="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+</a:t>
                      </a:r>
                      <a:r>
                        <a:rPr lang="ru-RU" sz="1400" b="0" spc="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7 775 175 12 </a:t>
                      </a:r>
                      <a:r>
                        <a:rPr lang="ru-RU" sz="1400" b="0" spc="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</a:t>
                      </a:r>
                      <a:r>
                        <a:rPr lang="en-US" sz="1400" b="0" spc="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</a:t>
                      </a:r>
                      <a:endParaRPr lang="ru-RU" sz="1400" b="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50" marR="6350" marT="0" marB="0" anchor="ctr"/>
                </a:tc>
              </a:tr>
              <a:tr h="485562">
                <a:tc>
                  <a:txBody>
                    <a:bodyPr/>
                    <a:lstStyle/>
                    <a:p>
                      <a:pPr algn="ctr">
                        <a:lnSpc>
                          <a:spcPts val="75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/>
                          <a:ea typeface="Times New Roman"/>
                        </a:rPr>
                        <a:t>6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spc="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ТОО Салон «Стиль»</a:t>
                      </a:r>
                      <a:endParaRPr lang="ru-RU" sz="1400" b="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spc="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г. Павлодар, ул. Ак. Бектурова,23</a:t>
                      </a:r>
                      <a:endParaRPr lang="ru-RU" sz="1400" b="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spc="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8(7182)55-48-33</a:t>
                      </a:r>
                      <a:endParaRPr lang="ru-RU" sz="1400" b="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50" marR="6350" marT="0" marB="0" anchor="ctr"/>
                </a:tc>
              </a:tr>
              <a:tr h="485562">
                <a:tc>
                  <a:txBody>
                    <a:bodyPr/>
                    <a:lstStyle/>
                    <a:p>
                      <a:pPr algn="ctr">
                        <a:lnSpc>
                          <a:spcPts val="75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/>
                          <a:ea typeface="Times New Roman"/>
                        </a:rPr>
                        <a:t>7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spc="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ТОО «ДЭКО»</a:t>
                      </a:r>
                      <a:endParaRPr lang="ru-RU" sz="1400" b="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spc="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г. </a:t>
                      </a:r>
                      <a:r>
                        <a:rPr lang="ru-RU" sz="1400" b="0" spc="0" dirty="0" err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Павлодар,ул</a:t>
                      </a:r>
                      <a:r>
                        <a:rPr lang="ru-RU" sz="1400" b="0" spc="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. Айманова,17</a:t>
                      </a:r>
                      <a:endParaRPr lang="ru-RU" sz="1400" b="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spc="0" dirty="0" err="1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мобтел</a:t>
                      </a:r>
                      <a:r>
                        <a:rPr lang="ru-RU" sz="1400" b="0" spc="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: </a:t>
                      </a:r>
                      <a:endParaRPr lang="en-US" sz="1400" b="0" spc="0" dirty="0" smtClean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spc="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+</a:t>
                      </a:r>
                      <a:r>
                        <a:rPr lang="ru-RU" sz="1400" b="0" spc="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7 747 </a:t>
                      </a:r>
                      <a:r>
                        <a:rPr lang="ru-RU" sz="1400" b="0" spc="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588</a:t>
                      </a:r>
                      <a:r>
                        <a:rPr lang="en-US" sz="1400" b="0" spc="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84 45</a:t>
                      </a:r>
                      <a:endParaRPr lang="ru-RU" sz="1400" b="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50" marR="6350" marT="0" marB="0" anchor="ctr"/>
                </a:tc>
              </a:tr>
              <a:tr h="485562">
                <a:tc>
                  <a:txBody>
                    <a:bodyPr/>
                    <a:lstStyle/>
                    <a:p>
                      <a:pPr algn="ctr">
                        <a:lnSpc>
                          <a:spcPts val="75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/>
                          <a:ea typeface="Times New Roman"/>
                        </a:rPr>
                        <a:t>8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Швейная фабрика </a:t>
                      </a:r>
                      <a:endParaRPr lang="en-US" sz="1400" b="0" dirty="0" smtClean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«</a:t>
                      </a:r>
                      <a:r>
                        <a:rPr lang="en-US" sz="1400" b="0" dirty="0" err="1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Sens</a:t>
                      </a:r>
                      <a:r>
                        <a:rPr lang="en-US" sz="1400" b="0" baseline="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Fashion</a:t>
                      </a:r>
                      <a:r>
                        <a:rPr lang="ru-RU" sz="1400" b="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»</a:t>
                      </a:r>
                      <a:endParaRPr lang="ru-RU" sz="1400" b="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400" b="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г</a:t>
                      </a:r>
                      <a:r>
                        <a:rPr lang="ru-RU" sz="1400" b="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.</a:t>
                      </a:r>
                      <a:r>
                        <a:rPr lang="kk-KZ" sz="1400" b="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Павлодар</a:t>
                      </a:r>
                      <a:endParaRPr lang="ru-RU" sz="1400" b="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54-81-85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+7 777 416 02 42</a:t>
                      </a:r>
                      <a:endParaRPr lang="ru-RU" sz="1400" b="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50" marR="6350" marT="0" marB="0" anchor="ctr"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700" dirty="0" smtClean="0"/>
              <a:t>Список предприятий области, занимающихся </a:t>
            </a:r>
            <a:r>
              <a:rPr lang="ru-RU" sz="2700" dirty="0"/>
              <a:t>пошивом школьной формы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8400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5"/>
            <a:ext cx="8229600" cy="5602627"/>
          </a:xfrm>
        </p:spPr>
        <p:txBody>
          <a:bodyPr>
            <a:normAutofit/>
          </a:bodyPr>
          <a:lstStyle/>
          <a:p>
            <a:r>
              <a:rPr lang="ru-RU" sz="4000" dirty="0"/>
              <a:t>Школьная форма вводится с учетом возрастных особенностей обучающихся. </a:t>
            </a:r>
            <a:endParaRPr lang="en-US" sz="4000" dirty="0" smtClean="0"/>
          </a:p>
          <a:p>
            <a:endParaRPr lang="en-US" sz="4000" dirty="0"/>
          </a:p>
          <a:p>
            <a:r>
              <a:rPr lang="ru-RU" sz="4000" dirty="0" smtClean="0"/>
              <a:t>Она </a:t>
            </a:r>
            <a:r>
              <a:rPr lang="ru-RU" sz="4000" dirty="0"/>
              <a:t>подразделяется на повседневную, парадную и спортивную.</a:t>
            </a:r>
          </a:p>
        </p:txBody>
      </p:sp>
    </p:spTree>
    <p:extLst>
      <p:ext uri="{BB962C8B-B14F-4D97-AF65-F5344CB8AC3E}">
        <p14:creationId xmlns:p14="http://schemas.microsoft.com/office/powerpoint/2010/main" val="1340667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7504" y="260650"/>
            <a:ext cx="8496944" cy="2736303"/>
          </a:xfrm>
        </p:spPr>
        <p:txBody>
          <a:bodyPr>
            <a:noAutofit/>
          </a:bodyPr>
          <a:lstStyle/>
          <a:p>
            <a:r>
              <a:rPr lang="ru-RU" sz="3600" dirty="0"/>
              <a:t>Школьная форма для мальчиков включает: пиджак, жилет, брюки, парадную рубашку, повседневную рубашку (зимний период: трикотажный жилет, водолазку). </a:t>
            </a:r>
            <a:endParaRPr lang="en-US" sz="3600" dirty="0" smtClean="0"/>
          </a:p>
          <a:p>
            <a:endParaRPr lang="en-US" sz="3600" dirty="0"/>
          </a:p>
          <a:p>
            <a:r>
              <a:rPr lang="ru-RU" sz="3600" dirty="0" smtClean="0"/>
              <a:t>Брюки </a:t>
            </a:r>
            <a:r>
              <a:rPr lang="ru-RU" sz="3600" dirty="0"/>
              <a:t>для мальчиков свободного кроя, и по длине закрывают щиколотки ног.</a:t>
            </a:r>
          </a:p>
        </p:txBody>
      </p:sp>
    </p:spTree>
    <p:extLst>
      <p:ext uri="{BB962C8B-B14F-4D97-AF65-F5344CB8AC3E}">
        <p14:creationId xmlns:p14="http://schemas.microsoft.com/office/powerpoint/2010/main" val="3250712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188640"/>
            <a:ext cx="8640960" cy="4896544"/>
          </a:xfrm>
        </p:spPr>
        <p:txBody>
          <a:bodyPr>
            <a:noAutofit/>
          </a:bodyPr>
          <a:lstStyle/>
          <a:p>
            <a:r>
              <a:rPr lang="ru-RU" sz="3600" dirty="0"/>
              <a:t>Школьная форма для девочек включает: пиджак, жилет, юбку, брюки, классическую блузу (зимний период: трикотажный жилет, сарафан, водолазку</a:t>
            </a:r>
            <a:r>
              <a:rPr lang="ru-RU" sz="3600" dirty="0" smtClean="0"/>
              <a:t>).</a:t>
            </a:r>
            <a:endParaRPr lang="en-US" sz="3600" dirty="0" smtClean="0"/>
          </a:p>
          <a:p>
            <a:endParaRPr lang="en-US" sz="3600" dirty="0"/>
          </a:p>
          <a:p>
            <a:r>
              <a:rPr lang="ru-RU" sz="3600" dirty="0" smtClean="0"/>
              <a:t>Брюки </a:t>
            </a:r>
            <a:r>
              <a:rPr lang="ru-RU" sz="3600" dirty="0"/>
              <a:t>для девочек свободного кроя, и по длине закрывают щиколотки ног.</a:t>
            </a:r>
          </a:p>
        </p:txBody>
      </p:sp>
    </p:spTree>
    <p:extLst>
      <p:ext uri="{BB962C8B-B14F-4D97-AF65-F5344CB8AC3E}">
        <p14:creationId xmlns:p14="http://schemas.microsoft.com/office/powerpoint/2010/main" val="146147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332657"/>
            <a:ext cx="8435280" cy="5674635"/>
          </a:xfrm>
        </p:spPr>
        <p:txBody>
          <a:bodyPr>
            <a:normAutofit/>
          </a:bodyPr>
          <a:lstStyle/>
          <a:p>
            <a:r>
              <a:rPr lang="ru-RU" dirty="0"/>
              <a:t>Требования к школьной форме реализуются с учетом климатических условий, места проведения учебных занятий и температурного режима в учебном помещении</a:t>
            </a:r>
            <a:r>
              <a:rPr lang="ru-RU" dirty="0" smtClean="0"/>
              <a:t>.</a:t>
            </a:r>
            <a:endParaRPr lang="en-US" dirty="0" smtClean="0"/>
          </a:p>
          <a:p>
            <a:endParaRPr lang="en-US" dirty="0"/>
          </a:p>
          <a:p>
            <a:r>
              <a:rPr lang="ru-RU" dirty="0"/>
              <a:t>Выбор цвета, фасона школьной формы и длины юбки определяется организацией среднего образования и общественным советом, утверждается протоколом общешкольного родительского собрания</a:t>
            </a:r>
          </a:p>
        </p:txBody>
      </p:sp>
    </p:spTree>
    <p:extLst>
      <p:ext uri="{BB962C8B-B14F-4D97-AF65-F5344CB8AC3E}">
        <p14:creationId xmlns:p14="http://schemas.microsoft.com/office/powerpoint/2010/main" val="1128015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sensfashion.kz/media/k2/items/cache/3fcd8f90952a19354e6b0c4b58be99e3_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60648"/>
            <a:ext cx="3960440" cy="6367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5536" y="346066"/>
            <a:ext cx="367240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28-30 размер - </a:t>
            </a:r>
            <a:r>
              <a:rPr lang="ru-RU" dirty="0" smtClean="0"/>
              <a:t>9500тг</a:t>
            </a: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endParaRPr lang="ru-RU" dirty="0"/>
          </a:p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32-34 размер - </a:t>
            </a:r>
            <a:r>
              <a:rPr lang="ru-RU" dirty="0" smtClean="0"/>
              <a:t>11500тг</a:t>
            </a: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endParaRPr lang="ru-RU" dirty="0"/>
          </a:p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36-38 размер - </a:t>
            </a:r>
            <a:r>
              <a:rPr lang="ru-RU" dirty="0" smtClean="0"/>
              <a:t>12500тг</a:t>
            </a: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endParaRPr lang="ru-RU" dirty="0"/>
          </a:p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40-42 размер </a:t>
            </a:r>
            <a:r>
              <a:rPr lang="ru-RU" dirty="0" smtClean="0"/>
              <a:t>- 13500тг</a:t>
            </a: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endParaRPr lang="ru-RU" dirty="0"/>
          </a:p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44-46 размер - </a:t>
            </a:r>
            <a:r>
              <a:rPr lang="ru-RU" dirty="0" smtClean="0"/>
              <a:t>16500тг</a:t>
            </a: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endParaRPr lang="ru-RU" dirty="0"/>
          </a:p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48 размер - 16500тг</a:t>
            </a:r>
          </a:p>
        </p:txBody>
      </p:sp>
    </p:spTree>
    <p:extLst>
      <p:ext uri="{BB962C8B-B14F-4D97-AF65-F5344CB8AC3E}">
        <p14:creationId xmlns:p14="http://schemas.microsoft.com/office/powerpoint/2010/main" val="2360234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sensfashion.kz/media/k2/items/cache/1148c0c947ba828ea344776aa0a78f01_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50" y="260650"/>
            <a:ext cx="3899697" cy="6269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1520" y="260648"/>
            <a:ext cx="4572000" cy="535531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/>
              <a:t>Жилет </a:t>
            </a:r>
            <a:r>
              <a:rPr lang="ru-RU" b="1" dirty="0" smtClean="0"/>
              <a:t>однотонный</a:t>
            </a:r>
            <a:endParaRPr lang="en-US" b="1" dirty="0" smtClean="0"/>
          </a:p>
          <a:p>
            <a:endParaRPr lang="ru-RU" dirty="0"/>
          </a:p>
          <a:p>
            <a:r>
              <a:rPr lang="ru-RU" dirty="0"/>
              <a:t>28-30 размер - 3500тг</a:t>
            </a:r>
          </a:p>
          <a:p>
            <a:r>
              <a:rPr lang="ru-RU" dirty="0"/>
              <a:t>32-34 размер - 3500тг</a:t>
            </a:r>
          </a:p>
          <a:p>
            <a:r>
              <a:rPr lang="ru-RU" dirty="0"/>
              <a:t>36-38 размер - 4000тг</a:t>
            </a:r>
          </a:p>
          <a:p>
            <a:r>
              <a:rPr lang="ru-RU" dirty="0"/>
              <a:t>40-42 размер - 4300тг</a:t>
            </a:r>
          </a:p>
          <a:p>
            <a:r>
              <a:rPr lang="ru-RU" dirty="0"/>
              <a:t>44-46 размер - 4600тг</a:t>
            </a:r>
          </a:p>
          <a:p>
            <a:r>
              <a:rPr lang="ru-RU" dirty="0"/>
              <a:t>48 размер - 4800тг</a:t>
            </a:r>
          </a:p>
          <a:p>
            <a:r>
              <a:rPr lang="ru-RU" dirty="0"/>
              <a:t>50-54 размер - </a:t>
            </a:r>
            <a:r>
              <a:rPr lang="ru-RU" dirty="0" smtClean="0"/>
              <a:t>5200тг</a:t>
            </a:r>
            <a:endParaRPr lang="en-US" dirty="0" smtClean="0"/>
          </a:p>
          <a:p>
            <a:endParaRPr lang="ru-RU" dirty="0"/>
          </a:p>
          <a:p>
            <a:r>
              <a:rPr lang="ru-RU" b="1" dirty="0" smtClean="0"/>
              <a:t>Брюки</a:t>
            </a:r>
            <a:endParaRPr lang="en-US" b="1" dirty="0" smtClean="0"/>
          </a:p>
          <a:p>
            <a:endParaRPr lang="ru-RU" dirty="0"/>
          </a:p>
          <a:p>
            <a:r>
              <a:rPr lang="ru-RU" dirty="0"/>
              <a:t>28-30 размер - 3600тг</a:t>
            </a:r>
          </a:p>
          <a:p>
            <a:r>
              <a:rPr lang="ru-RU" dirty="0"/>
              <a:t>32-34 размер - 3600тг</a:t>
            </a:r>
          </a:p>
          <a:p>
            <a:r>
              <a:rPr lang="ru-RU" dirty="0"/>
              <a:t>36-38 размер - 3800тг</a:t>
            </a:r>
          </a:p>
          <a:p>
            <a:r>
              <a:rPr lang="ru-RU" dirty="0"/>
              <a:t>40-42 размер - 4000тг</a:t>
            </a:r>
          </a:p>
          <a:p>
            <a:r>
              <a:rPr lang="ru-RU" dirty="0"/>
              <a:t>44-46 размер - 4500тг</a:t>
            </a:r>
          </a:p>
          <a:p>
            <a:r>
              <a:rPr lang="ru-RU" dirty="0"/>
              <a:t>48 размер - 5000тг</a:t>
            </a:r>
          </a:p>
          <a:p>
            <a:r>
              <a:rPr lang="ru-RU" dirty="0"/>
              <a:t>50-54 размер - 6300тг</a:t>
            </a:r>
          </a:p>
        </p:txBody>
      </p:sp>
    </p:spTree>
    <p:extLst>
      <p:ext uri="{BB962C8B-B14F-4D97-AF65-F5344CB8AC3E}">
        <p14:creationId xmlns:p14="http://schemas.microsoft.com/office/powerpoint/2010/main" val="420430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sensfashion.kz/media/k2/items/cache/bb649b5e9b78ccc3d37b687d9b2104de_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1" y="188640"/>
            <a:ext cx="3941281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1520" y="367837"/>
            <a:ext cx="4572000" cy="4154984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ru-RU" sz="2400" dirty="0"/>
              <a:t>28-30 размер - </a:t>
            </a:r>
            <a:r>
              <a:rPr lang="ru-RU" sz="2400" dirty="0" smtClean="0"/>
              <a:t>6500тг</a:t>
            </a:r>
            <a:endParaRPr lang="en-US" sz="2400" dirty="0" smtClean="0"/>
          </a:p>
          <a:p>
            <a:pPr marL="342900" indent="-342900">
              <a:buFont typeface="Arial" pitchFamily="34" charset="0"/>
              <a:buChar char="•"/>
            </a:pPr>
            <a:endParaRPr lang="ru-RU" sz="2400" dirty="0"/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/>
              <a:t>32-34 размер - </a:t>
            </a:r>
            <a:r>
              <a:rPr lang="ru-RU" sz="2400" dirty="0" smtClean="0"/>
              <a:t>6500тг</a:t>
            </a:r>
            <a:endParaRPr lang="en-US" sz="2400" dirty="0" smtClean="0"/>
          </a:p>
          <a:p>
            <a:pPr marL="342900" indent="-342900">
              <a:buFont typeface="Arial" pitchFamily="34" charset="0"/>
              <a:buChar char="•"/>
            </a:pPr>
            <a:endParaRPr lang="ru-RU" sz="2400" dirty="0"/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/>
              <a:t>36-38 размер - </a:t>
            </a:r>
            <a:r>
              <a:rPr lang="ru-RU" sz="2400" dirty="0" smtClean="0"/>
              <a:t>7000тг</a:t>
            </a:r>
            <a:endParaRPr lang="en-US" sz="2400" dirty="0" smtClean="0"/>
          </a:p>
          <a:p>
            <a:pPr marL="342900" indent="-342900">
              <a:buFont typeface="Arial" pitchFamily="34" charset="0"/>
              <a:buChar char="•"/>
            </a:pPr>
            <a:endParaRPr lang="en-US" sz="2400" dirty="0"/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/>
              <a:t>40-42 </a:t>
            </a:r>
            <a:r>
              <a:rPr lang="ru-RU" sz="2400" dirty="0"/>
              <a:t>размер </a:t>
            </a:r>
            <a:r>
              <a:rPr lang="ru-RU" sz="2400" dirty="0" smtClean="0"/>
              <a:t>- 7500тг</a:t>
            </a:r>
            <a:endParaRPr lang="en-US" sz="2400" dirty="0" smtClean="0"/>
          </a:p>
          <a:p>
            <a:pPr marL="342900" indent="-342900">
              <a:buFont typeface="Arial" pitchFamily="34" charset="0"/>
              <a:buChar char="•"/>
            </a:pPr>
            <a:endParaRPr lang="ru-RU" sz="2400" dirty="0"/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/>
              <a:t>44-46 размер - </a:t>
            </a:r>
            <a:r>
              <a:rPr lang="ru-RU" sz="2400" dirty="0" smtClean="0"/>
              <a:t>8000тг</a:t>
            </a:r>
            <a:endParaRPr lang="en-US" sz="2400" dirty="0" smtClean="0"/>
          </a:p>
          <a:p>
            <a:pPr marL="342900" indent="-342900">
              <a:buFont typeface="Arial" pitchFamily="34" charset="0"/>
              <a:buChar char="•"/>
            </a:pPr>
            <a:endParaRPr lang="ru-RU" sz="2400" dirty="0"/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/>
              <a:t>48 размер - 8500тг</a:t>
            </a:r>
          </a:p>
        </p:txBody>
      </p:sp>
    </p:spTree>
    <p:extLst>
      <p:ext uri="{BB962C8B-B14F-4D97-AF65-F5344CB8AC3E}">
        <p14:creationId xmlns:p14="http://schemas.microsoft.com/office/powerpoint/2010/main" val="384584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sensfashion.kz/images/new-tkani/sin-glad/sin-gl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331639" y="1015954"/>
            <a:ext cx="6748620" cy="45012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843810" y="260650"/>
            <a:ext cx="299633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/>
              <a:t>Синяя гладь</a:t>
            </a:r>
          </a:p>
        </p:txBody>
      </p:sp>
    </p:spTree>
    <p:extLst>
      <p:ext uri="{BB962C8B-B14F-4D97-AF65-F5344CB8AC3E}">
        <p14:creationId xmlns:p14="http://schemas.microsoft.com/office/powerpoint/2010/main" val="3333845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169</TotalTime>
  <Words>458</Words>
  <Application>Microsoft Office PowerPoint</Application>
  <PresentationFormat>Экран (4:3)</PresentationFormat>
  <Paragraphs>103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Открытая</vt:lpstr>
      <vt:lpstr>Об утверждении Требований к обязательной школьной форме для организаций среднего образования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Список предприятий области, занимающихся пошивом школьной формы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 утверждении Требований к обязательной школьной форме для организаций среднего образования</dc:title>
  <dc:creator>Пользователь</dc:creator>
  <cp:lastModifiedBy>Пользователь</cp:lastModifiedBy>
  <cp:revision>10</cp:revision>
  <dcterms:created xsi:type="dcterms:W3CDTF">2016-05-16T01:52:14Z</dcterms:created>
  <dcterms:modified xsi:type="dcterms:W3CDTF">2017-01-24T05:23:56Z</dcterms:modified>
</cp:coreProperties>
</file>