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7" r:id="rId3"/>
    <p:sldId id="268" r:id="rId4"/>
    <p:sldId id="269" r:id="rId5"/>
    <p:sldId id="270" r:id="rId6"/>
    <p:sldId id="272" r:id="rId7"/>
    <p:sldId id="271" r:id="rId8"/>
    <p:sldId id="273" r:id="rId9"/>
    <p:sldId id="274" r:id="rId10"/>
    <p:sldId id="261" r:id="rId11"/>
    <p:sldId id="258" r:id="rId12"/>
    <p:sldId id="262" r:id="rId13"/>
    <p:sldId id="263" r:id="rId14"/>
    <p:sldId id="264" r:id="rId15"/>
    <p:sldId id="276" r:id="rId16"/>
    <p:sldId id="277"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7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C5FABE-AE11-48AF-B449-E399F4D9572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B8F7D-52D0-43DD-BF9F-2348556EB76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61DB3D-19A5-40F3-A327-26548092A03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EFA843F-DE0E-4760-AE24-81F1C344A04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2F3DB3-5DC6-4198-8F29-CEE6E7D158F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31C1C8-BA10-465D-AB02-8C27723D319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D046160-7190-4265-8B57-BFC2D554F55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C49777D-264A-4EA2-B784-ECACC43A4D5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A57316E-C768-4BB4-B33E-F3451E295F3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B41A86-1E4E-4D1C-B732-4FB6E08A117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0D196E1-2E77-43BC-BCBD-B4F5B8BF0C5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565A789-2D8E-4A3C-BDDD-12653B0953C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ru-RU" sz="4800" smtClean="0"/>
              <a:t>Общая характеристика одноклеточных животных или простейших</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sz="4000" smtClean="0"/>
              <a:t>Таксисы – движения в ответ на действие раздражителя</a:t>
            </a:r>
          </a:p>
        </p:txBody>
      </p:sp>
      <p:sp>
        <p:nvSpPr>
          <p:cNvPr id="11267" name="Rectangle 3"/>
          <p:cNvSpPr>
            <a:spLocks noGrp="1" noChangeArrowheads="1"/>
          </p:cNvSpPr>
          <p:nvPr>
            <p:ph idx="1"/>
          </p:nvPr>
        </p:nvSpPr>
        <p:spPr/>
        <p:txBody>
          <a:bodyPr/>
          <a:lstStyle/>
          <a:p>
            <a:pPr eaLnBrk="1" hangingPunct="1"/>
            <a:r>
              <a:rPr lang="ru-RU" smtClean="0"/>
              <a:t>Положительный таксис        бактерии</a:t>
            </a:r>
          </a:p>
          <a:p>
            <a:pPr eaLnBrk="1" hangingPunct="1"/>
            <a:endParaRPr lang="ru-RU" smtClean="0"/>
          </a:p>
          <a:p>
            <a:pPr eaLnBrk="1" hangingPunct="1"/>
            <a:endParaRPr lang="ru-RU" smtClean="0"/>
          </a:p>
          <a:p>
            <a:pPr eaLnBrk="1" hangingPunct="1"/>
            <a:endParaRPr lang="ru-RU" smtClean="0"/>
          </a:p>
          <a:p>
            <a:pPr eaLnBrk="1" hangingPunct="1"/>
            <a:r>
              <a:rPr lang="ru-RU" smtClean="0"/>
              <a:t>Отрицательный таксис            соль</a:t>
            </a:r>
          </a:p>
        </p:txBody>
      </p:sp>
      <p:pic>
        <p:nvPicPr>
          <p:cNvPr id="11268" name="Picture 6"/>
          <p:cNvPicPr>
            <a:picLocks noChangeAspect="1" noChangeArrowheads="1"/>
          </p:cNvPicPr>
          <p:nvPr/>
        </p:nvPicPr>
        <p:blipFill>
          <a:blip r:embed="rId2"/>
          <a:srcRect/>
          <a:stretch>
            <a:fillRect/>
          </a:stretch>
        </p:blipFill>
        <p:spPr bwMode="auto">
          <a:xfrm>
            <a:off x="6011863" y="4724400"/>
            <a:ext cx="2376487" cy="1784350"/>
          </a:xfrm>
          <a:prstGeom prst="rect">
            <a:avLst/>
          </a:prstGeom>
          <a:noFill/>
          <a:ln w="9525">
            <a:noFill/>
            <a:miter lim="800000"/>
            <a:headEnd/>
            <a:tailEnd/>
          </a:ln>
        </p:spPr>
      </p:pic>
      <p:pic>
        <p:nvPicPr>
          <p:cNvPr id="11269" name="Picture 7"/>
          <p:cNvPicPr>
            <a:picLocks noChangeAspect="1" noChangeArrowheads="1"/>
          </p:cNvPicPr>
          <p:nvPr/>
        </p:nvPicPr>
        <p:blipFill>
          <a:blip r:embed="rId3"/>
          <a:srcRect/>
          <a:stretch>
            <a:fillRect/>
          </a:stretch>
        </p:blipFill>
        <p:spPr bwMode="auto">
          <a:xfrm>
            <a:off x="6227763" y="2205038"/>
            <a:ext cx="2170112" cy="1770062"/>
          </a:xfrm>
          <a:prstGeom prst="rect">
            <a:avLst/>
          </a:prstGeom>
          <a:noFill/>
          <a:ln w="9525">
            <a:noFill/>
            <a:miter lim="800000"/>
            <a:headEnd/>
            <a:tailEnd/>
          </a:ln>
        </p:spPr>
      </p:pic>
      <p:pic>
        <p:nvPicPr>
          <p:cNvPr id="11270" name="Picture 8"/>
          <p:cNvPicPr>
            <a:picLocks noChangeAspect="1" noChangeArrowheads="1"/>
          </p:cNvPicPr>
          <p:nvPr/>
        </p:nvPicPr>
        <p:blipFill>
          <a:blip r:embed="rId4"/>
          <a:srcRect/>
          <a:stretch>
            <a:fillRect/>
          </a:stretch>
        </p:blipFill>
        <p:spPr bwMode="auto">
          <a:xfrm>
            <a:off x="755650" y="2244725"/>
            <a:ext cx="3240088" cy="1751013"/>
          </a:xfrm>
          <a:prstGeom prst="rect">
            <a:avLst/>
          </a:prstGeom>
          <a:noFill/>
          <a:ln w="9525">
            <a:noFill/>
            <a:miter lim="800000"/>
            <a:headEnd/>
            <a:tailEnd/>
          </a:ln>
        </p:spPr>
      </p:pic>
      <p:pic>
        <p:nvPicPr>
          <p:cNvPr id="11271" name="Picture 9"/>
          <p:cNvPicPr>
            <a:picLocks noChangeAspect="1" noChangeArrowheads="1"/>
          </p:cNvPicPr>
          <p:nvPr/>
        </p:nvPicPr>
        <p:blipFill>
          <a:blip r:embed="rId5"/>
          <a:srcRect/>
          <a:stretch>
            <a:fillRect/>
          </a:stretch>
        </p:blipFill>
        <p:spPr bwMode="auto">
          <a:xfrm>
            <a:off x="684213" y="4797425"/>
            <a:ext cx="3311525" cy="1790700"/>
          </a:xfrm>
          <a:prstGeom prst="rect">
            <a:avLst/>
          </a:prstGeom>
          <a:noFill/>
          <a:ln w="9525">
            <a:noFill/>
            <a:miter lim="800000"/>
            <a:headEnd/>
            <a:tailEnd/>
          </a:ln>
        </p:spPr>
      </p:pic>
      <p:sp>
        <p:nvSpPr>
          <p:cNvPr id="11272" name="AutoShape 10"/>
          <p:cNvSpPr>
            <a:spLocks noChangeArrowheads="1"/>
          </p:cNvSpPr>
          <p:nvPr/>
        </p:nvSpPr>
        <p:spPr bwMode="auto">
          <a:xfrm>
            <a:off x="3851275" y="2852738"/>
            <a:ext cx="2736850" cy="576262"/>
          </a:xfrm>
          <a:prstGeom prst="rightArrow">
            <a:avLst>
              <a:gd name="adj1" fmla="val 50000"/>
              <a:gd name="adj2" fmla="val 118733"/>
            </a:avLst>
          </a:prstGeom>
          <a:solidFill>
            <a:schemeClr val="accent1"/>
          </a:solidFill>
          <a:ln w="9525">
            <a:solidFill>
              <a:schemeClr val="tx1"/>
            </a:solidFill>
            <a:miter lim="800000"/>
            <a:headEnd/>
            <a:tailEnd/>
          </a:ln>
        </p:spPr>
        <p:txBody>
          <a:bodyPr wrap="none" anchor="ctr"/>
          <a:lstStyle/>
          <a:p>
            <a:endParaRPr lang="ru-RU"/>
          </a:p>
        </p:txBody>
      </p:sp>
      <p:sp>
        <p:nvSpPr>
          <p:cNvPr id="11273" name="AutoShape 11"/>
          <p:cNvSpPr>
            <a:spLocks noChangeArrowheads="1"/>
          </p:cNvSpPr>
          <p:nvPr/>
        </p:nvSpPr>
        <p:spPr bwMode="auto">
          <a:xfrm>
            <a:off x="3708400" y="5516563"/>
            <a:ext cx="2376488" cy="503237"/>
          </a:xfrm>
          <a:prstGeom prst="leftArrow">
            <a:avLst>
              <a:gd name="adj1" fmla="val 50000"/>
              <a:gd name="adj2" fmla="val 11806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smtClean="0"/>
              <a:t>Движение </a:t>
            </a:r>
          </a:p>
        </p:txBody>
      </p:sp>
      <p:pic>
        <p:nvPicPr>
          <p:cNvPr id="12291" name="Picture 4"/>
          <p:cNvPicPr>
            <a:picLocks noChangeAspect="1" noChangeArrowheads="1"/>
          </p:cNvPicPr>
          <p:nvPr/>
        </p:nvPicPr>
        <p:blipFill>
          <a:blip r:embed="rId2"/>
          <a:srcRect/>
          <a:stretch>
            <a:fillRect/>
          </a:stretch>
        </p:blipFill>
        <p:spPr bwMode="auto">
          <a:xfrm>
            <a:off x="0" y="1285875"/>
            <a:ext cx="9144000" cy="498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mtClean="0"/>
              <a:t>Размножение </a:t>
            </a:r>
          </a:p>
        </p:txBody>
      </p:sp>
      <p:sp>
        <p:nvSpPr>
          <p:cNvPr id="13315" name="Rectangle 3"/>
          <p:cNvSpPr>
            <a:spLocks noGrp="1" noChangeArrowheads="1"/>
          </p:cNvSpPr>
          <p:nvPr>
            <p:ph idx="1"/>
          </p:nvPr>
        </p:nvSpPr>
        <p:spPr>
          <a:xfrm>
            <a:off x="457200" y="1125538"/>
            <a:ext cx="8229600" cy="4970462"/>
          </a:xfrm>
        </p:spPr>
        <p:txBody>
          <a:bodyPr/>
          <a:lstStyle/>
          <a:p>
            <a:pPr eaLnBrk="1" hangingPunct="1"/>
            <a:r>
              <a:rPr lang="ru-RU" smtClean="0"/>
              <a:t>Бесполое  - деление клетки пополам (поперечное или продольное)</a:t>
            </a:r>
          </a:p>
        </p:txBody>
      </p:sp>
      <p:pic>
        <p:nvPicPr>
          <p:cNvPr id="13317" name="Picture 5"/>
          <p:cNvPicPr>
            <a:picLocks noChangeAspect="1" noChangeArrowheads="1"/>
          </p:cNvPicPr>
          <p:nvPr/>
        </p:nvPicPr>
        <p:blipFill>
          <a:blip r:embed="rId2"/>
          <a:srcRect/>
          <a:stretch>
            <a:fillRect/>
          </a:stretch>
        </p:blipFill>
        <p:spPr bwMode="auto">
          <a:xfrm>
            <a:off x="2071670" y="2143116"/>
            <a:ext cx="3195637"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3683000" cy="1143000"/>
          </a:xfrm>
        </p:spPr>
        <p:txBody>
          <a:bodyPr/>
          <a:lstStyle/>
          <a:p>
            <a:pPr eaLnBrk="1" hangingPunct="1"/>
            <a:r>
              <a:rPr lang="ru-RU" smtClean="0"/>
              <a:t>Циста </a:t>
            </a:r>
          </a:p>
        </p:txBody>
      </p:sp>
      <p:sp>
        <p:nvSpPr>
          <p:cNvPr id="15363" name="Rectangle 3"/>
          <p:cNvSpPr>
            <a:spLocks noGrp="1" noChangeArrowheads="1"/>
          </p:cNvSpPr>
          <p:nvPr>
            <p:ph idx="1"/>
          </p:nvPr>
        </p:nvSpPr>
        <p:spPr>
          <a:xfrm>
            <a:off x="323850" y="1196975"/>
            <a:ext cx="8229600" cy="1252538"/>
          </a:xfrm>
        </p:spPr>
        <p:txBody>
          <a:bodyPr/>
          <a:lstStyle/>
          <a:p>
            <a:pPr eaLnBrk="1" hangingPunct="1">
              <a:buFont typeface="Wingdings" pitchFamily="2" charset="2"/>
              <a:buNone/>
            </a:pPr>
            <a:r>
              <a:rPr lang="ru-RU" smtClean="0"/>
              <a:t>- клетка с толстой оболочкой, способная пережить неблагоприятные условия</a:t>
            </a:r>
          </a:p>
        </p:txBody>
      </p:sp>
      <p:pic>
        <p:nvPicPr>
          <p:cNvPr id="15364" name="Picture 4"/>
          <p:cNvPicPr>
            <a:picLocks noChangeAspect="1" noChangeArrowheads="1"/>
          </p:cNvPicPr>
          <p:nvPr/>
        </p:nvPicPr>
        <p:blipFill>
          <a:blip r:embed="rId2"/>
          <a:srcRect/>
          <a:stretch>
            <a:fillRect/>
          </a:stretch>
        </p:blipFill>
        <p:spPr bwMode="auto">
          <a:xfrm>
            <a:off x="0" y="3227388"/>
            <a:ext cx="9144000" cy="3630612"/>
          </a:xfrm>
          <a:prstGeom prst="rect">
            <a:avLst/>
          </a:prstGeom>
          <a:noFill/>
          <a:ln w="9525">
            <a:noFill/>
            <a:miter lim="800000"/>
            <a:headEnd/>
            <a:tailEnd/>
          </a:ln>
        </p:spPr>
      </p:pic>
      <p:pic>
        <p:nvPicPr>
          <p:cNvPr id="15365" name="Picture 5"/>
          <p:cNvPicPr>
            <a:picLocks noChangeAspect="1" noChangeArrowheads="1"/>
          </p:cNvPicPr>
          <p:nvPr/>
        </p:nvPicPr>
        <p:blipFill>
          <a:blip r:embed="rId3"/>
          <a:srcRect/>
          <a:stretch>
            <a:fillRect/>
          </a:stretch>
        </p:blipFill>
        <p:spPr bwMode="auto">
          <a:xfrm>
            <a:off x="5651500" y="2276475"/>
            <a:ext cx="3132138" cy="169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Rectangle 6"/>
          <p:cNvSpPr>
            <a:spLocks noGrp="1" noChangeArrowheads="1"/>
          </p:cNvSpPr>
          <p:nvPr>
            <p:ph idx="1"/>
          </p:nvPr>
        </p:nvSpPr>
        <p:spPr/>
        <p:txBody>
          <a:bodyPr/>
          <a:lstStyle/>
          <a:p>
            <a:pPr eaLnBrk="1" hangingPunct="1"/>
            <a:r>
              <a:rPr lang="ru-RU" smtClean="0">
                <a:solidFill>
                  <a:srgbClr val="FFFF66"/>
                </a:solidFill>
              </a:rPr>
              <a:t>Корм для животных</a:t>
            </a:r>
          </a:p>
          <a:p>
            <a:pPr eaLnBrk="1" hangingPunct="1"/>
            <a:r>
              <a:rPr lang="ru-RU" smtClean="0">
                <a:solidFill>
                  <a:srgbClr val="FFFF66"/>
                </a:solidFill>
              </a:rPr>
              <a:t>Очищение водоёмов </a:t>
            </a:r>
          </a:p>
        </p:txBody>
      </p:sp>
      <p:sp>
        <p:nvSpPr>
          <p:cNvPr id="14344" name="Rectangle 8"/>
          <p:cNvSpPr>
            <a:spLocks noChangeArrowheads="1"/>
          </p:cNvSpPr>
          <p:nvPr/>
        </p:nvSpPr>
        <p:spPr bwMode="auto">
          <a:xfrm>
            <a:off x="673100" y="490538"/>
            <a:ext cx="8229600" cy="1143000"/>
          </a:xfrm>
          <a:prstGeom prst="rect">
            <a:avLst/>
          </a:prstGeom>
          <a:noFill/>
          <a:ln w="9525">
            <a:noFill/>
            <a:miter lim="800000"/>
            <a:headEnd/>
            <a:tailEnd/>
          </a:ln>
          <a:effectLst/>
        </p:spPr>
        <p:txBody>
          <a:bodyPr anchor="ctr"/>
          <a:lstStyle/>
          <a:p>
            <a:pPr algn="ctr">
              <a:defRPr/>
            </a:pPr>
            <a:r>
              <a:rPr lang="ru-RU" sz="4400">
                <a:solidFill>
                  <a:schemeClr val="folHlink"/>
                </a:solidFill>
                <a:effectLst>
                  <a:outerShdw blurRad="38100" dist="38100" dir="2700000" algn="tl">
                    <a:srgbClr val="000000"/>
                  </a:outerShdw>
                </a:effectLst>
              </a:rPr>
              <a:t>Значение простейших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smtClean="0">
                <a:solidFill>
                  <a:srgbClr val="FF0066"/>
                </a:solidFill>
              </a:rPr>
              <a:t>Дизентерийная амеба</a:t>
            </a:r>
          </a:p>
        </p:txBody>
      </p:sp>
      <p:sp>
        <p:nvSpPr>
          <p:cNvPr id="17411" name="Rectangle 3"/>
          <p:cNvSpPr>
            <a:spLocks noGrp="1" noChangeArrowheads="1"/>
          </p:cNvSpPr>
          <p:nvPr>
            <p:ph type="body" idx="1"/>
          </p:nvPr>
        </p:nvSpPr>
        <p:spPr/>
        <p:txBody>
          <a:bodyPr/>
          <a:lstStyle/>
          <a:p>
            <a:pPr eaLnBrk="1" hangingPunct="1">
              <a:lnSpc>
                <a:spcPct val="80000"/>
              </a:lnSpc>
            </a:pPr>
            <a:r>
              <a:rPr lang="ru-RU" sz="2800" dirty="0" smtClean="0"/>
              <a:t>Кроме обыкновенной амебы, известно несколько других видов амеб. Дизентерийная амеба внешне похожа на обыкновенную, но отличается от нее очень короткими ложноножками. При питье грязной воды дизентерийные амебы попадают в кишечник человека, быстро размножаются, проникают в стенки кишок и образуют там язвы. Эти амебы питаются разрушенными участками кишки и кровью, вызывая серьезное заболевание — амебную дизентерию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z="4000" smtClean="0">
                <a:solidFill>
                  <a:srgbClr val="FF0066"/>
                </a:solidFill>
              </a:rPr>
              <a:t>Схема цисты и дизентерийной амёбы</a:t>
            </a:r>
            <a:r>
              <a:rPr lang="ru-RU" sz="4000" smtClean="0"/>
              <a:t> </a:t>
            </a:r>
          </a:p>
        </p:txBody>
      </p:sp>
      <p:pic>
        <p:nvPicPr>
          <p:cNvPr id="18435" name="Picture 4" descr="002_3"/>
          <p:cNvPicPr>
            <a:picLocks noChangeAspect="1" noChangeArrowheads="1"/>
          </p:cNvPicPr>
          <p:nvPr>
            <p:ph type="body" idx="1"/>
          </p:nvPr>
        </p:nvPicPr>
        <p:blipFill>
          <a:blip r:embed="rId2"/>
          <a:srcRect/>
          <a:stretch>
            <a:fillRect/>
          </a:stretch>
        </p:blipFill>
        <p:spPr>
          <a:xfrm>
            <a:off x="0" y="1524000"/>
            <a:ext cx="9144000" cy="4405313"/>
          </a:xfr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ru-RU" smtClean="0"/>
              <a:t>Простейшие </a:t>
            </a:r>
          </a:p>
        </p:txBody>
      </p:sp>
      <p:sp>
        <p:nvSpPr>
          <p:cNvPr id="3075" name="Rectangle 3"/>
          <p:cNvSpPr>
            <a:spLocks noGrp="1" noChangeArrowheads="1"/>
          </p:cNvSpPr>
          <p:nvPr>
            <p:ph idx="1"/>
          </p:nvPr>
        </p:nvSpPr>
        <p:spPr>
          <a:xfrm>
            <a:off x="0" y="1268413"/>
            <a:ext cx="4140200" cy="5589587"/>
          </a:xfrm>
        </p:spPr>
        <p:txBody>
          <a:bodyPr/>
          <a:lstStyle/>
          <a:p>
            <a:pPr eaLnBrk="1" hangingPunct="1"/>
            <a:r>
              <a:rPr lang="ru-RU" smtClean="0"/>
              <a:t>Тело – одна или группа клеток, каждая клетка – самостоятельный организм</a:t>
            </a:r>
          </a:p>
          <a:p>
            <a:pPr eaLnBrk="1" hangingPunct="1">
              <a:buFont typeface="Wingdings" pitchFamily="2" charset="2"/>
              <a:buNone/>
            </a:pPr>
            <a:endParaRPr lang="ru-RU" smtClean="0"/>
          </a:p>
          <a:p>
            <a:pPr eaLnBrk="1" hangingPunct="1"/>
            <a:r>
              <a:rPr lang="ru-RU" smtClean="0"/>
              <a:t>Размер в среднем -  0,1 – 0,5 мм</a:t>
            </a:r>
          </a:p>
        </p:txBody>
      </p:sp>
      <p:pic>
        <p:nvPicPr>
          <p:cNvPr id="3076" name="Picture 4"/>
          <p:cNvPicPr>
            <a:picLocks noChangeAspect="1" noChangeArrowheads="1"/>
          </p:cNvPicPr>
          <p:nvPr/>
        </p:nvPicPr>
        <p:blipFill>
          <a:blip r:embed="rId2"/>
          <a:srcRect/>
          <a:stretch>
            <a:fillRect/>
          </a:stretch>
        </p:blipFill>
        <p:spPr bwMode="auto">
          <a:xfrm>
            <a:off x="4403726" y="1412875"/>
            <a:ext cx="3931818" cy="4516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0"/>
            <a:ext cx="7772400" cy="1470025"/>
          </a:xfrm>
        </p:spPr>
        <p:txBody>
          <a:bodyPr/>
          <a:lstStyle/>
          <a:p>
            <a:pPr eaLnBrk="1" hangingPunct="1"/>
            <a:r>
              <a:rPr lang="ru-RU" smtClean="0">
                <a:solidFill>
                  <a:srgbClr val="FF0066"/>
                </a:solidFill>
              </a:rPr>
              <a:t>Обыкновенная амёба</a:t>
            </a:r>
            <a:r>
              <a:rPr lang="ru-RU" smtClean="0"/>
              <a:t> </a:t>
            </a:r>
          </a:p>
        </p:txBody>
      </p:sp>
      <p:pic>
        <p:nvPicPr>
          <p:cNvPr id="4099" name="Picture 4" descr="002_1"/>
          <p:cNvPicPr>
            <a:picLocks noChangeAspect="1" noChangeArrowheads="1"/>
          </p:cNvPicPr>
          <p:nvPr>
            <p:ph type="subTitle" idx="1"/>
          </p:nvPr>
        </p:nvPicPr>
        <p:blipFill>
          <a:blip r:embed="rId2"/>
          <a:srcRect/>
          <a:stretch>
            <a:fillRect/>
          </a:stretch>
        </p:blipFill>
        <p:spPr>
          <a:xfrm>
            <a:off x="0" y="1143000"/>
            <a:ext cx="9144000" cy="5715000"/>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1143000"/>
          </a:xfrm>
        </p:spPr>
        <p:txBody>
          <a:bodyPr/>
          <a:lstStyle/>
          <a:p>
            <a:pPr eaLnBrk="1" hangingPunct="1"/>
            <a:r>
              <a:rPr lang="ru-RU" sz="4000" b="1" smtClean="0">
                <a:solidFill>
                  <a:srgbClr val="FF0066"/>
                </a:solidFill>
              </a:rPr>
              <a:t>Образ жизни, строение и передвижение амебы</a:t>
            </a:r>
            <a:r>
              <a:rPr lang="ru-RU" sz="4000" smtClean="0"/>
              <a:t> </a:t>
            </a:r>
          </a:p>
        </p:txBody>
      </p:sp>
      <p:sp>
        <p:nvSpPr>
          <p:cNvPr id="5123" name="Rectangle 3"/>
          <p:cNvSpPr>
            <a:spLocks noGrp="1" noChangeArrowheads="1"/>
          </p:cNvSpPr>
          <p:nvPr>
            <p:ph type="body" idx="1"/>
          </p:nvPr>
        </p:nvSpPr>
        <p:spPr/>
        <p:txBody>
          <a:bodyPr/>
          <a:lstStyle/>
          <a:p>
            <a:pPr eaLnBrk="1" hangingPunct="1">
              <a:lnSpc>
                <a:spcPct val="80000"/>
              </a:lnSpc>
            </a:pPr>
            <a:r>
              <a:rPr lang="ru-RU" sz="3600" dirty="0" smtClean="0"/>
              <a:t>Обыкновенная амеба встречается в иле на дне прудов с загрязненной водой. Она похожа на маленький (0,2—0,5 мм), едва заметный простым глазом бесцветный студенистый комочек, постоянно меняющий свою форму. Слово «амеба» означает «изменчивая». Рассмотреть детали строения амебы можно только под микроскопом</a:t>
            </a:r>
            <a:r>
              <a:rPr lang="ru-RU" sz="3600" dirty="0" smtClean="0"/>
              <a:t>.</a:t>
            </a:r>
            <a:endParaRPr lang="ru-RU" sz="36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solidFill>
                  <a:srgbClr val="FF0066"/>
                </a:solidFill>
              </a:rPr>
              <a:t>Питание амёбы </a:t>
            </a:r>
          </a:p>
        </p:txBody>
      </p:sp>
      <p:sp>
        <p:nvSpPr>
          <p:cNvPr id="6147" name="Rectangle 3"/>
          <p:cNvSpPr>
            <a:spLocks noGrp="1" noChangeArrowheads="1"/>
          </p:cNvSpPr>
          <p:nvPr>
            <p:ph type="body" idx="1"/>
          </p:nvPr>
        </p:nvSpPr>
        <p:spPr/>
        <p:txBody>
          <a:bodyPr/>
          <a:lstStyle/>
          <a:p>
            <a:pPr eaLnBrk="1" hangingPunct="1">
              <a:lnSpc>
                <a:spcPct val="90000"/>
              </a:lnSpc>
            </a:pPr>
            <a:r>
              <a:rPr lang="ru-RU" sz="2400" smtClean="0"/>
              <a:t>У амебы одновременно может образовываться несколько ложноножек, и тогда она окружает ими пищу — бактерии, водоросли, других простейших. Из цитоплазмы, окружающей добычу, выделяется </a:t>
            </a:r>
            <a:r>
              <a:rPr lang="ru-RU" sz="2400" i="1" smtClean="0"/>
              <a:t>пищеварительный сок</a:t>
            </a:r>
            <a:r>
              <a:rPr lang="ru-RU" sz="2400" smtClean="0"/>
              <a:t>. Образуется пузырек — </a:t>
            </a:r>
            <a:r>
              <a:rPr lang="ru-RU" sz="2400" b="1" i="1" smtClean="0"/>
              <a:t>пищеварительная вакуоль</a:t>
            </a:r>
            <a:r>
              <a:rPr lang="ru-RU" sz="2400" smtClean="0"/>
              <a:t>.</a:t>
            </a:r>
          </a:p>
          <a:p>
            <a:pPr eaLnBrk="1" hangingPunct="1">
              <a:lnSpc>
                <a:spcPct val="90000"/>
              </a:lnSpc>
            </a:pPr>
            <a:r>
              <a:rPr lang="ru-RU" sz="2400" smtClean="0"/>
              <a:t>Пищеварительный сок растворяет часть веществ, входящих в состав пищи, и переваривает их. В растворенном виде питательные вещества просачиваются из вакуоли в цитоплазму и идут на построение тела амебы. Нерастворенные остатки выбрасываются наружу в любом месте тела амебы.</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z="4000" b="1" smtClean="0">
                <a:solidFill>
                  <a:srgbClr val="FF0066"/>
                </a:solidFill>
              </a:rPr>
              <a:t>Выделение вредных веществ</a:t>
            </a:r>
            <a:endParaRPr lang="ru-RU" sz="4000" smtClean="0">
              <a:solidFill>
                <a:srgbClr val="FF0066"/>
              </a:solidFill>
            </a:endParaRPr>
          </a:p>
        </p:txBody>
      </p:sp>
      <p:sp>
        <p:nvSpPr>
          <p:cNvPr id="7171" name="Rectangle 3"/>
          <p:cNvSpPr>
            <a:spLocks noGrp="1" noChangeArrowheads="1"/>
          </p:cNvSpPr>
          <p:nvPr>
            <p:ph type="body" idx="1"/>
          </p:nvPr>
        </p:nvSpPr>
        <p:spPr>
          <a:xfrm>
            <a:off x="533400" y="1524000"/>
            <a:ext cx="8229600" cy="4525963"/>
          </a:xfrm>
        </p:spPr>
        <p:txBody>
          <a:bodyPr/>
          <a:lstStyle/>
          <a:p>
            <a:pPr eaLnBrk="1" hangingPunct="1">
              <a:lnSpc>
                <a:spcPct val="80000"/>
              </a:lnSpc>
            </a:pPr>
            <a:r>
              <a:rPr lang="ru-RU" sz="2000" smtClean="0"/>
              <a:t>Вредные вещества удаляются из организма амебы через поверхность ее тела, а также через особый пузырек — </a:t>
            </a:r>
            <a:r>
              <a:rPr lang="ru-RU" sz="2000" b="1" i="1" smtClean="0"/>
              <a:t>сократительную вакуоль</a:t>
            </a:r>
            <a:r>
              <a:rPr lang="ru-RU" sz="2000" smtClean="0"/>
              <a:t>. Окружающая амебу вода постоянно проникает в цитоплазму, разжижая ее. Избыток этой воды с растворенным в ней углекислым газом и другими вредными веществами постепенно наполняет вакуоль. Время от времени содержимое вакуоли выбрызгивается наружу.</a:t>
            </a:r>
          </a:p>
          <a:p>
            <a:pPr eaLnBrk="1" hangingPunct="1">
              <a:lnSpc>
                <a:spcPct val="80000"/>
              </a:lnSpc>
            </a:pPr>
            <a:r>
              <a:rPr lang="ru-RU" sz="2000" smtClean="0"/>
              <a:t>Итак, из окружающей среды в организм амебы поступают пища, вода, кислород. В результате жизнедеятельности амебы они претерпевают изменения. Переваренная пища служит материалом для построения тела амебы. Образующийся углекислый газ и другие вредные для амебы вещества удаляются наружу. Происходит обмен веществ. Не только амеба, но и все другие живые организмы не могут существовать без обмена веществ как внутри своего тела, так и с окружающей средой.</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mtClean="0">
                <a:solidFill>
                  <a:srgbClr val="FF0066"/>
                </a:solidFill>
              </a:rPr>
              <a:t>Дыхание амёбы</a:t>
            </a:r>
          </a:p>
        </p:txBody>
      </p:sp>
      <p:sp>
        <p:nvSpPr>
          <p:cNvPr id="8195" name="Rectangle 3"/>
          <p:cNvSpPr>
            <a:spLocks noGrp="1" noChangeArrowheads="1"/>
          </p:cNvSpPr>
          <p:nvPr>
            <p:ph type="body" idx="1"/>
          </p:nvPr>
        </p:nvSpPr>
        <p:spPr/>
        <p:txBody>
          <a:bodyPr/>
          <a:lstStyle/>
          <a:p>
            <a:pPr eaLnBrk="1" hangingPunct="1">
              <a:lnSpc>
                <a:spcPct val="90000"/>
              </a:lnSpc>
            </a:pPr>
            <a:r>
              <a:rPr lang="ru-RU" sz="2800" smtClean="0"/>
              <a:t>Амеба дышит растворенным в воде кислородом, который проникает в ее цитоплазму через всю поверхность тела. При участии кислорода происходит разложение сложных веществ цитоплазмы на более простые. При этом выделяется энергия, необходимая для жизнедеятельности организма. Одновременно в цитоплазме накапливаются углекислый газ и другие вещества, вредные для амебы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smtClean="0">
                <a:solidFill>
                  <a:srgbClr val="FF0066"/>
                </a:solidFill>
              </a:rPr>
              <a:t>Размножение</a:t>
            </a:r>
          </a:p>
        </p:txBody>
      </p:sp>
      <p:sp>
        <p:nvSpPr>
          <p:cNvPr id="9219" name="Rectangle 3"/>
          <p:cNvSpPr>
            <a:spLocks noGrp="1" noChangeArrowheads="1"/>
          </p:cNvSpPr>
          <p:nvPr>
            <p:ph type="body" idx="1"/>
          </p:nvPr>
        </p:nvSpPr>
        <p:spPr/>
        <p:txBody>
          <a:bodyPr/>
          <a:lstStyle/>
          <a:p>
            <a:pPr eaLnBrk="1" hangingPunct="1">
              <a:lnSpc>
                <a:spcPct val="80000"/>
              </a:lnSpc>
            </a:pPr>
            <a:r>
              <a:rPr lang="ru-RU" sz="2400" smtClean="0"/>
              <a:t>Питание амебы приводит к росту ее тела. Выросшая амеба приступает к размножению. Размножение начинается с изменения ядра. Оно вытягивается, поперечной бороздкой делится на две половинки, которые расходятся в разные стороны. На теле амебы образуется перетяжка, разделяющая животное на две части. В каждую из них попадает по одному ядру. Цитоплазма между обеими частями разрывается, и образуются две новые амебы. Сократительная вакуоль остается в одной из них, в другой же возникает заново. Итак, амеба размножается делением надвое. В течение суток деление может повторяться несколько раз.</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smtClean="0">
                <a:solidFill>
                  <a:srgbClr val="FF0066"/>
                </a:solidFill>
              </a:rPr>
              <a:t>Схема размножения амёбы</a:t>
            </a:r>
          </a:p>
        </p:txBody>
      </p:sp>
      <p:pic>
        <p:nvPicPr>
          <p:cNvPr id="10243" name="Picture 4" descr="002_2"/>
          <p:cNvPicPr>
            <a:picLocks noChangeAspect="1" noChangeArrowheads="1"/>
          </p:cNvPicPr>
          <p:nvPr>
            <p:ph type="body" idx="1"/>
          </p:nvPr>
        </p:nvPicPr>
        <p:blipFill>
          <a:blip r:embed="rId2"/>
          <a:srcRect/>
          <a:stretch>
            <a:fillRect/>
          </a:stretch>
        </p:blipFill>
        <p:spPr>
          <a:xfrm>
            <a:off x="304800" y="1295400"/>
            <a:ext cx="8839200" cy="5257800"/>
          </a:xfr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Words>573</Words>
  <Application>Microsoft Office PowerPoint</Application>
  <PresentationFormat>Экран (4:3)</PresentationFormat>
  <Paragraphs>36</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Tahoma</vt:lpstr>
      <vt:lpstr>Arial</vt:lpstr>
      <vt:lpstr>Calibri</vt:lpstr>
      <vt:lpstr>Wingdings</vt:lpstr>
      <vt:lpstr>Тема Office</vt:lpstr>
      <vt:lpstr>Общая характеристика одноклеточных животных или простейших</vt:lpstr>
      <vt:lpstr>Простейшие </vt:lpstr>
      <vt:lpstr>Обыкновенная амёба </vt:lpstr>
      <vt:lpstr>Образ жизни, строение и передвижение амебы </vt:lpstr>
      <vt:lpstr>Питание амёбы </vt:lpstr>
      <vt:lpstr>Выделение вредных веществ</vt:lpstr>
      <vt:lpstr>Дыхание амёбы</vt:lpstr>
      <vt:lpstr>Размножение</vt:lpstr>
      <vt:lpstr>Схема размножения амёбы</vt:lpstr>
      <vt:lpstr>Таксисы – движения в ответ на действие раздражителя</vt:lpstr>
      <vt:lpstr>Движение </vt:lpstr>
      <vt:lpstr>Размножение </vt:lpstr>
      <vt:lpstr>Циста </vt:lpstr>
      <vt:lpstr>Слайд 14</vt:lpstr>
      <vt:lpstr>Дизентерийная амеба</vt:lpstr>
      <vt:lpstr>Схема цисты и дизентерийной амёбы </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Общая характеристика одноклеточных животных или простейших</dc:title>
  <dc:creator>лена</dc:creator>
  <cp:lastModifiedBy>Кабинет Биологии</cp:lastModifiedBy>
  <cp:revision>8</cp:revision>
  <dcterms:created xsi:type="dcterms:W3CDTF">2010-09-08T08:02:33Z</dcterms:created>
  <dcterms:modified xsi:type="dcterms:W3CDTF">2016-11-08T10:47:35Z</dcterms:modified>
</cp:coreProperties>
</file>