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66" r:id="rId2"/>
    <p:sldId id="260" r:id="rId3"/>
    <p:sldId id="259" r:id="rId4"/>
    <p:sldId id="256" r:id="rId5"/>
    <p:sldId id="258" r:id="rId6"/>
    <p:sldId id="257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581" autoAdjust="0"/>
  </p:normalViewPr>
  <p:slideViewPr>
    <p:cSldViewPr>
      <p:cViewPr varScale="1">
        <p:scale>
          <a:sx n="78" d="100"/>
          <a:sy n="78" d="100"/>
        </p:scale>
        <p:origin x="-274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BB73C-4751-49FA-ABF6-B62DD96F9C70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0F017-DCC9-4C49-A41B-4FC77126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870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0F017-DCC9-4C49-A41B-4FC77126440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96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8F5E348-C6F5-4311-AF06-7D690E0A51DF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9039422-2D5F-48B9-82F6-5920FAF4D18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404664"/>
            <a:ext cx="8352928" cy="11079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altLang="ru-RU" sz="1500" b="1" dirty="0" smtClean="0">
              <a:solidFill>
                <a:srgbClr val="C00000"/>
              </a:solidFill>
              <a:latin typeface="+mj-lt"/>
              <a:cs typeface="Arial" charset="0"/>
            </a:endParaRPr>
          </a:p>
          <a:p>
            <a:pPr algn="ctr"/>
            <a:r>
              <a:rPr lang="ru-RU" altLang="ru-RU" sz="3600" b="1" dirty="0" smtClean="0">
                <a:solidFill>
                  <a:srgbClr val="C00000"/>
                </a:solidFill>
                <a:latin typeface="+mj-lt"/>
                <a:cs typeface="Arial" charset="0"/>
              </a:rPr>
              <a:t>УЧЕТ  ЧЛЕНОВ  ПРОФСОЮЗА</a:t>
            </a:r>
          </a:p>
          <a:p>
            <a:pPr algn="ctr"/>
            <a:endParaRPr lang="ru-RU" sz="1500" dirty="0">
              <a:latin typeface="+mj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56984" cy="6048672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000" b="1" cap="none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Учет членов профсоюза </a:t>
            </a:r>
            <a:br>
              <a:rPr lang="ru-RU" sz="4000" b="1" cap="none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cap="none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оформление профсоюзных документов</a:t>
            </a:r>
            <a:br>
              <a:rPr lang="ru-RU" sz="4000" b="1" cap="none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cap="none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000" b="1" cap="none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Казахстанском отраслевом профессиональном союзе </a:t>
            </a:r>
            <a:br>
              <a:rPr lang="ru-RU" sz="4000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работников образования и науки</a:t>
            </a:r>
            <a:br>
              <a:rPr lang="ru-RU" sz="4000" b="1" cap="none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4000" b="1" cap="none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0410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Профсоюзное членство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493" y="1564243"/>
            <a:ext cx="8496944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100" b="1" dirty="0">
                <a:solidFill>
                  <a:srgbClr val="C00000"/>
                </a:solidFill>
              </a:rPr>
              <a:t>Членство в профсоюзе сохраняется:</a:t>
            </a:r>
          </a:p>
          <a:p>
            <a:r>
              <a:rPr lang="ru-RU" sz="2100" b="1" dirty="0">
                <a:solidFill>
                  <a:srgbClr val="0000CC"/>
                </a:solidFill>
              </a:rPr>
              <a:t>- за работниками, временно прекратившими  трудовую деятельность, на период сохранения трудовых отношений;</a:t>
            </a:r>
          </a:p>
          <a:p>
            <a:r>
              <a:rPr lang="ru-RU" sz="2100" b="1" dirty="0">
                <a:solidFill>
                  <a:srgbClr val="0000CC"/>
                </a:solidFill>
              </a:rPr>
              <a:t>- за работниками, лишившимися работы в связи с сокращением численности или штата, ликвидацией организации-работодателя  на период трудоустройства, но не более 6 месяцев;</a:t>
            </a:r>
          </a:p>
          <a:p>
            <a:r>
              <a:rPr lang="ru-RU" sz="2100" b="1" dirty="0" smtClean="0">
                <a:solidFill>
                  <a:srgbClr val="0000CC"/>
                </a:solidFill>
              </a:rPr>
              <a:t>- за </a:t>
            </a:r>
            <a:r>
              <a:rPr lang="ru-RU" sz="2100" b="1" dirty="0">
                <a:solidFill>
                  <a:srgbClr val="0000CC"/>
                </a:solidFill>
              </a:rPr>
              <a:t>заключившими срочный договор о работе (учебе) на иностранном или совместном предприятии, в организации </a:t>
            </a:r>
            <a:r>
              <a:rPr lang="ru-RU" sz="2100" b="1" dirty="0">
                <a:solidFill>
                  <a:srgbClr val="0000CC"/>
                </a:solidFill>
              </a:rPr>
              <a:t>образования и науки после истечения срока договора.</a:t>
            </a:r>
          </a:p>
          <a:p>
            <a:endParaRPr lang="ru-RU" sz="2100" b="1" dirty="0" smtClean="0">
              <a:solidFill>
                <a:srgbClr val="0000CC"/>
              </a:solidFill>
            </a:endParaRPr>
          </a:p>
          <a:p>
            <a:r>
              <a:rPr lang="ru-RU" sz="2100" b="1" dirty="0">
                <a:solidFill>
                  <a:srgbClr val="C00000"/>
                </a:solidFill>
              </a:rPr>
              <a:t>Члены профсоюза, командированные на работу за границу на срок свыше 3-х месяцев, остаются на учете по прежнему месту работы и сдают на хранение в профком свой профсоюзный билет. </a:t>
            </a:r>
          </a:p>
        </p:txBody>
      </p:sp>
    </p:spTree>
    <p:extLst>
      <p:ext uri="{BB962C8B-B14F-4D97-AF65-F5344CB8AC3E}">
        <p14:creationId xmlns:p14="http://schemas.microsoft.com/office/powerpoint/2010/main" val="3611519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Проверка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учета членов профсоюза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7217" y="2060848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</a:rPr>
              <a:t>Проверки состояния учета членов профсоюза, расходования бланков строгой отчетности периодически согласно планам, но не реже одного раза в год,  </a:t>
            </a:r>
            <a:r>
              <a:rPr lang="ru-RU" sz="2400" b="1" dirty="0">
                <a:solidFill>
                  <a:srgbClr val="C00000"/>
                </a:solidFill>
              </a:rPr>
              <a:t>осуществляют ревизионные комиссии всех профорганов, а также руководители профорганов силами специалистов соответствующих аппаратов управления.</a:t>
            </a:r>
          </a:p>
          <a:p>
            <a:pPr algn="ctr"/>
            <a:r>
              <a:rPr lang="ru-RU" sz="2400" b="1" dirty="0">
                <a:solidFill>
                  <a:srgbClr val="0000CC"/>
                </a:solidFill>
              </a:rPr>
              <a:t> </a:t>
            </a:r>
          </a:p>
        </p:txBody>
      </p:sp>
      <p:pic>
        <p:nvPicPr>
          <p:cNvPr id="7172" name="Picture 4" descr="http://uppermill.com/wp-content/uploads/2014/03/question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869067"/>
            <a:ext cx="4032448" cy="18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ttp://osincev.org/upload/medialibrary/6f0/6f09056413ccee5eae7d7dc482be0a57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83507" y="4869067"/>
            <a:ext cx="4448532" cy="180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255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462" y="332656"/>
            <a:ext cx="8229600" cy="112414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Вступление в профсоюз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4700" y="1603913"/>
            <a:ext cx="548973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33CC"/>
                </a:solidFill>
              </a:rPr>
              <a:t>В соответствии с Уставом профсоюза, Положением о первичной профсоюзной организации, каждый работник пред­приятия, организации, учреждения, </a:t>
            </a:r>
            <a:r>
              <a:rPr lang="ru-RU" sz="1600" b="1" dirty="0" smtClean="0">
                <a:solidFill>
                  <a:srgbClr val="0033CC"/>
                </a:solidFill>
              </a:rPr>
              <a:t>а </a:t>
            </a:r>
            <a:r>
              <a:rPr lang="ru-RU" sz="1600" b="1" dirty="0">
                <a:solidFill>
                  <a:srgbClr val="0033CC"/>
                </a:solidFill>
              </a:rPr>
              <a:t>также студент (учащийся) учебного заведения </a:t>
            </a:r>
            <a:endParaRPr lang="ru-RU" sz="1600" b="1" dirty="0" smtClean="0">
              <a:solidFill>
                <a:srgbClr val="0033CC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33CC"/>
                </a:solidFill>
              </a:rPr>
              <a:t>может </a:t>
            </a:r>
            <a:r>
              <a:rPr lang="ru-RU" sz="1600" b="1" dirty="0">
                <a:solidFill>
                  <a:srgbClr val="0033CC"/>
                </a:solidFill>
              </a:rPr>
              <a:t>вступить в профсоюз. </a:t>
            </a:r>
            <a:endParaRPr lang="ru-RU" sz="1600" b="1" dirty="0" smtClean="0">
              <a:solidFill>
                <a:srgbClr val="0033CC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33CC"/>
                </a:solidFill>
              </a:rPr>
              <a:t>С </a:t>
            </a:r>
            <a:r>
              <a:rPr lang="ru-RU" sz="1600" b="1" dirty="0">
                <a:solidFill>
                  <a:srgbClr val="0033CC"/>
                </a:solidFill>
              </a:rPr>
              <a:t>этой целью он пишет заявление в профком (цехком), проф­группу по </a:t>
            </a:r>
            <a:r>
              <a:rPr lang="ru-RU" sz="1600" b="1" dirty="0" smtClean="0">
                <a:solidFill>
                  <a:srgbClr val="0033CC"/>
                </a:solidFill>
              </a:rPr>
              <a:t>образцу </a:t>
            </a:r>
            <a:endParaRPr lang="ru-RU" sz="1600" b="1" dirty="0">
              <a:solidFill>
                <a:srgbClr val="0033CC"/>
              </a:solidFill>
            </a:endParaRPr>
          </a:p>
          <a:p>
            <a:pPr algn="r"/>
            <a:endParaRPr lang="ru-RU" i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324761" y="3943015"/>
            <a:ext cx="2483002" cy="220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i="1" dirty="0">
                <a:solidFill>
                  <a:srgbClr val="C00000"/>
                </a:solidFill>
              </a:rPr>
              <a:t>Одновременно член профсоюза пишет заявление в адрес руководителя 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ru-RU" sz="1600" b="1" i="1" dirty="0" smtClean="0">
                <a:solidFill>
                  <a:srgbClr val="C00000"/>
                </a:solidFill>
              </a:rPr>
              <a:t>предприятия </a:t>
            </a:r>
            <a:r>
              <a:rPr lang="ru-RU" sz="1600" b="1" i="1" dirty="0">
                <a:solidFill>
                  <a:srgbClr val="C00000"/>
                </a:solidFill>
              </a:rPr>
              <a:t>и 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ru-RU" sz="1600" b="1" i="1" dirty="0" smtClean="0">
                <a:solidFill>
                  <a:srgbClr val="C00000"/>
                </a:solidFill>
              </a:rPr>
              <a:t>копия </a:t>
            </a:r>
            <a:r>
              <a:rPr lang="ru-RU" sz="1600" b="1" i="1" dirty="0">
                <a:solidFill>
                  <a:srgbClr val="C00000"/>
                </a:solidFill>
              </a:rPr>
              <a:t>заявления </a:t>
            </a:r>
            <a:r>
              <a:rPr lang="ru-RU" sz="1600" b="1" i="1" dirty="0" err="1" smtClean="0">
                <a:solidFill>
                  <a:srgbClr val="C00000"/>
                </a:solidFill>
              </a:rPr>
              <a:t>предсталяется</a:t>
            </a:r>
            <a:r>
              <a:rPr lang="ru-RU" sz="1600" b="1" i="1" dirty="0" smtClean="0">
                <a:solidFill>
                  <a:srgbClr val="C00000"/>
                </a:solidFill>
              </a:rPr>
              <a:t>  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ru-RU" sz="1600" b="1" i="1" dirty="0" smtClean="0">
                <a:solidFill>
                  <a:srgbClr val="C00000"/>
                </a:solidFill>
              </a:rPr>
              <a:t>в </a:t>
            </a:r>
            <a:r>
              <a:rPr lang="ru-RU" sz="1600" b="1" i="1" dirty="0">
                <a:solidFill>
                  <a:srgbClr val="C00000"/>
                </a:solidFill>
              </a:rPr>
              <a:t>профком. </a:t>
            </a:r>
          </a:p>
        </p:txBody>
      </p:sp>
      <p:pic>
        <p:nvPicPr>
          <p:cNvPr id="1029" name="Picture 5" descr="C:\Users\1\Pictures\Семинар -картинки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20" y="3501009"/>
            <a:ext cx="2466543" cy="369617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1030" name="Picture 6" descr="C:\Users\1\Pictures\Семинар -картинки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852937"/>
            <a:ext cx="2452184" cy="366934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7" name="Стрелка вниз 6"/>
          <p:cNvSpPr/>
          <p:nvPr/>
        </p:nvSpPr>
        <p:spPr>
          <a:xfrm>
            <a:off x="1914843" y="3726991"/>
            <a:ext cx="49943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5508104" y="4777972"/>
            <a:ext cx="466311" cy="351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1\Pictures\Семинар -картинки\Statiy73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259" y="1603913"/>
            <a:ext cx="2647165" cy="1761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444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60672" cy="1039427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Решение о приеме  в профсоюз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453426"/>
              </p:ext>
            </p:extLst>
          </p:nvPr>
        </p:nvGraphicFramePr>
        <p:xfrm>
          <a:off x="251520" y="4953074"/>
          <a:ext cx="8712966" cy="146712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88032"/>
                <a:gridCol w="1190643"/>
                <a:gridCol w="1016539"/>
                <a:gridCol w="853480"/>
                <a:gridCol w="639513"/>
                <a:gridCol w="1174032"/>
                <a:gridCol w="874955"/>
                <a:gridCol w="777119"/>
                <a:gridCol w="975973"/>
                <a:gridCol w="922680"/>
              </a:tblGrid>
              <a:tr h="85219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№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Ф.И.О. </a:t>
                      </a:r>
                      <a:endParaRPr lang="ru-RU" sz="1200" b="1" dirty="0" smtClean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члена </a:t>
                      </a:r>
                      <a:r>
                        <a:rPr lang="ru-RU" sz="1200" b="1" dirty="0">
                          <a:effectLst/>
                        </a:rPr>
                        <a:t>профсоюза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Дата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рождения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</a:rPr>
                        <a:t>Долж</a:t>
                      </a: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</a:rPr>
                        <a:t>ность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</a:rPr>
                        <a:t>Образо-вание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Дом.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адрес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Дата вступления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 профсоюз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Роспись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 полу-</a:t>
                      </a:r>
                      <a:r>
                        <a:rPr lang="ru-RU" sz="1200" b="1" dirty="0" err="1">
                          <a:effectLst/>
                        </a:rPr>
                        <a:t>чении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билета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Дата снятия с учета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Причина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выбытия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Приме-</a:t>
                      </a:r>
                      <a:endParaRPr lang="ru-RU" sz="1100" b="1" dirty="0">
                        <a:effectLst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</a:rPr>
                        <a:t>чание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98025" y="3783522"/>
            <a:ext cx="8640959" cy="116955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Журнал учета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членов Казахстанского профсоюза работников образования и науки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первичной профсоюзной организации _________________________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______________________________________________________________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(наименование организации</a:t>
            </a: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026" y="191683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99"/>
                </a:solidFill>
              </a:rPr>
              <a:t>Основанием для оформления профсоюзных документов </a:t>
            </a:r>
            <a:endParaRPr lang="ru-RU" b="1" dirty="0" smtClean="0">
              <a:solidFill>
                <a:srgbClr val="000099"/>
              </a:solidFill>
            </a:endParaRP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вступившим </a:t>
            </a:r>
            <a:r>
              <a:rPr lang="ru-RU" b="1" dirty="0">
                <a:solidFill>
                  <a:srgbClr val="000099"/>
                </a:solidFill>
              </a:rPr>
              <a:t>в профсоюз является </a:t>
            </a:r>
            <a:r>
              <a:rPr lang="ru-RU" b="1" dirty="0">
                <a:solidFill>
                  <a:srgbClr val="C00000"/>
                </a:solidFill>
              </a:rPr>
              <a:t>решение </a:t>
            </a:r>
            <a:r>
              <a:rPr lang="ru-RU" b="1" dirty="0" smtClean="0">
                <a:solidFill>
                  <a:srgbClr val="C00000"/>
                </a:solidFill>
              </a:rPr>
              <a:t>профсоюзного комитета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 </a:t>
            </a:r>
            <a:r>
              <a:rPr lang="ru-RU" b="1" dirty="0">
                <a:solidFill>
                  <a:srgbClr val="C00000"/>
                </a:solidFill>
              </a:rPr>
              <a:t>приеме </a:t>
            </a:r>
            <a:r>
              <a:rPr lang="ru-RU" b="1" dirty="0" smtClean="0">
                <a:solidFill>
                  <a:srgbClr val="000099"/>
                </a:solidFill>
              </a:rPr>
              <a:t>в </a:t>
            </a:r>
            <a:r>
              <a:rPr lang="ru-RU" b="1" dirty="0">
                <a:solidFill>
                  <a:srgbClr val="000099"/>
                </a:solidFill>
              </a:rPr>
              <a:t>ОО «Казахстанский отраслевой профессиональный союз работников образования </a:t>
            </a:r>
            <a:r>
              <a:rPr lang="ru-RU" b="1" dirty="0" smtClean="0">
                <a:solidFill>
                  <a:srgbClr val="000099"/>
                </a:solidFill>
              </a:rPr>
              <a:t>и науки»</a:t>
            </a:r>
            <a:endParaRPr lang="ru-RU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9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4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tile tx="0" ty="0" sx="80000" sy="8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26" y="1517407"/>
            <a:ext cx="3059385" cy="4411272"/>
          </a:xfrm>
          <a:prstGeom prst="rect">
            <a:avLst/>
          </a:prstGeom>
          <a:noFill/>
          <a:ln>
            <a:noFill/>
          </a:ln>
          <a:effectLst/>
          <a:scene3d>
            <a:camera prst="perspectiveRelaxedModerately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404664"/>
            <a:ext cx="8352928" cy="11079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altLang="ru-RU" sz="1500" b="1" dirty="0" smtClean="0">
              <a:solidFill>
                <a:srgbClr val="C00000"/>
              </a:solidFill>
              <a:latin typeface="+mj-lt"/>
              <a:cs typeface="Arial" charset="0"/>
            </a:endParaRPr>
          </a:p>
          <a:p>
            <a:pPr algn="ctr"/>
            <a:r>
              <a:rPr lang="ru-RU" altLang="ru-RU" sz="3600" b="1" dirty="0" smtClean="0">
                <a:solidFill>
                  <a:srgbClr val="C00000"/>
                </a:solidFill>
                <a:latin typeface="+mj-lt"/>
                <a:cs typeface="Arial" charset="0"/>
              </a:rPr>
              <a:t>УЧЕТ  ЧЛЕНОВ  ПРОФСОЮЗА</a:t>
            </a:r>
          </a:p>
          <a:p>
            <a:pPr algn="ctr"/>
            <a:endParaRPr lang="ru-RU" sz="1500" dirty="0">
              <a:latin typeface="+mj-lt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1916832"/>
            <a:ext cx="6264696" cy="4464496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000099"/>
                </a:solidFill>
              </a:rPr>
              <a:t>Оформление  профсоюзных документов, учет и хранение </a:t>
            </a:r>
            <a:r>
              <a:rPr lang="ru-RU" sz="2000" b="1" dirty="0" smtClean="0">
                <a:solidFill>
                  <a:srgbClr val="000099"/>
                </a:solidFill>
              </a:rPr>
              <a:t/>
            </a:r>
            <a:br>
              <a:rPr lang="ru-RU" sz="2000" b="1" dirty="0" smtClean="0">
                <a:solidFill>
                  <a:srgbClr val="000099"/>
                </a:solidFill>
              </a:rPr>
            </a:br>
            <a:r>
              <a:rPr lang="ru-RU" sz="2000" b="1" dirty="0" smtClean="0">
                <a:solidFill>
                  <a:srgbClr val="000099"/>
                </a:solidFill>
              </a:rPr>
              <a:t>бланков </a:t>
            </a:r>
            <a:r>
              <a:rPr lang="ru-RU" sz="2000" b="1" dirty="0" smtClean="0">
                <a:solidFill>
                  <a:srgbClr val="000099"/>
                </a:solidFill>
              </a:rPr>
              <a:t>профсоюзных билетов осуществляется в соответствии </a:t>
            </a:r>
            <a:br>
              <a:rPr lang="ru-RU" sz="2000" b="1" dirty="0" smtClean="0">
                <a:solidFill>
                  <a:srgbClr val="000099"/>
                </a:solidFill>
              </a:rPr>
            </a:br>
            <a:r>
              <a:rPr lang="ru-RU" sz="2000" b="1" dirty="0" smtClean="0">
                <a:solidFill>
                  <a:srgbClr val="000099"/>
                </a:solidFill>
              </a:rPr>
              <a:t>с Инструкцией, утвержденной  постановлением Исполкома </a:t>
            </a:r>
            <a:r>
              <a:rPr lang="ru-RU" sz="2000" b="1" dirty="0">
                <a:solidFill>
                  <a:srgbClr val="000099"/>
                </a:solidFill>
              </a:rPr>
              <a:t>Казахстанского </a:t>
            </a:r>
            <a:r>
              <a:rPr lang="ru-RU" sz="2000" b="1" dirty="0" smtClean="0">
                <a:solidFill>
                  <a:srgbClr val="000099"/>
                </a:solidFill>
              </a:rPr>
              <a:t>отраслевого профессионального </a:t>
            </a:r>
            <a:r>
              <a:rPr lang="ru-RU" sz="2000" b="1" dirty="0">
                <a:solidFill>
                  <a:srgbClr val="000099"/>
                </a:solidFill>
              </a:rPr>
              <a:t>союза </a:t>
            </a:r>
            <a:r>
              <a:rPr lang="ru-RU" sz="2000" b="1" dirty="0" smtClean="0">
                <a:solidFill>
                  <a:srgbClr val="000099"/>
                </a:solidFill>
              </a:rPr>
              <a:t>работников образования </a:t>
            </a:r>
            <a:r>
              <a:rPr lang="ru-RU" sz="2000" b="1" dirty="0" smtClean="0">
                <a:solidFill>
                  <a:srgbClr val="000099"/>
                </a:solidFill>
              </a:rPr>
              <a:t/>
            </a:r>
            <a:br>
              <a:rPr lang="ru-RU" sz="2000" b="1" dirty="0" smtClean="0">
                <a:solidFill>
                  <a:srgbClr val="000099"/>
                </a:solidFill>
              </a:rPr>
            </a:br>
            <a:r>
              <a:rPr lang="ru-RU" sz="2000" b="1" dirty="0" smtClean="0">
                <a:solidFill>
                  <a:srgbClr val="000099"/>
                </a:solidFill>
              </a:rPr>
              <a:t>и </a:t>
            </a:r>
            <a:r>
              <a:rPr lang="ru-RU" sz="2000" b="1" dirty="0" smtClean="0">
                <a:solidFill>
                  <a:srgbClr val="000099"/>
                </a:solidFill>
              </a:rPr>
              <a:t>науки </a:t>
            </a:r>
            <a:r>
              <a:rPr lang="ru-RU" sz="2000" b="1" dirty="0" smtClean="0">
                <a:solidFill>
                  <a:srgbClr val="000099"/>
                </a:solidFill>
              </a:rPr>
              <a:t>№ </a:t>
            </a:r>
            <a:r>
              <a:rPr lang="ru-RU" sz="2000" b="1" dirty="0">
                <a:solidFill>
                  <a:srgbClr val="000099"/>
                </a:solidFill>
              </a:rPr>
              <a:t>1 п.8  от 14 ноября 2014 г. </a:t>
            </a:r>
            <a:br>
              <a:rPr lang="ru-RU" sz="2000" b="1" dirty="0">
                <a:solidFill>
                  <a:srgbClr val="000099"/>
                </a:solidFill>
              </a:rPr>
            </a:br>
            <a:endParaRPr lang="ru-RU" sz="20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528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Оформление 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профсоюзных </a:t>
            </a:r>
            <a:r>
              <a:rPr lang="ru-RU" b="1" dirty="0">
                <a:solidFill>
                  <a:srgbClr val="C00000"/>
                </a:solidFill>
              </a:rPr>
              <a:t>документов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s://upload.wikimedia.org/wikipedia/commons/3/38/Handshak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99665"/>
            <a:ext cx="3384376" cy="213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23928" y="182889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srgbClr val="000099"/>
                </a:solidFill>
              </a:rPr>
              <a:t>Оформление профсоюзных документов производится профкомом либо профгруппоргом </a:t>
            </a:r>
            <a:endParaRPr lang="ru-RU" b="1" dirty="0" smtClean="0">
              <a:solidFill>
                <a:srgbClr val="000099"/>
              </a:solidFill>
            </a:endParaRPr>
          </a:p>
          <a:p>
            <a:pPr lvl="0"/>
            <a:r>
              <a:rPr lang="ru-RU" b="1" dirty="0" smtClean="0">
                <a:solidFill>
                  <a:srgbClr val="000099"/>
                </a:solidFill>
              </a:rPr>
              <a:t>в </a:t>
            </a:r>
            <a:r>
              <a:rPr lang="ru-RU" b="1" dirty="0">
                <a:solidFill>
                  <a:srgbClr val="000099"/>
                </a:solidFill>
              </a:rPr>
              <a:t>срок </a:t>
            </a:r>
            <a:r>
              <a:rPr lang="ru-RU" b="1" dirty="0">
                <a:solidFill>
                  <a:srgbClr val="C00000"/>
                </a:solidFill>
              </a:rPr>
              <a:t>не более 5-ти дней </a:t>
            </a:r>
            <a:r>
              <a:rPr lang="ru-RU" b="1" dirty="0">
                <a:solidFill>
                  <a:srgbClr val="000099"/>
                </a:solidFill>
              </a:rPr>
              <a:t>со дня принятия решения о приеме в профсоюз.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044" y="3583222"/>
            <a:ext cx="2424622" cy="1683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642" y="3604960"/>
            <a:ext cx="2348281" cy="1639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190923"/>
            <a:ext cx="30963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Все записи в профсоюзном билете производятся в полном соответствии с данными журнала учета членов профсоюза данной организации.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55172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>
                <a:solidFill>
                  <a:srgbClr val="000099"/>
                </a:solidFill>
              </a:rPr>
              <a:t>На профсоюзном билете </a:t>
            </a:r>
            <a:r>
              <a:rPr lang="ru-RU" b="1" dirty="0" smtClean="0">
                <a:solidFill>
                  <a:srgbClr val="000099"/>
                </a:solidFill>
              </a:rPr>
              <a:t>ставится печать членской организации профсоюза</a:t>
            </a:r>
            <a:r>
              <a:rPr lang="ru-RU" b="1" dirty="0">
                <a:solidFill>
                  <a:srgbClr val="000099"/>
                </a:solidFill>
              </a:rPr>
              <a:t>, либо филиала.</a:t>
            </a:r>
          </a:p>
        </p:txBody>
      </p:sp>
    </p:spTree>
    <p:extLst>
      <p:ext uri="{BB962C8B-B14F-4D97-AF65-F5344CB8AC3E}">
        <p14:creationId xmlns:p14="http://schemas.microsoft.com/office/powerpoint/2010/main" val="3796258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1\Pictures\Семинар -картинки\answers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491" y="3068960"/>
            <a:ext cx="2547943" cy="183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Замена Профсоюзного билета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44824"/>
            <a:ext cx="8668011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</a:rPr>
              <a:t>Замена профсоюзного билета производится </a:t>
            </a:r>
            <a:endParaRPr lang="ru-RU" sz="2400" b="1" i="1" dirty="0" smtClean="0">
              <a:solidFill>
                <a:srgbClr val="C00000"/>
              </a:solidFill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по </a:t>
            </a:r>
            <a:r>
              <a:rPr lang="ru-RU" sz="2400" b="1" i="1" dirty="0">
                <a:solidFill>
                  <a:srgbClr val="C00000"/>
                </a:solidFill>
              </a:rPr>
              <a:t>заявлению члена профсоюза и решению </a:t>
            </a:r>
            <a:r>
              <a:rPr lang="ru-RU" sz="2400" b="1" i="1" dirty="0" smtClean="0">
                <a:solidFill>
                  <a:srgbClr val="C00000"/>
                </a:solidFill>
              </a:rPr>
              <a:t>профоргана в случаях:</a:t>
            </a:r>
          </a:p>
          <a:p>
            <a:pPr marL="171450" indent="-171450">
              <a:buFontTx/>
              <a:buChar char="-"/>
            </a:pPr>
            <a:r>
              <a:rPr lang="ru-RU" sz="2400" b="1" dirty="0" smtClean="0">
                <a:solidFill>
                  <a:srgbClr val="000099"/>
                </a:solidFill>
              </a:rPr>
              <a:t>перемены </a:t>
            </a:r>
            <a:r>
              <a:rPr lang="ru-RU" sz="2400" b="1" dirty="0">
                <a:solidFill>
                  <a:srgbClr val="000099"/>
                </a:solidFill>
              </a:rPr>
              <a:t>фамилии, имени, </a:t>
            </a:r>
            <a:r>
              <a:rPr lang="ru-RU" sz="2400" b="1" dirty="0" smtClean="0">
                <a:solidFill>
                  <a:srgbClr val="000099"/>
                </a:solidFill>
              </a:rPr>
              <a:t>отчества;</a:t>
            </a:r>
          </a:p>
          <a:p>
            <a:pPr marL="171450" indent="-171450">
              <a:buFontTx/>
              <a:buChar char="-"/>
            </a:pPr>
            <a:r>
              <a:rPr lang="ru-RU" sz="2400" b="1" dirty="0" smtClean="0">
                <a:solidFill>
                  <a:srgbClr val="000099"/>
                </a:solidFill>
              </a:rPr>
              <a:t>установлении </a:t>
            </a:r>
            <a:r>
              <a:rPr lang="ru-RU" sz="2400" b="1" dirty="0">
                <a:solidFill>
                  <a:srgbClr val="000099"/>
                </a:solidFill>
              </a:rPr>
              <a:t>неточности в </a:t>
            </a:r>
            <a:r>
              <a:rPr lang="ru-RU" sz="2400" b="1" dirty="0" smtClean="0">
                <a:solidFill>
                  <a:srgbClr val="000099"/>
                </a:solidFill>
              </a:rPr>
              <a:t>записях</a:t>
            </a:r>
            <a:r>
              <a:rPr lang="ru-RU" sz="2400" b="1" dirty="0">
                <a:solidFill>
                  <a:srgbClr val="000099"/>
                </a:solidFill>
              </a:rPr>
              <a:t>;</a:t>
            </a:r>
            <a:endParaRPr lang="ru-RU" sz="2400" b="1" dirty="0" smtClean="0">
              <a:solidFill>
                <a:srgbClr val="000099"/>
              </a:solidFill>
            </a:endParaRPr>
          </a:p>
          <a:p>
            <a:pPr marL="171450" indent="-171450">
              <a:buFontTx/>
              <a:buChar char="-"/>
            </a:pPr>
            <a:r>
              <a:rPr lang="ru-RU" sz="2400" b="1" dirty="0" smtClean="0">
                <a:solidFill>
                  <a:srgbClr val="000099"/>
                </a:solidFill>
              </a:rPr>
              <a:t>негодности </a:t>
            </a:r>
            <a:r>
              <a:rPr lang="ru-RU" sz="2400" b="1" dirty="0">
                <a:solidFill>
                  <a:srgbClr val="000099"/>
                </a:solidFill>
              </a:rPr>
              <a:t>для </a:t>
            </a:r>
            <a:r>
              <a:rPr lang="ru-RU" sz="2400" b="1" dirty="0" smtClean="0">
                <a:solidFill>
                  <a:srgbClr val="000099"/>
                </a:solidFill>
              </a:rPr>
              <a:t>пользования;</a:t>
            </a:r>
          </a:p>
          <a:p>
            <a:pPr marL="171450" indent="-171450">
              <a:buFontTx/>
              <a:buChar char="-"/>
            </a:pPr>
            <a:r>
              <a:rPr lang="ru-RU" sz="2400" b="1" dirty="0">
                <a:solidFill>
                  <a:srgbClr val="000099"/>
                </a:solidFill>
              </a:rPr>
              <a:t>в</a:t>
            </a:r>
            <a:r>
              <a:rPr lang="ru-RU" sz="2400" b="1" dirty="0" smtClean="0">
                <a:solidFill>
                  <a:srgbClr val="000099"/>
                </a:solidFill>
              </a:rPr>
              <a:t>замен утерянного</a:t>
            </a:r>
          </a:p>
          <a:p>
            <a:endParaRPr lang="ru-RU" sz="2400" b="1" dirty="0" smtClean="0">
              <a:solidFill>
                <a:srgbClr val="000099"/>
              </a:solidFill>
            </a:endParaRPr>
          </a:p>
          <a:p>
            <a:r>
              <a:rPr lang="ru-RU" sz="2400" b="1" dirty="0" smtClean="0">
                <a:solidFill>
                  <a:srgbClr val="000099"/>
                </a:solidFill>
              </a:rPr>
              <a:t>Старый </a:t>
            </a:r>
            <a:r>
              <a:rPr lang="ru-RU" sz="2400" b="1" dirty="0">
                <a:solidFill>
                  <a:srgbClr val="000099"/>
                </a:solidFill>
              </a:rPr>
              <a:t>билет (за исключением </a:t>
            </a:r>
            <a:r>
              <a:rPr lang="ru-RU" sz="2400" b="1" dirty="0" smtClean="0">
                <a:solidFill>
                  <a:srgbClr val="000099"/>
                </a:solidFill>
              </a:rPr>
              <a:t>негодного и утерянного) </a:t>
            </a:r>
            <a:r>
              <a:rPr lang="ru-RU" sz="2400" b="1" dirty="0">
                <a:solidFill>
                  <a:srgbClr val="000099"/>
                </a:solidFill>
              </a:rPr>
              <a:t>остается у члена профсоюза, при этом в нем делается запись "Заменен новым".</a:t>
            </a:r>
          </a:p>
          <a:p>
            <a:r>
              <a:rPr lang="ru-RU" sz="2400" b="1" dirty="0" smtClean="0">
                <a:solidFill>
                  <a:srgbClr val="000099"/>
                </a:solidFill>
              </a:rPr>
              <a:t>Профсоюзный </a:t>
            </a:r>
            <a:r>
              <a:rPr lang="ru-RU" sz="2400" b="1" dirty="0">
                <a:solidFill>
                  <a:srgbClr val="000099"/>
                </a:solidFill>
              </a:rPr>
              <a:t>билет хранится у члена профсоюза </a:t>
            </a:r>
            <a:endParaRPr lang="ru-RU" sz="2400" b="1" dirty="0" smtClean="0">
              <a:solidFill>
                <a:srgbClr val="000099"/>
              </a:solidFill>
            </a:endParaRPr>
          </a:p>
          <a:p>
            <a:endParaRPr lang="ru-RU" sz="2400" b="1" dirty="0">
              <a:solidFill>
                <a:srgbClr val="000099"/>
              </a:solidFill>
            </a:endParaRPr>
          </a:p>
          <a:p>
            <a:pPr algn="ctr"/>
            <a:endParaRPr lang="ru-RU" sz="2200" b="1" dirty="0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677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Замена Профсоюзного билета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556792"/>
            <a:ext cx="856895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</a:rPr>
              <a:t>При </a:t>
            </a:r>
            <a:r>
              <a:rPr lang="ru-RU" sz="2200" b="1" dirty="0">
                <a:solidFill>
                  <a:srgbClr val="C00000"/>
                </a:solidFill>
              </a:rPr>
              <a:t>исключении, а также при выходе из профсоюза </a:t>
            </a:r>
            <a:endParaRPr lang="ru-RU" sz="2200" b="1" dirty="0" smtClean="0">
              <a:solidFill>
                <a:srgbClr val="C00000"/>
              </a:solidFill>
            </a:endParaRPr>
          </a:p>
          <a:p>
            <a:r>
              <a:rPr lang="ru-RU" sz="2200" b="1" dirty="0" smtClean="0">
                <a:solidFill>
                  <a:srgbClr val="C00000"/>
                </a:solidFill>
              </a:rPr>
              <a:t>по </a:t>
            </a:r>
            <a:r>
              <a:rPr lang="ru-RU" sz="2200" b="1" dirty="0">
                <a:solidFill>
                  <a:srgbClr val="C00000"/>
                </a:solidFill>
              </a:rPr>
              <a:t>собственному желанию, членский билет изымается.</a:t>
            </a:r>
          </a:p>
          <a:p>
            <a:r>
              <a:rPr lang="ru-RU" sz="2200" b="1" i="1" dirty="0" smtClean="0">
                <a:solidFill>
                  <a:srgbClr val="000099"/>
                </a:solidFill>
              </a:rPr>
              <a:t>О </a:t>
            </a:r>
            <a:r>
              <a:rPr lang="ru-RU" sz="2200" b="1" i="1" dirty="0">
                <a:solidFill>
                  <a:srgbClr val="000099"/>
                </a:solidFill>
              </a:rPr>
              <a:t>каждом случае выхода из профсоюза либо исключения из профсоюза профсоюзный комитет обязан незамедлительно, не позднее одних суток, сообщить о факте исключения либо выхода из профсоюза в вышестоящий профсоюзный орган.</a:t>
            </a:r>
          </a:p>
          <a:p>
            <a:r>
              <a:rPr lang="ru-RU" sz="2200" b="1" dirty="0" smtClean="0">
                <a:solidFill>
                  <a:srgbClr val="000099"/>
                </a:solidFill>
              </a:rPr>
              <a:t>Профсоюзные </a:t>
            </a:r>
            <a:r>
              <a:rPr lang="ru-RU" sz="2200" b="1" dirty="0">
                <a:solidFill>
                  <a:srgbClr val="000099"/>
                </a:solidFill>
              </a:rPr>
              <a:t>билеты исключенных из членов профсоюза и выбывших из профсоюза по собственному желанию, а также бланки профсоюзных билетов, испорченные при заполнении или пришедшие в негодность,  подлежат уничтожению.</a:t>
            </a:r>
          </a:p>
          <a:p>
            <a:r>
              <a:rPr lang="ru-RU" sz="2200" b="1" i="1" dirty="0">
                <a:solidFill>
                  <a:srgbClr val="C00000"/>
                </a:solidFill>
              </a:rPr>
              <a:t>Уничтожение производится после истечения годичного срока хранения этих документов </a:t>
            </a:r>
            <a:r>
              <a:rPr lang="ru-RU" sz="2200" b="1" i="1" dirty="0" err="1" smtClean="0">
                <a:solidFill>
                  <a:srgbClr val="C00000"/>
                </a:solidFill>
              </a:rPr>
              <a:t>комиссионно</a:t>
            </a:r>
            <a:r>
              <a:rPr lang="ru-RU" sz="2200" b="1" i="1" dirty="0" smtClean="0">
                <a:solidFill>
                  <a:srgbClr val="C00000"/>
                </a:solidFill>
              </a:rPr>
              <a:t>.</a:t>
            </a:r>
          </a:p>
          <a:p>
            <a:endParaRPr lang="ru-RU" sz="2000" b="1" dirty="0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30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rgbClr val="C00000"/>
                </a:solidFill>
              </a:rPr>
              <a:t>Учет профсоюзных </a:t>
            </a:r>
            <a:r>
              <a:rPr lang="ru-RU" sz="3600" b="1" dirty="0">
                <a:solidFill>
                  <a:srgbClr val="C00000"/>
                </a:solidFill>
              </a:rPr>
              <a:t>билетов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772816"/>
            <a:ext cx="77768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FF0000"/>
                </a:solidFill>
              </a:rPr>
              <a:t>Учет профсоюзных </a:t>
            </a:r>
            <a:r>
              <a:rPr lang="ru-RU" sz="2400" b="1" dirty="0">
                <a:solidFill>
                  <a:srgbClr val="FF0000"/>
                </a:solidFill>
              </a:rPr>
              <a:t>билетов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0099"/>
                </a:solidFill>
              </a:rPr>
              <a:t>и </a:t>
            </a:r>
            <a:r>
              <a:rPr lang="ru-RU" sz="2400" b="1" dirty="0">
                <a:solidFill>
                  <a:srgbClr val="000099"/>
                </a:solidFill>
              </a:rPr>
              <a:t>их выдача ведется в книге учета утвержденного образца с пронумерованными страницами, прошнурованной, опечатанной и заверенной подписями председателя профсоюзного комитета и председателя ревизионной комиссии.</a:t>
            </a:r>
          </a:p>
        </p:txBody>
      </p:sp>
      <p:pic>
        <p:nvPicPr>
          <p:cNvPr id="4098" name="Picture 2" descr="C:\Users\1\Pictures\Семинар -картинки\kniga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315034"/>
            <a:ext cx="3493934" cy="253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086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Учет членов профсоюза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00808"/>
            <a:ext cx="88204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>
                <a:solidFill>
                  <a:srgbClr val="000099"/>
                </a:solidFill>
              </a:rPr>
              <a:t>Члены профсоюза состоят на учете в профсоюзных организациях по месту  работы (учебы), </a:t>
            </a:r>
            <a:r>
              <a:rPr lang="ru-RU" sz="2200" b="1" dirty="0">
                <a:solidFill>
                  <a:srgbClr val="C00000"/>
                </a:solidFill>
              </a:rPr>
              <a:t>работающие по </a:t>
            </a:r>
            <a:r>
              <a:rPr lang="ru-RU" sz="2200" b="1" dirty="0" smtClean="0">
                <a:solidFill>
                  <a:srgbClr val="C00000"/>
                </a:solidFill>
              </a:rPr>
              <a:t>совместительству, </a:t>
            </a:r>
            <a:r>
              <a:rPr lang="ru-RU" sz="2200" b="1" dirty="0">
                <a:solidFill>
                  <a:srgbClr val="C00000"/>
                </a:solidFill>
              </a:rPr>
              <a:t>подлежат постановке на учет в том случае, если основное место их работы не входит в систему образования и науки.</a:t>
            </a:r>
          </a:p>
          <a:p>
            <a:pPr lvl="0"/>
            <a:r>
              <a:rPr lang="ru-RU" sz="2200" b="1" dirty="0" smtClean="0">
                <a:solidFill>
                  <a:srgbClr val="0000CC"/>
                </a:solidFill>
              </a:rPr>
              <a:t>Члены </a:t>
            </a:r>
            <a:r>
              <a:rPr lang="ru-RU" sz="2200" b="1" dirty="0">
                <a:solidFill>
                  <a:srgbClr val="0000CC"/>
                </a:solidFill>
              </a:rPr>
              <a:t>профсоюза, занятые на сезонных работах, в межсезонный период состоят на учете в профсоюзной организации по месту сезонной работы, если они заключили трудовой договор на следующий сезон. </a:t>
            </a:r>
            <a:endParaRPr lang="ru-RU" sz="2200" b="1" dirty="0" smtClean="0">
              <a:solidFill>
                <a:srgbClr val="0000CC"/>
              </a:solidFill>
            </a:endParaRPr>
          </a:p>
          <a:p>
            <a:pPr lvl="0"/>
            <a:r>
              <a:rPr lang="ru-RU" sz="2200" b="1" dirty="0" smtClean="0">
                <a:solidFill>
                  <a:srgbClr val="0000CC"/>
                </a:solidFill>
              </a:rPr>
              <a:t>За ними сохраняется стаж профсоюзного членства.</a:t>
            </a:r>
          </a:p>
        </p:txBody>
      </p:sp>
      <p:pic>
        <p:nvPicPr>
          <p:cNvPr id="8" name="Picture 2" descr="http://ssor.net.ru/sites/default/files/field/image/snr2204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379078"/>
            <a:ext cx="2370262" cy="103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ssor.net.ru/sites/default/files/field/image/snr2204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966" y="5379079"/>
            <a:ext cx="2370262" cy="103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ssor.net.ru/sites/default/files/field/image/snr2204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379079"/>
            <a:ext cx="2370262" cy="103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ssor.net.ru/sites/default/files/field/image/snr2204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79077"/>
            <a:ext cx="2370262" cy="103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1806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220</TotalTime>
  <Words>642</Words>
  <Application>Microsoft Office PowerPoint</Application>
  <PresentationFormat>Экран (4:3)</PresentationFormat>
  <Paragraphs>92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Аптека</vt:lpstr>
      <vt:lpstr>Учет членов профсоюза  и оформление профсоюзных документов  в Казахстанском отраслевом профессиональном союзе  работников образования и науки </vt:lpstr>
      <vt:lpstr>Вступление в профсоюз</vt:lpstr>
      <vt:lpstr>Решение о приеме  в профсоюз</vt:lpstr>
      <vt:lpstr>Оформление  профсоюзных документов, учет и хранение  бланков профсоюзных билетов осуществляется в соответствии  с Инструкцией, утвержденной  постановлением Исполкома Казахстанского отраслевого профессионального союза работников образования  и науки № 1 п.8  от 14 ноября 2014 г.  </vt:lpstr>
      <vt:lpstr>Оформление  профсоюзных документов</vt:lpstr>
      <vt:lpstr>Замена Профсоюзного билета</vt:lpstr>
      <vt:lpstr>Замена Профсоюзного билета</vt:lpstr>
      <vt:lpstr>Учет профсоюзных билетов </vt:lpstr>
      <vt:lpstr>Учет членов профсоюза</vt:lpstr>
      <vt:lpstr>Профсоюзное членство</vt:lpstr>
      <vt:lpstr>Проверка  учета членов профсоюза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19</cp:revision>
  <dcterms:created xsi:type="dcterms:W3CDTF">2016-02-04T10:40:57Z</dcterms:created>
  <dcterms:modified xsi:type="dcterms:W3CDTF">2016-02-04T14:25:22Z</dcterms:modified>
</cp:coreProperties>
</file>