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473" autoAdjust="0"/>
  </p:normalViewPr>
  <p:slideViewPr>
    <p:cSldViewPr>
      <p:cViewPr varScale="1">
        <p:scale>
          <a:sx n="105" d="100"/>
          <a:sy n="105" d="100"/>
        </p:scale>
        <p:origin x="-7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214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C-FILESERVER\Public\11.&#1059;&#1054;&#1060;&#1058;&#1047;\1.&#1054;&#1060;&#1058;&#1047;&#1043;&#1040;\&#1090;&#1091;&#1088;&#1089;&#1099;&#1085;&#1075;&#1091;&#1083;&#1100;\&#1058;&#1080;&#1055;&#1054;\&#1057;&#1090;&#1072;&#1090;%20&#1087;&#1086;%20&#1050;&#1058;&#1040;%20&#1076;&#1083;&#1103;%20&#1076;&#1080;&#1072;&#1075;&#1088;&#1072;&#1084;&#1084;&#1099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3"/>
          <c:order val="1"/>
          <c:tx>
            <c:strRef>
              <c:f>Лист1!$A$36</c:f>
              <c:strCache>
                <c:ptCount val="1"/>
                <c:pt idx="0">
                  <c:v>% не прошедших порог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Лист1!$B$29:$F$29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Лист1!$B$36:$F$36</c:f>
              <c:numCache>
                <c:formatCode>0.0%</c:formatCode>
                <c:ptCount val="5"/>
                <c:pt idx="0">
                  <c:v>0.70736403016204075</c:v>
                </c:pt>
                <c:pt idx="1">
                  <c:v>0.69566167290886394</c:v>
                </c:pt>
                <c:pt idx="2">
                  <c:v>0.63092898418937549</c:v>
                </c:pt>
                <c:pt idx="3">
                  <c:v>0.66351899187574281</c:v>
                </c:pt>
                <c:pt idx="4">
                  <c:v>0.69625084061869535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31048064"/>
        <c:axId val="31049600"/>
      </c:barChart>
      <c:lineChart>
        <c:grouping val="standard"/>
        <c:varyColors val="0"/>
        <c:ser>
          <c:idx val="0"/>
          <c:order val="0"/>
          <c:tx>
            <c:strRef>
              <c:f>Лист1!$A$16</c:f>
              <c:strCache>
                <c:ptCount val="1"/>
                <c:pt idx="0">
                  <c:v>Количество выпускников ТиПО в КТА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circle"/>
            <c:size val="10"/>
            <c:spPr>
              <a:solidFill>
                <a:srgbClr val="9A2AA6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0"/>
              <c:layout>
                <c:manualLayout>
                  <c:x val="-4.0536490569148258E-2"/>
                  <c:y val="-0.1899916690290055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053649056914823E-2"/>
                  <c:y val="-6.6084058792697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6269491561869573E-2"/>
                  <c:y val="-0.1211541077866122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Лист1!$B$29:$F$29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Лист1!$B$34:$F$34</c:f>
              <c:numCache>
                <c:formatCode>General</c:formatCode>
                <c:ptCount val="5"/>
                <c:pt idx="0">
                  <c:v>56097</c:v>
                </c:pt>
                <c:pt idx="1">
                  <c:v>64080</c:v>
                </c:pt>
                <c:pt idx="2">
                  <c:v>68182</c:v>
                </c:pt>
                <c:pt idx="3">
                  <c:v>61421</c:v>
                </c:pt>
                <c:pt idx="4">
                  <c:v>59480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880896"/>
        <c:axId val="31051136"/>
      </c:lineChart>
      <c:catAx>
        <c:axId val="310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1049600"/>
        <c:crosses val="autoZero"/>
        <c:auto val="1"/>
        <c:lblAlgn val="ctr"/>
        <c:lblOffset val="100"/>
        <c:noMultiLvlLbl val="0"/>
      </c:catAx>
      <c:valAx>
        <c:axId val="31049600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1048064"/>
        <c:crosses val="autoZero"/>
        <c:crossBetween val="between"/>
      </c:valAx>
      <c:valAx>
        <c:axId val="31051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0880896"/>
        <c:crosses val="max"/>
        <c:crossBetween val="between"/>
      </c:valAx>
      <c:catAx>
        <c:axId val="30880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05113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964E1-545A-49CD-A71A-76B47E7585A2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D25BE-1BA7-4815-87A6-C5CA54F588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00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25BE-1BA7-4815-87A6-C5CA54F588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697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95D432A-87E1-44FD-83E3-914EAF2FE654}" type="slidenum">
              <a:rPr lang="ru-RU" altLang="ru-RU">
                <a:solidFill>
                  <a:prstClr val="black"/>
                </a:solidFill>
              </a:rPr>
              <a:pPr/>
              <a:t>9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936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Arial" charset="0"/>
              </a:defRPr>
            </a:lvl2pPr>
            <a:lvl3pPr marL="1206500" indent="-241300">
              <a:defRPr>
                <a:solidFill>
                  <a:schemeClr val="tx1"/>
                </a:solidFill>
                <a:latin typeface="Arial" charset="0"/>
              </a:defRPr>
            </a:lvl3pPr>
            <a:lvl4pPr marL="1689100" indent="-2413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2413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F5F77F0-959C-4E77-B4C3-D087C6812BEC}" type="slidenum">
              <a:rPr lang="ru-RU" altLang="ru-RU">
                <a:solidFill>
                  <a:prstClr val="black"/>
                </a:solidFill>
              </a:rPr>
              <a:pPr/>
              <a:t>10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Arial" charset="0"/>
              </a:defRPr>
            </a:lvl2pPr>
            <a:lvl3pPr marL="1206500" indent="-241300">
              <a:defRPr>
                <a:solidFill>
                  <a:schemeClr val="tx1"/>
                </a:solidFill>
                <a:latin typeface="Arial" charset="0"/>
              </a:defRPr>
            </a:lvl3pPr>
            <a:lvl4pPr marL="1689100" indent="-2413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2413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A8232F-0BED-4D1E-B533-5FB493FAAFC1}" type="slidenum">
              <a:rPr lang="ru-RU" altLang="ru-RU">
                <a:solidFill>
                  <a:prstClr val="black"/>
                </a:solidFill>
              </a:rPr>
              <a:pPr/>
              <a:t>11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738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60698D-95FF-4837-A9EC-5433AB7E0CA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2FA6-8548-4922-9FEE-FFC25EA4256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187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BF82FA-61A7-4C83-836C-93624B28750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4EC-9E05-4FD1-A6AB-625C26EE088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7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22580-1348-4834-926B-DF8C2E519E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27E3-F984-4ED3-92C9-D3443C8D019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91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A4C8CD-DAF5-4B08-9F67-6EF3BC0030F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4A18-CCB8-4CFF-ABE1-700E90293EB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327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DF40E7-4D12-44E7-A80B-2441500220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10BD-7F90-46D6-8231-F44376C358C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732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6377AF-EECF-4263-AB9A-01866F44F7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6AE6A-5787-413E-B0C7-70C931D8F63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087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294C7C-9168-4CAF-B048-CC7670BD19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FB802-52D1-485C-B3A5-DC116E31DBE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76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6EC048-983C-4F9F-9A60-311A1534A8F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17A40-221B-459C-82AA-E81446F700E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93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850B2C-40E6-4997-9BD1-4786BC398A9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68FF-3719-4108-9C22-564D0B4BEC9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994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070FE-4030-4091-8EEF-781DE4707A5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37D8-BAA8-4855-A9EE-A9ACA447877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461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7ED06C-DCA3-4765-B9D0-97E9229D6F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E967-C53B-40CD-8423-3C98CB13085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841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2E0D4D-855E-4AE6-AC38-95C0943501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E1D0A4-242D-4B16-81CD-2C22DABEF409}" type="slidenum">
              <a:rPr lang="ru-RU" altLang="ru-RU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08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036496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НОВЫЙ ФОРМАТ </a:t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ЕНТ-2017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0"/>
            <a:ext cx="6400800" cy="76470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Национальный центр тестирования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602610" y="5877272"/>
            <a:ext cx="6400800" cy="7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Астана 2016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2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450" y="1628775"/>
            <a:ext cx="6400800" cy="3475038"/>
          </a:xfrm>
        </p:spPr>
        <p:txBody>
          <a:bodyPr/>
          <a:lstStyle/>
          <a:p>
            <a:pPr marL="45720" indent="0">
              <a:buFont typeface="Arial" panose="020B0604020202020204" pitchFamily="34" charset="0"/>
              <a:buNone/>
              <a:defRPr/>
            </a:pPr>
            <a:endParaRPr lang="kk-KZ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644419"/>
              </p:ext>
            </p:extLst>
          </p:nvPr>
        </p:nvGraphicFramePr>
        <p:xfrm>
          <a:off x="254000" y="1773238"/>
          <a:ext cx="8640763" cy="4825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026"/>
                <a:gridCol w="5770737"/>
              </a:tblGrid>
              <a:tr h="366247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01 Образование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44000">
                          <a:schemeClr val="accent1">
                            <a:tint val="66000"/>
                            <a:satMod val="160000"/>
                          </a:schemeClr>
                        </a:gs>
                        <a:gs pos="83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447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Специальности высшего образования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Специальности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ТиПО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5В010100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Дошкольное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обучение и воспитание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010100 0 - Дошкольное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воспитание и обучение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010200 0 - Организация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воспитательной работы (по уровням)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0108000 - Музыкальное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5B010200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Педагогика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и методика начального обучения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010200 0 - Организация воспитательной работы (по уровням)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0111000 - Основное среднее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010100 0 - Дошкольное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воспитание и обучение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0108000 - Музыкальное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5B010900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0111000 - Основное среднее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011103 3 – учитель математики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011107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3 – учитель физики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образование, (3) учитель информатики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5B010400 Начальная военная подготовка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010300 0 - Физическая культура и спорт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3798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0109000 - Безопасность жизнедеятельности и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валеология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935038" y="260350"/>
            <a:ext cx="6511925" cy="461963"/>
          </a:xfrm>
          <a:prstGeom prst="rect">
            <a:avLst/>
          </a:prstGeom>
          <a:effectLst/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fontAlgn="base">
              <a:spcAft>
                <a:spcPct val="0"/>
              </a:spcAft>
              <a:buClr>
                <a:srgbClr val="F79646">
                  <a:lumMod val="75000"/>
                </a:srgbClr>
              </a:buClr>
              <a:buFont typeface="Georgia" pitchFamily="18" charset="0"/>
              <a:buNone/>
              <a:defRPr/>
            </a:pPr>
            <a:endParaRPr lang="ru-RU" sz="2400" b="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980728"/>
            <a:ext cx="8712968" cy="646331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ru-RU"/>
            </a:defPPr>
            <a:lvl1pPr algn="ctr">
              <a:defRPr sz="20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Таблица соответствия специальностей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0" cap="none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(приказ МОН РК от 21 июня 2010 года № 316, с последними изменениями от 03.07.15 г. № 439)</a:t>
            </a:r>
            <a:endParaRPr lang="ru-RU" sz="1600" b="0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16633"/>
            <a:ext cx="8928992" cy="646331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сокращение срока обучения возможно только </a:t>
            </a:r>
            <a:b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при выборе родственной специальности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4055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1" y="115888"/>
            <a:ext cx="8640960" cy="477837"/>
          </a:xfrm>
          <a:extLst/>
        </p:spPr>
        <p:txBody>
          <a:bodyPr/>
          <a:lstStyle/>
          <a:p>
            <a:pPr>
              <a:defRPr/>
            </a:pPr>
            <a:r>
              <a:rPr lang="kk-KZ" sz="20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Таблица соответствия специальностей </a:t>
            </a:r>
            <a:endParaRPr lang="ru-RU" sz="2000" cap="all" dirty="0">
              <a:ln w="9000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036729"/>
              </p:ext>
            </p:extLst>
          </p:nvPr>
        </p:nvGraphicFramePr>
        <p:xfrm>
          <a:off x="250825" y="620713"/>
          <a:ext cx="8642350" cy="6035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618014"/>
              </a:tblGrid>
              <a:tr h="363105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kk-KZ" alt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 </a:t>
                      </a:r>
                      <a:r>
                        <a:rPr lang="ru-RU" alt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anose="02020603050405020304" pitchFamily="18" charset="0"/>
                        </a:rPr>
                        <a:t>Технические науки и технологии</a:t>
                      </a:r>
                      <a:endParaRPr lang="ru-RU" alt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46000">
                          <a:schemeClr val="accent1">
                            <a:tint val="66000"/>
                            <a:satMod val="160000"/>
                          </a:schemeClr>
                        </a:gs>
                        <a:gs pos="83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6302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Специальности высшего образования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Специальности  </a:t>
                      </a:r>
                      <a:r>
                        <a:rPr lang="ru-RU" sz="16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ТиПО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5B070100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Биотехнология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fontAlgn="t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1509000 Экология и природоохранная деятельность (по видам)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1226000 Технология и организация производства продукции предприятий питания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5B070200- Автоматизация и управление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1302000 Автоматизация и управление (по профилю)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1308000 Эксплуатация автоматизированных систем связи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 (по видам)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5B070300- Информационные системы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73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5B070400 - Вычислительная техника и программное обеспечение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956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marR="0" indent="-8096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9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5B070500- Математическое и компьютерное моделирование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marR="0" indent="-8096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5B070600- Геология и разведка месторождений полезных ископаемых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0700000 Геология, горнодобывающая промышленность и добыча полезных ископаемых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56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5B070700- Горное дело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0711000 Маркшейдерское дело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56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0713000 Геодезия и картография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65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4"/>
          <p:cNvSpPr>
            <a:spLocks noChangeArrowheads="1"/>
          </p:cNvSpPr>
          <p:nvPr/>
        </p:nvSpPr>
        <p:spPr bwMode="auto">
          <a:xfrm>
            <a:off x="1042988" y="404813"/>
            <a:ext cx="705802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ПРОЕКТ ПЕРЕЧНЯ ДИСЦИПЛИН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01 Образование (УМО КазНПУ им.Абая)</a:t>
            </a:r>
            <a:endParaRPr lang="ru-RU" altLang="ru-RU" sz="18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03212"/>
              </p:ext>
            </p:extLst>
          </p:nvPr>
        </p:nvGraphicFramePr>
        <p:xfrm>
          <a:off x="323528" y="1484784"/>
          <a:ext cx="8352930" cy="4767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72"/>
                <a:gridCol w="792088"/>
                <a:gridCol w="1944216"/>
                <a:gridCol w="576064"/>
                <a:gridCol w="2592290"/>
              </a:tblGrid>
              <a:tr h="800201"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Специальности ВО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1 - дисциплина 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4095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5В010100 - Дошкольное обучение и воспитание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Основы педагогики и психологии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Дошкольное обучение и воспитание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84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5B010200 - Педагогика и методика начального обучения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Педагогика и методика начального обучения</a:t>
                      </a:r>
                      <a:endParaRPr lang="ru-RU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7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5B010900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1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5B010400 - Начальная военная подготовка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Начальная военная подготовка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Стрелка вправо 24"/>
          <p:cNvSpPr/>
          <p:nvPr/>
        </p:nvSpPr>
        <p:spPr>
          <a:xfrm>
            <a:off x="2971800" y="26368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586413" y="371633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5580063" y="56610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2971800" y="371633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987675" y="56610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5559425" y="26368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586413" y="4724400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971800" y="4724400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8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4"/>
          <p:cNvSpPr>
            <a:spLocks noChangeArrowheads="1"/>
          </p:cNvSpPr>
          <p:nvPr/>
        </p:nvSpPr>
        <p:spPr bwMode="auto">
          <a:xfrm>
            <a:off x="539750" y="404813"/>
            <a:ext cx="7848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400" cap="all" dirty="0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ПРОЕКТ ПЕРЕЧНЯ ДИСЦИПЛИН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07 </a:t>
            </a:r>
            <a:r>
              <a:rPr lang="ru-RU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</a:rPr>
              <a:t>Технические науки и технологии</a:t>
            </a:r>
            <a:endParaRPr lang="ru-RU" altLang="ru-RU" sz="18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151452"/>
              </p:ext>
            </p:extLst>
          </p:nvPr>
        </p:nvGraphicFramePr>
        <p:xfrm>
          <a:off x="287523" y="1268760"/>
          <a:ext cx="8352930" cy="5015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  <a:gridCol w="648072"/>
                <a:gridCol w="1944216"/>
                <a:gridCol w="576064"/>
                <a:gridCol w="2376266"/>
              </a:tblGrid>
              <a:tr h="446982"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Специальности ВО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5B070100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Биотехнология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Микробиология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5B070200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Автоматизация и управление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Программирование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5B070300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Информационные системы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5B070400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Вычислительная техника и программное обеспечение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4621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5B070500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Математическое и компьютерное моделирование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351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5B070600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Геология и разведка месторождений полезных ископаемых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5B070700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Горное дело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Стрелка вправо 10"/>
          <p:cNvSpPr/>
          <p:nvPr/>
        </p:nvSpPr>
        <p:spPr>
          <a:xfrm>
            <a:off x="3206750" y="34940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209925" y="44719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221038" y="5229225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3206750" y="594995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221038" y="26892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3246438" y="195580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789613" y="19891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5789613" y="270827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5789613" y="34940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5789613" y="44719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5789613" y="5229225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5795963" y="594995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31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322203"/>
            <a:ext cx="8229600" cy="461665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Структура теста для выпускников </a:t>
            </a:r>
            <a:r>
              <a:rPr lang="ru-RU" sz="2400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Т</a:t>
            </a:r>
            <a:r>
              <a:rPr lang="ru-RU" sz="2400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lang="ru-RU" sz="2400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ПО</a:t>
            </a:r>
            <a:endParaRPr lang="ru-RU" sz="2400" cap="all" dirty="0">
              <a:ln w="9000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639643"/>
              </p:ext>
            </p:extLst>
          </p:nvPr>
        </p:nvGraphicFramePr>
        <p:xfrm>
          <a:off x="339725" y="1019175"/>
          <a:ext cx="8353425" cy="4967288"/>
        </p:xfrm>
        <a:graphic>
          <a:graphicData uri="http://schemas.openxmlformats.org/drawingml/2006/table">
            <a:tbl>
              <a:tblPr firstRow="1" firstCol="1" bandCol="1">
                <a:tableStyleId>{5C22544A-7EE6-4342-B048-85BDC9FD1C3A}</a:tableStyleId>
              </a:tblPr>
              <a:tblGrid>
                <a:gridCol w="1800307"/>
                <a:gridCol w="576098"/>
                <a:gridCol w="1753136"/>
                <a:gridCol w="2111942"/>
                <a:gridCol w="2111942"/>
              </a:tblGrid>
              <a:tr h="503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заданий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заданий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оценивания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98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дисциплина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академические знания по базовой дисциплине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989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Профилирующая дисциплина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Углубленные академические знания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43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или нескольких правильных ответов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полная оценка и устойчивость академических знаний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997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b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ситуации по 5 заданий к ним)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Ситуационные задания с выбором одного правильного ответа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практического понимание предмета, основанного на академических знаниях, умениях и навыков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348" name="Прямоугольник 5"/>
          <p:cNvSpPr>
            <a:spLocks noChangeArrowheads="1"/>
          </p:cNvSpPr>
          <p:nvPr/>
        </p:nvSpPr>
        <p:spPr bwMode="auto">
          <a:xfrm>
            <a:off x="323850" y="6092825"/>
            <a:ext cx="835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Общее время тестирования</a:t>
            </a:r>
            <a:r>
              <a:rPr lang="ru-RU" alt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1 час 35 минут (95 минут)</a:t>
            </a:r>
          </a:p>
        </p:txBody>
      </p:sp>
    </p:spTree>
    <p:extLst>
      <p:ext uri="{BB962C8B-B14F-4D97-AF65-F5344CB8AC3E}">
        <p14:creationId xmlns:p14="http://schemas.microsoft.com/office/powerpoint/2010/main" val="4151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84528"/>
            <a:ext cx="8229600" cy="523220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8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Оценивание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813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с выбором одного варианта правильного ответа присуждается 1 балл, в остальных случаях 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заданий с выбором нескольких правильных вариантов ответа из нескольких предложенных: </a:t>
            </a: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все правильные ответы получает - 2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одну допущенную ошибку - 1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допущенные 2 и более ошибки - 0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балл – 70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40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713" y="2133600"/>
            <a:ext cx="8229600" cy="830263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Шкала перевода баллов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традиционную систему оценивания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117007"/>
              </p:ext>
            </p:extLst>
          </p:nvPr>
        </p:nvGraphicFramePr>
        <p:xfrm>
          <a:off x="468313" y="2989263"/>
          <a:ext cx="8207374" cy="341947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871857"/>
                <a:gridCol w="1727868"/>
                <a:gridCol w="2088576"/>
                <a:gridCol w="2519073"/>
              </a:tblGrid>
              <a:tr h="539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Проценты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дисциплина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9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49 %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(неудовлетворительно)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14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– 74%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(удовлетворительно)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– 17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– 89%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(хорошо)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– 20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– 100%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(отлично)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Профилирующая дисциплина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24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49 %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(неудовлетворительно)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– 37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– 74%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(удовлетворительно)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– 44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– 89%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(хорошо)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– 50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– 100%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(отлично)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81000" y="836613"/>
            <a:ext cx="8424863" cy="13541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 – 50% по каждому блоку тестирования:</a:t>
            </a:r>
          </a:p>
          <a:p>
            <a:pPr marL="714375" indent="-1905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10 баллов по общей дисциплине</a:t>
            </a:r>
          </a:p>
          <a:p>
            <a:pPr marL="714375" indent="-1905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25 баллов по профильной дисциплине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 по общему набранному баллу не устанавливается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уровня баллов соответствует кредитной системе оценивания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416496" y="250195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ctr" eaLnBrk="1" hangingPunct="1">
              <a:defRPr sz="28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0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Установление порогового уровня баллов</a:t>
            </a:r>
          </a:p>
        </p:txBody>
      </p:sp>
    </p:spTree>
    <p:extLst>
      <p:ext uri="{BB962C8B-B14F-4D97-AF65-F5344CB8AC3E}">
        <p14:creationId xmlns:p14="http://schemas.microsoft.com/office/powerpoint/2010/main" val="412724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76788"/>
            <a:ext cx="7272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  <a:r>
              <a:rPr lang="ru-RU" sz="2400" b="1" dirty="0" smtClean="0">
                <a:effectLst/>
                <a:latin typeface="Times New Roman"/>
                <a:ea typeface="Calibri"/>
              </a:rPr>
              <a:t>, ТРЕБУЮЩАЯ ИЗМЕНЕНИЙ И ДОПОЛНЕНИЙ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4168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проведения единого национального тестирования.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Типовые правила приема на обучение в организации образования, реализующие профессиональные учебные программы высшего образования.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Правила присуждения образовательного гранта для оплаты высшего образования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Таблица соответствия Классификатора специальностей высшего и послевузовского образования Республики Казахстан и Классификатора профессий и специальностей технического и профессионального,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262812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ФОРМА И СОДЕРЖАНИЕ ТЕСТОВЫХ ЗАДАНИЙ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 заданий на математическую грамотность+20 заданий на грамотность чтения+40 заданий по первому предмету+40 заданий по второму предмету = 120 заданий)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364744"/>
              </p:ext>
            </p:extLst>
          </p:nvPr>
        </p:nvGraphicFramePr>
        <p:xfrm>
          <a:off x="546840" y="1124744"/>
          <a:ext cx="8064896" cy="4981110"/>
        </p:xfrm>
        <a:graphic>
          <a:graphicData uri="http://schemas.openxmlformats.org/drawingml/2006/table">
            <a:tbl>
              <a:tblPr firstRow="1" firstCol="1" bandRow="1"/>
              <a:tblGrid>
                <a:gridCol w="360040"/>
                <a:gridCol w="1584176"/>
                <a:gridCol w="1296144"/>
                <a:gridCol w="2016224"/>
                <a:gridCol w="2808312"/>
              </a:tblGrid>
              <a:tr h="473815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заданий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 заданий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Объект оценивания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374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блок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Математическая грамотность,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Функциональная грамотность, логика, задания на количественное сравнение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Грамотность чтения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(4 текста)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Чтение, понимание текста, рефлексия на содержание текста, умение анализировать, сопоставлять и т.д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048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блок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Профильные предметы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(два предмета для каждой специальности)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 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выбором одного или нескольких правильных ответов из множества предложенных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установление соответствия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77888" y="6255488"/>
            <a:ext cx="8136904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b="1" dirty="0">
                <a:latin typeface="Times New Roman"/>
                <a:ea typeface="Calibri"/>
                <a:cs typeface="Times New Roman"/>
              </a:rPr>
              <a:t>Примечание:</a:t>
            </a:r>
            <a:r>
              <a:rPr lang="ru-RU" sz="1400" dirty="0">
                <a:latin typeface="Times New Roman"/>
                <a:ea typeface="Calibri"/>
                <a:cs typeface="Times New Roman"/>
              </a:rPr>
              <a:t> Может быть рассмотрен также вариант с 100 заданиями (20+20+30+30).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935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104" y="1556792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Общее время тестирования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 часа (180 минут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Оценка за правильное выполнение заданий: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выбором одного правильного ответа из пяти предложенных – 1 балл; выбором одного или нескольких правильных ответов из множества предложенных – 2 балла; на установление соответствия – 2 балла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тест по каждому профильному предмету абитуриент максимально может получить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баллов;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математической грамотности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баллов, по грамотности чтения – 20 баллов,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итого за весь тест 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баллов.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ВРЕМЯ ТЕСТИРОВАНИЯ И КРИТЕРИИ ОЦЕНИВАНИЯ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2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9067" y="214196"/>
            <a:ext cx="6206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ШКАЛА ПЕРЕВОДА БАЛЛОВ В ОТМЕТКИ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0631" y="980728"/>
            <a:ext cx="2743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Профильные  предметы 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428361"/>
              </p:ext>
            </p:extLst>
          </p:nvPr>
        </p:nvGraphicFramePr>
        <p:xfrm>
          <a:off x="1547664" y="1628800"/>
          <a:ext cx="6077585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29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49%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30 - 38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– 64%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39 -48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 – 80%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49 - 60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 – 100%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666494" y="3290501"/>
            <a:ext cx="5989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Математическая грамотность и грамотность чтения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983566"/>
              </p:ext>
            </p:extLst>
          </p:nvPr>
        </p:nvGraphicFramePr>
        <p:xfrm>
          <a:off x="1535133" y="3861048"/>
          <a:ext cx="6077585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49%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– 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– 64%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– 16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 – 80%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 – 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 – 100%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10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5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КОМБИНАЦИИ ПРОФИЛЬНЫХ ПРЕДМЕТОВ ПО СПЕЦИАЛЬНОСТЯМ ВЫСШЕГО ОБРАЗОВАНИЯ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478728"/>
              </p:ext>
            </p:extLst>
          </p:nvPr>
        </p:nvGraphicFramePr>
        <p:xfrm>
          <a:off x="604156" y="1412776"/>
          <a:ext cx="7992887" cy="4293870"/>
        </p:xfrm>
        <a:graphic>
          <a:graphicData uri="http://schemas.openxmlformats.org/drawingml/2006/table">
            <a:tbl>
              <a:tblPr firstRow="1" firstCol="1" bandRow="1"/>
              <a:tblGrid>
                <a:gridCol w="563703"/>
                <a:gridCol w="5313420"/>
                <a:gridCol w="211576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Профильные предметы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специальностей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Математика + физика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Математика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 + химия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 + иностранный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Язык обучения и литература (каз.или рус.язык) + история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 + иностранный язык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Химия + физика 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Творческий экзамен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175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5589240"/>
            <a:ext cx="812209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Примечание: </a:t>
            </a:r>
            <a:endParaRPr lang="ru-RU" sz="12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. История (история </a:t>
            </a:r>
            <a:r>
              <a:rPr lang="ru-RU" sz="1200" dirty="0" err="1">
                <a:latin typeface="Times New Roman" pitchFamily="18" charset="0"/>
                <a:ea typeface="Calibri"/>
                <a:cs typeface="Times New Roman" pitchFamily="18" charset="0"/>
              </a:rPr>
              <a:t>Казахстана+всемирная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 история);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2. Данный перечень комбинаций профильных предметов будет дополнительно согласован с УМО специальностей вузов.</a:t>
            </a:r>
          </a:p>
        </p:txBody>
      </p:sp>
    </p:spTree>
    <p:extLst>
      <p:ext uri="{BB962C8B-B14F-4D97-AF65-F5344CB8AC3E}">
        <p14:creationId xmlns:p14="http://schemas.microsoft.com/office/powerpoint/2010/main" val="426848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4888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ОРГАНИЗАЦИЯ И ПРОВЕДЕНИЕ ЕНТ-2017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Место проведения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Высшие учебные заведения (предварительное количество -50 ).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Участники: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выпускники школ текущего года; выпускники технического и профессионального,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среднего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образования; выпускники школ прошлых лет.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Оценивание и результаты: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тестовые баллы абитуриентам станут известны в день тестирования.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Метод тестирования: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бланочный (использование листов ответов и книжек-вопросников).</a:t>
            </a:r>
          </a:p>
        </p:txBody>
      </p:sp>
    </p:spTree>
    <p:extLst>
      <p:ext uri="{BB962C8B-B14F-4D97-AF65-F5344CB8AC3E}">
        <p14:creationId xmlns:p14="http://schemas.microsoft.com/office/powerpoint/2010/main" val="420759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58911"/>
              </p:ext>
            </p:extLst>
          </p:nvPr>
        </p:nvGraphicFramePr>
        <p:xfrm>
          <a:off x="683568" y="1412776"/>
          <a:ext cx="7935337" cy="3906466"/>
        </p:xfrm>
        <a:graphic>
          <a:graphicData uri="http://schemas.openxmlformats.org/drawingml/2006/table">
            <a:tbl>
              <a:tblPr firstRow="1" firstCol="1" bandRow="1"/>
              <a:tblGrid>
                <a:gridCol w="5112568"/>
                <a:gridCol w="2822769"/>
              </a:tblGrid>
              <a:tr h="218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Мероприятие</a:t>
                      </a:r>
                      <a:endParaRPr lang="ru-RU" sz="18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Сроки</a:t>
                      </a:r>
                      <a:endParaRPr lang="ru-RU" sz="1800" i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тестировании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25-мая-15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творческого экзамена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5-10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2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специального экзамена для поступающих на педагогические специальности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5-15 июня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16-22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тестирования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1-20 июля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Конкурсе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23-31 июля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Конкурса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1-10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повторном тестировании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1-8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Повторная сдача ЕНТ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19-24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ОРГАНИЗАЦИЯ И ПРОВЕДЕНИЕ ЕНТ-2017</a:t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61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403775"/>
            <a:ext cx="7772400" cy="923330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5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Новый формат ЕНТ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475656" y="3789040"/>
            <a:ext cx="6400800" cy="769441"/>
          </a:xfrm>
          <a:extLst/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ru-RU" sz="4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для выпускников </a:t>
            </a:r>
            <a:r>
              <a:rPr lang="ru-RU" sz="4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endParaRPr lang="ru-RU" sz="4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05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395536" y="188640"/>
            <a:ext cx="7992887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КРАТКИЙ ОБЗОР ПО ОБУЧАЮЩИМСЯ </a:t>
            </a:r>
            <a:b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СИСТЕМЕ </a:t>
            </a:r>
            <a:r>
              <a:rPr lang="ru-RU" sz="2000" dirty="0" err="1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РК, 2015 -2016 </a:t>
            </a:r>
            <a:r>
              <a:rPr lang="ru-RU" sz="2000" dirty="0" err="1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уч.год</a:t>
            </a:r>
            <a:endParaRPr lang="ru-RU" sz="2000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076114"/>
              </p:ext>
            </p:extLst>
          </p:nvPr>
        </p:nvGraphicFramePr>
        <p:xfrm>
          <a:off x="647538" y="1146478"/>
          <a:ext cx="7200850" cy="1080000"/>
        </p:xfrm>
        <a:graphic>
          <a:graphicData uri="http://schemas.openxmlformats.org/drawingml/2006/table">
            <a:tbl>
              <a:tblPr/>
              <a:tblGrid>
                <a:gridCol w="4428518"/>
                <a:gridCol w="2772332"/>
              </a:tblGrid>
              <a:tr h="360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колледжей </a:t>
                      </a:r>
                      <a:endParaRPr lang="ru-RU" sz="1800" b="0" i="0" u="none" strike="noStrike" kern="1200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820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Контингент обучающихся</a:t>
                      </a:r>
                      <a:endParaRPr lang="ru-RU" sz="1800" b="0" kern="1200" cap="none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499 477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выпускников</a:t>
                      </a:r>
                      <a:endParaRPr lang="ru-RU" sz="1800" b="0" i="0" u="none" strike="noStrike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165 746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684213" y="2311400"/>
            <a:ext cx="7200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Источник: МОН РК, НОБД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8126" y="2631519"/>
            <a:ext cx="8452345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Динамика участия и результатов КТА выпускников </a:t>
            </a:r>
            <a:r>
              <a:rPr lang="ru-RU" sz="2000" dirty="0" err="1" smtClean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endParaRPr lang="ru-RU" sz="2000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972688"/>
              </p:ext>
            </p:extLst>
          </p:nvPr>
        </p:nvGraphicFramePr>
        <p:xfrm>
          <a:off x="107504" y="3031629"/>
          <a:ext cx="8928992" cy="3689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243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1388</Words>
  <Application>Microsoft Office PowerPoint</Application>
  <PresentationFormat>Экран (4:3)</PresentationFormat>
  <Paragraphs>315</Paragraphs>
  <Slides>17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НОВЫЙ ФОРМАТ  ЕНТ-2017</vt:lpstr>
      <vt:lpstr>ФОРМА И СОДЕРЖАНИЕ ТЕСТОВЫХ ЗАДАНИЙ (20 заданий на математическую грамотность+20 заданий на грамотность чтения+40 заданий по первому предмету+40 заданий по второму предмету = 120 заданий)</vt:lpstr>
      <vt:lpstr>ВРЕМЯ ТЕСТИРОВАНИЯ И КРИТЕРИИ ОЦЕНИВАНИЯ</vt:lpstr>
      <vt:lpstr>Презентация PowerPoint</vt:lpstr>
      <vt:lpstr>Презентация PowerPoint</vt:lpstr>
      <vt:lpstr>Презентация PowerPoint</vt:lpstr>
      <vt:lpstr>ОРГАНИЗАЦИЯ И ПРОВЕДЕНИЕ ЕНТ-2017 </vt:lpstr>
      <vt:lpstr>Новый формат ЕНТ</vt:lpstr>
      <vt:lpstr>Презентация PowerPoint</vt:lpstr>
      <vt:lpstr>Презентация PowerPoint</vt:lpstr>
      <vt:lpstr>Таблица соответствия специальностей </vt:lpstr>
      <vt:lpstr>Презентация PowerPoint</vt:lpstr>
      <vt:lpstr>Презентация PowerPoint</vt:lpstr>
      <vt:lpstr>Структура теста для выпускников ТиПО</vt:lpstr>
      <vt:lpstr>Оценивание </vt:lpstr>
      <vt:lpstr>Шкала перевода баллов  на традиционную систему оценивания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ФОРМАТ  ЕНТ-2017</dc:title>
  <dc:creator>Назыгул Байгелова</dc:creator>
  <cp:lastModifiedBy>BIM</cp:lastModifiedBy>
  <cp:revision>20</cp:revision>
  <dcterms:created xsi:type="dcterms:W3CDTF">2016-08-02T05:26:25Z</dcterms:created>
  <dcterms:modified xsi:type="dcterms:W3CDTF">2016-09-26T05:44:03Z</dcterms:modified>
</cp:coreProperties>
</file>