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0"/>
  </p:notesMasterIdLst>
  <p:sldIdLst>
    <p:sldId id="256" r:id="rId2"/>
    <p:sldId id="266" r:id="rId3"/>
    <p:sldId id="265" r:id="rId4"/>
    <p:sldId id="267" r:id="rId5"/>
    <p:sldId id="259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70" d="100"/>
          <a:sy n="70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F5934-A0CF-4408-8458-0DACA22972C3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6FCE2-EF29-413E-BF33-23340B503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70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6FCE2-EF29-413E-BF33-23340B503F0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074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2924944"/>
            <a:ext cx="4896544" cy="216024"/>
          </a:xfrm>
        </p:spPr>
        <p:txBody>
          <a:bodyPr>
            <a:noAutofit/>
          </a:bodyPr>
          <a:lstStyle/>
          <a:p>
            <a:r>
              <a:rPr lang="ru-RU" sz="2800" dirty="0" smtClean="0"/>
              <a:t>Реанимация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0356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904120"/>
          </a:xfrm>
        </p:spPr>
        <p:txBody>
          <a:bodyPr>
            <a:normAutofit fontScale="25000" lnSpcReduction="20000"/>
          </a:bodyPr>
          <a:lstStyle/>
          <a:p>
            <a:r>
              <a:rPr lang="ru-RU" altLang="ru-RU" sz="21600" dirty="0"/>
              <a:t>Мой проект актуален тем, чтобы показать значимость вовремя оказанной квалифицированной медицинской </a:t>
            </a:r>
            <a:r>
              <a:rPr lang="ru-RU" altLang="ru-RU" sz="21600" dirty="0" smtClean="0"/>
              <a:t>помощи. </a:t>
            </a:r>
            <a:endParaRPr lang="ru-RU" altLang="ru-RU" sz="216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4600" y="476672"/>
            <a:ext cx="4114800" cy="701040"/>
          </a:xfrm>
        </p:spPr>
        <p:txBody>
          <a:bodyPr/>
          <a:lstStyle/>
          <a:p>
            <a:r>
              <a:rPr lang="ru-RU" altLang="ru-RU" dirty="0">
                <a:solidFill>
                  <a:schemeClr val="bg1"/>
                </a:solidFill>
              </a:rPr>
              <a:t>Актуальность проекта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8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2060848"/>
            <a:ext cx="7560840" cy="3600400"/>
          </a:xfrm>
        </p:spPr>
        <p:txBody>
          <a:bodyPr>
            <a:normAutofit/>
          </a:bodyPr>
          <a:lstStyle/>
          <a:p>
            <a:pPr fontAlgn="base"/>
            <a:r>
              <a:rPr lang="ru-RU" sz="4400" b="0" dirty="0"/>
              <a:t>Цель:</a:t>
            </a:r>
            <a:br>
              <a:rPr lang="ru-RU" sz="4400" b="0" dirty="0"/>
            </a:br>
            <a:r>
              <a:rPr lang="ru-RU" sz="4400" b="0" dirty="0"/>
              <a:t>Исследовать такое ценное человеческое качество, как </a:t>
            </a:r>
            <a:r>
              <a:rPr lang="ru-RU" sz="4400" b="0" dirty="0" smtClean="0"/>
              <a:t>доброта.</a:t>
            </a:r>
            <a:r>
              <a:rPr lang="ru-RU" b="0" dirty="0"/>
              <a:t/>
            </a:r>
            <a:br>
              <a:rPr lang="ru-RU" b="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11738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1768216"/>
          </a:xfrm>
        </p:spPr>
        <p:txBody>
          <a:bodyPr>
            <a:noAutofit/>
          </a:bodyPr>
          <a:lstStyle/>
          <a:p>
            <a:r>
              <a:rPr lang="ru-RU" sz="3200" dirty="0" smtClean="0"/>
              <a:t>Спасение человеческой жизни можно осуществить через разные формы и методы, но всё же человеческая отзывчивость очень важна в критических ситуациях, чтобы позвать кого-то на помощь, вызвать квалифицированную бригаду скорой помощи или же действовать самому. 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912768" cy="701040"/>
          </a:xfrm>
        </p:spPr>
        <p:txBody>
          <a:bodyPr/>
          <a:lstStyle/>
          <a:p>
            <a:r>
              <a:rPr lang="ru-RU" dirty="0" smtClean="0"/>
              <a:t>Гипотеза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83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861048"/>
            <a:ext cx="3970784" cy="2503173"/>
          </a:xfrm>
        </p:spPr>
      </p:pic>
      <p:pic>
        <p:nvPicPr>
          <p:cNvPr id="8" name="Объект 7"/>
          <p:cNvPicPr>
            <a:picLocks noGrp="1" noChangeAspect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484784"/>
            <a:ext cx="3443456" cy="285054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2204864"/>
            <a:ext cx="4023360" cy="704088"/>
          </a:xfrm>
        </p:spPr>
        <p:txBody>
          <a:bodyPr>
            <a:noAutofit/>
          </a:bodyPr>
          <a:lstStyle/>
          <a:p>
            <a:pPr fontAlgn="t"/>
            <a:r>
              <a:rPr lang="ru-RU" b="0" dirty="0"/>
              <a:t>Если вы увидели человека, которому стало плохо, постарайтесь оказать ему первую помощь. Своевременно принятые меры могут оказаться решающими до приезда врачей</a:t>
            </a:r>
            <a:r>
              <a:rPr lang="ru-RU" b="0" dirty="0" smtClean="0"/>
              <a:t>.</a:t>
            </a:r>
            <a:endParaRPr lang="ru-RU" b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15"/>
          </p:nvPr>
        </p:nvSpPr>
        <p:spPr>
          <a:xfrm>
            <a:off x="4716016" y="4941168"/>
            <a:ext cx="4023360" cy="920112"/>
          </a:xfrm>
        </p:spPr>
        <p:txBody>
          <a:bodyPr>
            <a:noAutofit/>
          </a:bodyPr>
          <a:lstStyle/>
          <a:p>
            <a:r>
              <a:rPr lang="ru-RU" sz="1600" b="0" dirty="0"/>
              <a:t>Помните - это может случиться с каждым из нас.  Для этого необходимо знание признаков повреждения и заболевания, принципов оказания первой медицинской помощи.</a:t>
            </a:r>
            <a:endParaRPr lang="ru-RU" sz="16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332656"/>
            <a:ext cx="7848872" cy="792088"/>
          </a:xfrm>
        </p:spPr>
        <p:txBody>
          <a:bodyPr/>
          <a:lstStyle/>
          <a:p>
            <a:r>
              <a:rPr lang="ru-RU" dirty="0"/>
              <a:t>Как оказать помощь человеку, которому стало плохо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078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683568" y="1484784"/>
            <a:ext cx="7776864" cy="1512168"/>
          </a:xfrm>
        </p:spPr>
        <p:txBody>
          <a:bodyPr>
            <a:normAutofit/>
          </a:bodyPr>
          <a:lstStyle/>
          <a:p>
            <a:r>
              <a:rPr lang="ru-RU" sz="2400" dirty="0"/>
              <a:t>Представьте: вы идете по улице и видите, что незнакомому человеку стало плохо. Что делать: пройти мимо, вызвать скорую, предложить помощь?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4"/>
          </p:nvPr>
        </p:nvSpPr>
        <p:spPr>
          <a:xfrm>
            <a:off x="755576" y="2996952"/>
            <a:ext cx="7632848" cy="3316976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нашем </a:t>
            </a:r>
            <a:r>
              <a:rPr lang="ru-RU" sz="2400" dirty="0"/>
              <a:t>видео показан серьёзный социальный эксперимент. Помогут ли прохожие незнакомому человеку, которому неожиданно стало плохо? Л</a:t>
            </a:r>
            <a:r>
              <a:rPr lang="ru-RU" sz="2400" dirty="0" smtClean="0"/>
              <a:t>юди </a:t>
            </a:r>
            <a:r>
              <a:rPr lang="ru-RU" sz="2400" dirty="0"/>
              <a:t>каких национальностей более милосердны… А может быть - все мы одинаково милосердны? Несмотря на разный образ жизни, географическое положение, вероисповедание, менталитет</a:t>
            </a:r>
            <a:r>
              <a:rPr lang="ru-RU" sz="2400" dirty="0" smtClean="0"/>
              <a:t>? Давай те посмотрим…..</a:t>
            </a:r>
            <a:endParaRPr lang="ru-RU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31640" y="378180"/>
            <a:ext cx="6480720" cy="701040"/>
          </a:xfrm>
        </p:spPr>
        <p:txBody>
          <a:bodyPr/>
          <a:lstStyle/>
          <a:p>
            <a:r>
              <a:rPr lang="ru-RU" dirty="0" smtClean="0"/>
              <a:t>Исследовательская часть…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201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1700808"/>
            <a:ext cx="8229600" cy="468052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AutoNum type="arabicPeriod"/>
            </a:pPr>
            <a:r>
              <a:rPr lang="ru-RU" sz="2200" dirty="0" smtClean="0"/>
              <a:t>Все </a:t>
            </a:r>
            <a:r>
              <a:rPr lang="ru-RU" sz="2200" dirty="0"/>
              <a:t>действия оказывающего помощь должны быть </a:t>
            </a:r>
            <a:r>
              <a:rPr lang="ru-RU" sz="2200" dirty="0" smtClean="0"/>
              <a:t>целесообразными.</a:t>
            </a:r>
          </a:p>
          <a:p>
            <a:pPr marL="457200" indent="-457200" algn="l">
              <a:buAutoNum type="arabicPeriod"/>
            </a:pPr>
            <a:r>
              <a:rPr lang="ru-RU" sz="2200" dirty="0"/>
              <a:t>Обеспечьте безопасность на месте происшествия. Действуя так, чтобы в процессе оказания первой помощи самому не получить травму</a:t>
            </a:r>
            <a:r>
              <a:rPr lang="ru-RU" sz="2200" dirty="0" smtClean="0"/>
              <a:t>.</a:t>
            </a:r>
          </a:p>
          <a:p>
            <a:pPr marL="457200" indent="-457200" algn="l">
              <a:buAutoNum type="arabicPeriod"/>
            </a:pPr>
            <a:r>
              <a:rPr lang="ru-RU" sz="2200" dirty="0" smtClean="0"/>
              <a:t>Быстро </a:t>
            </a:r>
            <a:r>
              <a:rPr lang="ru-RU" sz="2200" dirty="0"/>
              <a:t>и правильно оцените состояние пострадавшего. Этому способствует выяснение обстоятельств, при которых произошла травма или внезапное заболевание, времени и места возникновения травмы. Это важно, если пострадавший </a:t>
            </a:r>
            <a:r>
              <a:rPr lang="ru-RU" sz="2200" dirty="0" smtClean="0"/>
              <a:t>находится </a:t>
            </a:r>
            <a:r>
              <a:rPr lang="ru-RU" sz="2200" dirty="0"/>
              <a:t>в бессознательном состоянии</a:t>
            </a:r>
            <a:r>
              <a:rPr lang="ru-RU" sz="2200" dirty="0" smtClean="0"/>
              <a:t>.</a:t>
            </a:r>
          </a:p>
          <a:p>
            <a:pPr marL="457200" indent="-457200" algn="l">
              <a:buAutoNum type="arabicPeriod"/>
            </a:pPr>
            <a:r>
              <a:rPr lang="ru-RU" sz="2200" dirty="0" smtClean="0"/>
              <a:t> Если </a:t>
            </a:r>
            <a:r>
              <a:rPr lang="ru-RU" sz="2200" dirty="0"/>
              <a:t>пострадавший находится без сознания, но у него сохраняются пульс и дыхание, уложите его на бок. Проверяйте пульс и дыхание каждые 1-2 </a:t>
            </a:r>
            <a:r>
              <a:rPr lang="ru-RU" sz="2200" dirty="0" smtClean="0"/>
              <a:t>минуты</a:t>
            </a:r>
          </a:p>
          <a:p>
            <a:pPr marL="457200" indent="-457200" algn="l">
              <a:buAutoNum type="arabicPeriod"/>
            </a:pPr>
            <a:r>
              <a:rPr lang="ru-RU" sz="2200" dirty="0" smtClean="0"/>
              <a:t>6. Убедитесь, что пострадавший в сознании, для этого задайте ему несколько самых простых вопросов. 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80" cy="701040"/>
          </a:xfrm>
        </p:spPr>
        <p:txBody>
          <a:bodyPr/>
          <a:lstStyle/>
          <a:p>
            <a:r>
              <a:rPr lang="ru-RU" dirty="0"/>
              <a:t>При оказании первой медицинской помощи придерживайтесь следующих правил…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21834262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558684" y="1844824"/>
            <a:ext cx="8229600" cy="4392488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sz="4200" dirty="0" smtClean="0"/>
              <a:t>6. При </a:t>
            </a:r>
            <a:r>
              <a:rPr lang="ru-RU" sz="4200" dirty="0"/>
              <a:t>осмотре пострадавшего установите, жив он или мертв, определите вид и тяжесть травмы, наличие </a:t>
            </a:r>
            <a:r>
              <a:rPr lang="ru-RU" sz="4200" dirty="0" smtClean="0"/>
              <a:t>кровотечения.</a:t>
            </a:r>
          </a:p>
          <a:p>
            <a:pPr algn="l"/>
            <a:r>
              <a:rPr lang="ru-RU" sz="4200" dirty="0"/>
              <a:t>7</a:t>
            </a:r>
            <a:r>
              <a:rPr lang="ru-RU" sz="4200" dirty="0" smtClean="0"/>
              <a:t>. </a:t>
            </a:r>
            <a:r>
              <a:rPr lang="ru-RU" sz="4200" dirty="0"/>
              <a:t>На основании осмотра пострадавшего определите способ и последовательность оказания первой медицинской помощи</a:t>
            </a:r>
            <a:r>
              <a:rPr lang="ru-RU" sz="4200" dirty="0" smtClean="0"/>
              <a:t>.</a:t>
            </a:r>
          </a:p>
          <a:p>
            <a:pPr algn="l"/>
            <a:r>
              <a:rPr lang="ru-RU" sz="4200" dirty="0"/>
              <a:t>8</a:t>
            </a:r>
            <a:r>
              <a:rPr lang="ru-RU" sz="4200" dirty="0" smtClean="0"/>
              <a:t>. </a:t>
            </a:r>
            <a:r>
              <a:rPr lang="ru-RU" sz="4200" dirty="0"/>
              <a:t>При остановке дыхания и отсутствии пульса немедленно вызовите «скорую помощь». </a:t>
            </a:r>
            <a:endParaRPr lang="ru-RU" sz="4200" dirty="0" smtClean="0"/>
          </a:p>
          <a:p>
            <a:pPr algn="l"/>
            <a:r>
              <a:rPr lang="ru-RU" sz="4200" dirty="0"/>
              <a:t>9</a:t>
            </a:r>
            <a:r>
              <a:rPr lang="ru-RU" sz="4200" dirty="0" smtClean="0"/>
              <a:t>. </a:t>
            </a:r>
            <a:r>
              <a:rPr lang="ru-RU" sz="4200" dirty="0"/>
              <a:t>При наличии у пострадавшего кровотечения постарайтесь остановить </a:t>
            </a:r>
            <a:r>
              <a:rPr lang="ru-RU" sz="4200" dirty="0" smtClean="0"/>
              <a:t>кровь.</a:t>
            </a:r>
          </a:p>
          <a:p>
            <a:pPr algn="l"/>
            <a:r>
              <a:rPr lang="ru-RU" sz="4200" dirty="0" smtClean="0"/>
              <a:t>10. </a:t>
            </a:r>
            <a:r>
              <a:rPr lang="ru-RU" sz="4200" dirty="0"/>
              <a:t>Следите за дыханием пострадавшего. Если он перестал дышать, предотвратите удушье</a:t>
            </a:r>
            <a:r>
              <a:rPr lang="ru-RU" sz="4200" dirty="0" smtClean="0"/>
              <a:t>.</a:t>
            </a:r>
          </a:p>
          <a:p>
            <a:pPr algn="l"/>
            <a:r>
              <a:rPr lang="ru-RU" sz="4200" dirty="0" smtClean="0"/>
              <a:t>11. </a:t>
            </a:r>
            <a:r>
              <a:rPr lang="ru-RU" sz="4200" dirty="0"/>
              <a:t>Проверьте, нет ли у пострадавшего травмы позвоночника. Если да, то не перемещайте его без крайней </a:t>
            </a:r>
            <a:r>
              <a:rPr lang="ru-RU" sz="4200" dirty="0" smtClean="0"/>
              <a:t>необходимости.</a:t>
            </a:r>
          </a:p>
          <a:p>
            <a:pPr algn="l"/>
            <a:r>
              <a:rPr lang="ru-RU" sz="4200" dirty="0" smtClean="0"/>
              <a:t>12. Окажите </a:t>
            </a:r>
            <a:r>
              <a:rPr lang="ru-RU" sz="4200" dirty="0"/>
              <a:t>первую медицинскую помощь и подготовьте пострадавшего к </a:t>
            </a:r>
            <a:r>
              <a:rPr lang="ru-RU" sz="4200" dirty="0" smtClean="0"/>
              <a:t>транспортировке. Организуйте </a:t>
            </a:r>
            <a:r>
              <a:rPr lang="ru-RU" sz="4200" dirty="0"/>
              <a:t>транспортировку пострадавшего в лечебное учреждение</a:t>
            </a:r>
            <a:r>
              <a:rPr lang="ru-RU" sz="4200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1640" y="0"/>
            <a:ext cx="668368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  </a:t>
            </a:r>
            <a:r>
              <a:rPr lang="ru-RU" sz="2000" dirty="0" smtClean="0"/>
              <a:t>Первая </a:t>
            </a:r>
            <a:r>
              <a:rPr lang="ru-RU" sz="2000" dirty="0"/>
              <a:t>помощь, в максимально доступном объёме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должна оказываться не только на месте происшествия, </a:t>
            </a:r>
            <a:endParaRPr lang="ru-RU" sz="2000" dirty="0" smtClean="0"/>
          </a:p>
          <a:p>
            <a:r>
              <a:rPr lang="ru-RU" sz="2000" dirty="0" smtClean="0"/>
              <a:t>     но </a:t>
            </a:r>
            <a:r>
              <a:rPr lang="ru-RU" sz="2000" dirty="0"/>
              <a:t>и по пути следования в лечебное учреждение.</a:t>
            </a:r>
          </a:p>
        </p:txBody>
      </p:sp>
    </p:spTree>
    <p:extLst>
      <p:ext uri="{BB962C8B-B14F-4D97-AF65-F5344CB8AC3E}">
        <p14:creationId xmlns:p14="http://schemas.microsoft.com/office/powerpoint/2010/main" val="286434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81</TotalTime>
  <Words>380</Words>
  <Application>Microsoft Office PowerPoint</Application>
  <PresentationFormat>Экран (4:3)</PresentationFormat>
  <Paragraphs>30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Constantia</vt:lpstr>
      <vt:lpstr>Garamond</vt:lpstr>
      <vt:lpstr>Tahoma</vt:lpstr>
      <vt:lpstr>Tunga</vt:lpstr>
      <vt:lpstr>BlackTie</vt:lpstr>
      <vt:lpstr>Реанимация</vt:lpstr>
      <vt:lpstr>Актуальность проекта </vt:lpstr>
      <vt:lpstr>Цель: Исследовать такое ценное человеческое качество, как доброта. </vt:lpstr>
      <vt:lpstr>Гипотеза</vt:lpstr>
      <vt:lpstr>Как оказать помощь человеку, которому стало плохо?</vt:lpstr>
      <vt:lpstr>Исследовательская часть…</vt:lpstr>
      <vt:lpstr>При оказании первой медицинской помощи придерживайтесь следующих правил…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Человеческая                                          отзывчивость</dc:title>
  <dc:creator>Ученик</dc:creator>
  <cp:lastModifiedBy>Пользователь</cp:lastModifiedBy>
  <cp:revision>13</cp:revision>
  <dcterms:created xsi:type="dcterms:W3CDTF">2015-12-14T05:21:15Z</dcterms:created>
  <dcterms:modified xsi:type="dcterms:W3CDTF">2015-12-25T09:26:39Z</dcterms:modified>
</cp:coreProperties>
</file>