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70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1C1FF"/>
    <a:srgbClr val="006386"/>
    <a:srgbClr val="00FF00"/>
    <a:srgbClr val="2303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4624" autoAdjust="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EF49C9-248B-40BF-9674-BEF4682B1DD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94583AB2-819C-4E3D-A8B8-A7C69F1DCA80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Бас әріп </a:t>
          </a:r>
        </a:p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бола</a:t>
          </a:r>
        </a:p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алады.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4F8D0E8-7C55-4A2A-8FA2-3DE497BC7F4A}" type="parTrans" cxnId="{C5DE4878-67CA-415B-A13C-B6BAFE5018E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45CE4BC-B264-4141-A073-F69C31B6A8E8}" type="sibTrans" cxnId="{C5DE4878-67CA-415B-A13C-B6BAFE5018E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29338A4-8F76-4751-A9BE-187675D815C6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Сөз соңында немесе ортасында келеді.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00B7B59-557A-4B1C-95C5-627E2A7D8C21}" type="parTrans" cxnId="{F085D9FA-3955-49FF-97D4-0278479A15A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3149EAB-6230-46D0-8883-F971D4D15FB3}" type="sibTrans" cxnId="{F085D9FA-3955-49FF-97D4-0278479A15A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4CB5FA0-F515-4373-B035-07319C27249A}" type="pres">
      <dgm:prSet presAssocID="{EAEF49C9-248B-40BF-9674-BEF4682B1DDD}" presName="compositeShape" presStyleCnt="0">
        <dgm:presLayoutVars>
          <dgm:chMax val="7"/>
          <dgm:dir/>
          <dgm:resizeHandles val="exact"/>
        </dgm:presLayoutVars>
      </dgm:prSet>
      <dgm:spPr/>
    </dgm:pt>
    <dgm:pt modelId="{CEE2275B-52C9-49CD-B7CC-DAE182643096}" type="pres">
      <dgm:prSet presAssocID="{94583AB2-819C-4E3D-A8B8-A7C69F1DCA80}" presName="circ1" presStyleLbl="vennNode1" presStyleIdx="0" presStyleCnt="2" custScaleX="102661" custScaleY="90491"/>
      <dgm:spPr/>
      <dgm:t>
        <a:bodyPr/>
        <a:lstStyle/>
        <a:p>
          <a:endParaRPr lang="ru-RU"/>
        </a:p>
      </dgm:t>
    </dgm:pt>
    <dgm:pt modelId="{248E0933-E961-482A-8ECD-84809AE96024}" type="pres">
      <dgm:prSet presAssocID="{94583AB2-819C-4E3D-A8B8-A7C69F1DCA8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79B724-2A2A-465F-A125-AEA7C683BEC5}" type="pres">
      <dgm:prSet presAssocID="{629338A4-8F76-4751-A9BE-187675D815C6}" presName="circ2" presStyleLbl="vennNode1" presStyleIdx="1" presStyleCnt="2" custScaleX="122485" custScaleY="90491"/>
      <dgm:spPr/>
      <dgm:t>
        <a:bodyPr/>
        <a:lstStyle/>
        <a:p>
          <a:endParaRPr lang="ru-RU"/>
        </a:p>
      </dgm:t>
    </dgm:pt>
    <dgm:pt modelId="{12938C5D-CC93-4AC4-9E64-1187B30765B8}" type="pres">
      <dgm:prSet presAssocID="{629338A4-8F76-4751-A9BE-187675D815C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471FE4-B29A-48B1-8976-496EFCFF69B0}" type="presOf" srcId="{629338A4-8F76-4751-A9BE-187675D815C6}" destId="{12938C5D-CC93-4AC4-9E64-1187B30765B8}" srcOrd="1" destOrd="0" presId="urn:microsoft.com/office/officeart/2005/8/layout/venn1"/>
    <dgm:cxn modelId="{2C829756-9D7D-484F-9D32-84DFA2818DE1}" type="presOf" srcId="{629338A4-8F76-4751-A9BE-187675D815C6}" destId="{5F79B724-2A2A-465F-A125-AEA7C683BEC5}" srcOrd="0" destOrd="0" presId="urn:microsoft.com/office/officeart/2005/8/layout/venn1"/>
    <dgm:cxn modelId="{9B880A55-2F88-464D-912A-6E61C917967D}" type="presOf" srcId="{94583AB2-819C-4E3D-A8B8-A7C69F1DCA80}" destId="{248E0933-E961-482A-8ECD-84809AE96024}" srcOrd="1" destOrd="0" presId="urn:microsoft.com/office/officeart/2005/8/layout/venn1"/>
    <dgm:cxn modelId="{F085D9FA-3955-49FF-97D4-0278479A15A7}" srcId="{EAEF49C9-248B-40BF-9674-BEF4682B1DDD}" destId="{629338A4-8F76-4751-A9BE-187675D815C6}" srcOrd="1" destOrd="0" parTransId="{000B7B59-557A-4B1C-95C5-627E2A7D8C21}" sibTransId="{E3149EAB-6230-46D0-8883-F971D4D15FB3}"/>
    <dgm:cxn modelId="{51CB44D2-3E81-4458-ABE4-4AF4795D56AD}" type="presOf" srcId="{94583AB2-819C-4E3D-A8B8-A7C69F1DCA80}" destId="{CEE2275B-52C9-49CD-B7CC-DAE182643096}" srcOrd="0" destOrd="0" presId="urn:microsoft.com/office/officeart/2005/8/layout/venn1"/>
    <dgm:cxn modelId="{784F3CF5-E8A6-4CD7-B290-F152367FA0BA}" type="presOf" srcId="{EAEF49C9-248B-40BF-9674-BEF4682B1DDD}" destId="{E4CB5FA0-F515-4373-B035-07319C27249A}" srcOrd="0" destOrd="0" presId="urn:microsoft.com/office/officeart/2005/8/layout/venn1"/>
    <dgm:cxn modelId="{C5DE4878-67CA-415B-A13C-B6BAFE5018E4}" srcId="{EAEF49C9-248B-40BF-9674-BEF4682B1DDD}" destId="{94583AB2-819C-4E3D-A8B8-A7C69F1DCA80}" srcOrd="0" destOrd="0" parTransId="{64F8D0E8-7C55-4A2A-8FA2-3DE497BC7F4A}" sibTransId="{D45CE4BC-B264-4141-A073-F69C31B6A8E8}"/>
    <dgm:cxn modelId="{D3074DAE-157D-463F-950B-AB6BA85413BA}" type="presParOf" srcId="{E4CB5FA0-F515-4373-B035-07319C27249A}" destId="{CEE2275B-52C9-49CD-B7CC-DAE182643096}" srcOrd="0" destOrd="0" presId="urn:microsoft.com/office/officeart/2005/8/layout/venn1"/>
    <dgm:cxn modelId="{2296466D-44DD-4FB8-832A-FE0FC21133F3}" type="presParOf" srcId="{E4CB5FA0-F515-4373-B035-07319C27249A}" destId="{248E0933-E961-482A-8ECD-84809AE96024}" srcOrd="1" destOrd="0" presId="urn:microsoft.com/office/officeart/2005/8/layout/venn1"/>
    <dgm:cxn modelId="{439470DA-58C7-4EC1-852C-5019846A0089}" type="presParOf" srcId="{E4CB5FA0-F515-4373-B035-07319C27249A}" destId="{5F79B724-2A2A-465F-A125-AEA7C683BEC5}" srcOrd="2" destOrd="0" presId="urn:microsoft.com/office/officeart/2005/8/layout/venn1"/>
    <dgm:cxn modelId="{D9DF28D6-2B35-46EA-BC57-9D856B170CD1}" type="presParOf" srcId="{E4CB5FA0-F515-4373-B035-07319C27249A}" destId="{12938C5D-CC93-4AC4-9E64-1187B30765B8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2275B-52C9-49CD-B7CC-DAE182643096}">
      <dsp:nvSpPr>
        <dsp:cNvPr id="0" name=""/>
        <dsp:cNvSpPr/>
      </dsp:nvSpPr>
      <dsp:spPr>
        <a:xfrm>
          <a:off x="636324" y="214341"/>
          <a:ext cx="4376400" cy="38575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400" kern="1200" dirty="0" smtClean="0">
              <a:latin typeface="Times New Roman" pitchFamily="18" charset="0"/>
              <a:cs typeface="Times New Roman" pitchFamily="18" charset="0"/>
            </a:rPr>
            <a:t>Бас әріп 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400" kern="1200" dirty="0" smtClean="0">
              <a:latin typeface="Times New Roman" pitchFamily="18" charset="0"/>
              <a:cs typeface="Times New Roman" pitchFamily="18" charset="0"/>
            </a:rPr>
            <a:t>бола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400" kern="1200" dirty="0" smtClean="0">
              <a:latin typeface="Times New Roman" pitchFamily="18" charset="0"/>
              <a:cs typeface="Times New Roman" pitchFamily="18" charset="0"/>
            </a:rPr>
            <a:t>алады.</a:t>
          </a:r>
          <a:endParaRPr lang="ru-RU" sz="4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47443" y="669234"/>
        <a:ext cx="2523329" cy="2947810"/>
      </dsp:txXfrm>
    </dsp:sp>
    <dsp:sp modelId="{5F79B724-2A2A-465F-A125-AEA7C683BEC5}">
      <dsp:nvSpPr>
        <dsp:cNvPr id="0" name=""/>
        <dsp:cNvSpPr/>
      </dsp:nvSpPr>
      <dsp:spPr>
        <a:xfrm>
          <a:off x="3286185" y="214341"/>
          <a:ext cx="5221489" cy="38575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400" kern="1200" dirty="0" smtClean="0">
              <a:latin typeface="Times New Roman" pitchFamily="18" charset="0"/>
              <a:cs typeface="Times New Roman" pitchFamily="18" charset="0"/>
            </a:rPr>
            <a:t>Сөз соңында немесе ортасында келеді.</a:t>
          </a:r>
          <a:endParaRPr lang="ru-RU" sz="4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67959" y="669234"/>
        <a:ext cx="3010588" cy="29478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val 2"/>
          <p:cNvSpPr>
            <a:spLocks noChangeArrowheads="1"/>
          </p:cNvSpPr>
          <p:nvPr/>
        </p:nvSpPr>
        <p:spPr bwMode="auto">
          <a:xfrm>
            <a:off x="2786050" y="214290"/>
            <a:ext cx="3286148" cy="1500198"/>
          </a:xfrm>
          <a:prstGeom prst="ellipse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kk-KZ" sz="28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cs typeface="Calibri" pitchFamily="34" charset="0"/>
              </a:rPr>
              <a:t>Дауысты дыбыстар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mbria" pitchFamily="18" charset="0"/>
              <a:cs typeface="Calibri" pitchFamily="34" charset="0"/>
            </a:endParaRPr>
          </a:p>
        </p:txBody>
      </p:sp>
      <p:sp>
        <p:nvSpPr>
          <p:cNvPr id="1027" name="Oval 3"/>
          <p:cNvSpPr>
            <a:spLocks noChangeArrowheads="1"/>
          </p:cNvSpPr>
          <p:nvPr/>
        </p:nvSpPr>
        <p:spPr bwMode="auto">
          <a:xfrm>
            <a:off x="571472" y="1785926"/>
            <a:ext cx="2982915" cy="1857388"/>
          </a:xfrm>
          <a:prstGeom prst="ellipse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kk-KZ" sz="20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Жуан дауысты дыбыстар: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 а, о, ы, ұ,</a:t>
            </a:r>
            <a:r>
              <a:rPr kumimoji="0" lang="kk-KZ" sz="2000" i="1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и</a:t>
            </a:r>
            <a:endParaRPr kumimoji="0" lang="kk-KZ" sz="200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5357818" y="1785926"/>
            <a:ext cx="3071834" cy="1714512"/>
          </a:xfrm>
          <a:prstGeom prst="ellipse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Жеңішке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kk-KZ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дауысты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kk-KZ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дыбыстар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ә, ө, ү, і, е,</a:t>
            </a:r>
            <a:r>
              <a:rPr kumimoji="0" lang="kk-KZ" b="0" i="1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и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Oval 5"/>
          <p:cNvSpPr>
            <a:spLocks noChangeArrowheads="1"/>
          </p:cNvSpPr>
          <p:nvPr/>
        </p:nvSpPr>
        <p:spPr bwMode="auto">
          <a:xfrm>
            <a:off x="3000364" y="3286124"/>
            <a:ext cx="3071834" cy="1428760"/>
          </a:xfrm>
          <a:prstGeom prst="ellipse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kk-KZ" sz="28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Дауыссыз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kk-KZ" sz="28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дыбыстар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357158" y="4929198"/>
            <a:ext cx="2928958" cy="1714512"/>
          </a:xfrm>
          <a:prstGeom prst="ellipse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Қатаң: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п, ф, к,  қ,              т, с, ш, щ, х, ц, ч.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" name="Oval 7"/>
          <p:cNvSpPr>
            <a:spLocks noChangeArrowheads="1"/>
          </p:cNvSpPr>
          <p:nvPr/>
        </p:nvSpPr>
        <p:spPr bwMode="auto">
          <a:xfrm>
            <a:off x="3571868" y="5072074"/>
            <a:ext cx="2286016" cy="1571636"/>
          </a:xfrm>
          <a:prstGeom prst="ellipse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Үнді: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р, л, й, у, м, н, ң.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Oval 8"/>
          <p:cNvSpPr>
            <a:spLocks noChangeArrowheads="1"/>
          </p:cNvSpPr>
          <p:nvPr/>
        </p:nvSpPr>
        <p:spPr bwMode="auto">
          <a:xfrm>
            <a:off x="6143636" y="4929198"/>
            <a:ext cx="2714644" cy="1643074"/>
          </a:xfrm>
          <a:prstGeom prst="ellipse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cs typeface="Times New Roman" pitchFamily="18" charset="0"/>
              </a:rPr>
              <a:t>Ұяң: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cs typeface="Times New Roman" pitchFamily="18" charset="0"/>
              </a:rPr>
              <a:t>б, в, г, ғ, ж, д, з.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mbria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>
            <a:stCxn id="1026" idx="4"/>
          </p:cNvCxnSpPr>
          <p:nvPr/>
        </p:nvCxnSpPr>
        <p:spPr>
          <a:xfrm rot="5400000">
            <a:off x="3571868" y="1071546"/>
            <a:ext cx="214314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1026" idx="4"/>
          </p:cNvCxnSpPr>
          <p:nvPr/>
        </p:nvCxnSpPr>
        <p:spPr>
          <a:xfrm rot="16200000" flipH="1">
            <a:off x="5072066" y="1071546"/>
            <a:ext cx="214314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1029" idx="4"/>
          </p:cNvCxnSpPr>
          <p:nvPr/>
        </p:nvCxnSpPr>
        <p:spPr>
          <a:xfrm rot="5400000">
            <a:off x="3411132" y="3875489"/>
            <a:ext cx="285754" cy="19645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429124" y="4643447"/>
            <a:ext cx="2214580" cy="4286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029" idx="4"/>
            <a:endCxn id="1031" idx="0"/>
          </p:cNvCxnSpPr>
          <p:nvPr/>
        </p:nvCxnSpPr>
        <p:spPr>
          <a:xfrm rot="16200000" flipH="1">
            <a:off x="4446983" y="4804181"/>
            <a:ext cx="357190" cy="1785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642918"/>
            <a:ext cx="8572560" cy="1184273"/>
          </a:xfrm>
        </p:spPr>
        <p:txBody>
          <a:bodyPr>
            <a:normAutofit/>
          </a:bodyPr>
          <a:lstStyle/>
          <a:p>
            <a:pPr algn="ctr"/>
            <a:r>
              <a:rPr lang="kk-KZ" sz="66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Қарашаның он сегізі.</a:t>
            </a:r>
            <a:endParaRPr lang="ru-RU" sz="6600" i="1" cap="none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285992"/>
            <a:ext cx="8001056" cy="1752600"/>
          </a:xfrm>
        </p:spPr>
        <p:txBody>
          <a:bodyPr>
            <a:noAutofit/>
          </a:bodyPr>
          <a:lstStyle/>
          <a:p>
            <a:pPr algn="ctr"/>
            <a:r>
              <a:rPr lang="kk-KZ" sz="7200" b="1" i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Дауыссыз н мен ң.</a:t>
            </a:r>
            <a:endParaRPr lang="ru-RU" sz="7200" b="1" i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85728"/>
            <a:ext cx="7772400" cy="1500198"/>
          </a:xfrm>
        </p:spPr>
        <p:txBody>
          <a:bodyPr>
            <a:noAutofit/>
          </a:bodyPr>
          <a:lstStyle/>
          <a:p>
            <a:pPr algn="ctr"/>
            <a:r>
              <a:rPr lang="kk-KZ" sz="54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54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54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54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54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54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54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54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54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54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54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54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40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kk-KZ" sz="4000" i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Жұмыла көтерген жүк жеңіл”</a:t>
            </a:r>
            <a:endParaRPr lang="ru-RU" sz="4000" i="1" cap="none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643050"/>
            <a:ext cx="8501122" cy="5000660"/>
          </a:xfrm>
        </p:spPr>
        <p:txBody>
          <a:bodyPr>
            <a:normAutofit/>
          </a:bodyPr>
          <a:lstStyle/>
          <a:p>
            <a:pPr algn="l"/>
            <a:endParaRPr lang="kk-KZ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Сөздерді </a:t>
            </a: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салыстыр. Мағыналарының екі түрлі болуы қай дыбыстың әсерінен екенін</a:t>
            </a:r>
          </a:p>
          <a:p>
            <a:pPr algn="l"/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айт.</a:t>
            </a:r>
          </a:p>
          <a:p>
            <a:pPr algn="ctr"/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шын-шың	мен-мең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тон-тоң	         сен-сең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кен-кең	         он-оң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428604"/>
            <a:ext cx="777240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700808"/>
            <a:ext cx="8643998" cy="5000660"/>
          </a:xfrm>
        </p:spPr>
        <p:txBody>
          <a:bodyPr>
            <a:noAutofit/>
          </a:bodyPr>
          <a:lstStyle/>
          <a:p>
            <a:pPr algn="l"/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Өлеңді 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оқы.Қарамен жазылған сөздердің мағынасын түсіндір.</a:t>
            </a:r>
          </a:p>
          <a:p>
            <a:pPr algn="l"/>
            <a:r>
              <a:rPr lang="kk-KZ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Қон.</a:t>
            </a:r>
          </a:p>
          <a:p>
            <a:pPr algn="l"/>
            <a:r>
              <a:rPr lang="kk-KZ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Қоң.</a:t>
            </a:r>
          </a:p>
          <a:p>
            <a:pPr algn="l"/>
            <a:r>
              <a:rPr lang="kk-KZ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Жайлауға қон.</a:t>
            </a:r>
          </a:p>
          <a:p>
            <a:pPr algn="l"/>
            <a:r>
              <a:rPr lang="kk-KZ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Жисын мол қоң.                  (Е.Елубаев)</a:t>
            </a:r>
          </a:p>
          <a:p>
            <a:pPr algn="l"/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Жоғарыдағы өлеңге қарап, әрі қарай ұйқастыр.</a:t>
            </a:r>
          </a:p>
          <a:p>
            <a:pPr algn="l"/>
            <a:r>
              <a:rPr lang="kk-KZ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Кен. </a:t>
            </a:r>
          </a:p>
          <a:p>
            <a:pPr algn="l"/>
            <a:r>
              <a:rPr lang="kk-KZ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Кең.</a:t>
            </a:r>
            <a:endParaRPr lang="ru-RU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571480"/>
            <a:ext cx="73581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5400" b="1" i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“</a:t>
            </a:r>
            <a:r>
              <a:rPr lang="kk-KZ" sz="5400" b="1" i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ө</a:t>
            </a:r>
            <a:r>
              <a:rPr lang="kk-KZ" sz="4000" b="1" i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лең сөздің- патшасы</a:t>
            </a:r>
            <a:r>
              <a:rPr lang="kk-KZ" sz="5400" b="1" i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”</a:t>
            </a:r>
            <a:endParaRPr lang="ru-RU" sz="5400" b="1" i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428596" y="285728"/>
            <a:ext cx="8472518" cy="857256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3600" i="1" cap="none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“Білімі жүйріктің ойы -ұшқыр”</a:t>
            </a:r>
            <a:endParaRPr lang="ru-RU" sz="3600" i="1" cap="none" dirty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457200" y="1609416"/>
            <a:ext cx="8472518" cy="4846320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147-жаттығу. </a:t>
            </a:r>
          </a:p>
          <a:p>
            <a:pPr algn="l">
              <a:buNone/>
            </a:pP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Көп нүктенің орнына </a:t>
            </a:r>
            <a:r>
              <a:rPr lang="kk-KZ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 , ң </a:t>
            </a: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әріптерінің тиістісін қойып, көшіріп жаз.                                                                  </a:t>
            </a:r>
            <a:r>
              <a:rPr lang="kk-KZ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Жауы</a:t>
            </a:r>
            <a:r>
              <a:rPr lang="kk-KZ" sz="36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гер, 	кө</a:t>
            </a:r>
            <a:r>
              <a:rPr lang="kk-KZ" sz="36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гіш,	үзе</a:t>
            </a:r>
            <a:r>
              <a:rPr lang="kk-KZ" sz="36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гі,                </a:t>
            </a:r>
            <a:endParaRPr lang="ru-RU" sz="36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kk-KZ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се</a:t>
            </a:r>
            <a:r>
              <a:rPr lang="kk-KZ" sz="36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гіш,          ша</a:t>
            </a:r>
            <a:r>
              <a:rPr lang="kk-KZ" sz="36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ғы,      қара</a:t>
            </a:r>
            <a:r>
              <a:rPr lang="kk-KZ" sz="36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ғы,  </a:t>
            </a:r>
            <a:endParaRPr lang="ru-RU" sz="36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kk-KZ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бұры</a:t>
            </a:r>
            <a:r>
              <a:rPr lang="kk-KZ" sz="36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ғы,      ә</a:t>
            </a:r>
            <a:r>
              <a:rPr lang="kk-KZ" sz="36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гіме,      кө</a:t>
            </a:r>
            <a:r>
              <a:rPr lang="kk-KZ" sz="36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іл.</a:t>
            </a:r>
            <a:endParaRPr lang="ru-RU" sz="36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86182" y="4214818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15074" y="4214818"/>
            <a:ext cx="214314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428992" y="4857760"/>
            <a:ext cx="214314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928794" y="3571876"/>
            <a:ext cx="214314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071538" y="4214818"/>
            <a:ext cx="214314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715008" y="4857760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714744" y="3571876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43042" y="4857760"/>
            <a:ext cx="214314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715008" y="3571876"/>
            <a:ext cx="214314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29642" cy="748684"/>
          </a:xfrm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4400" i="1" cap="none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Шығармашылық  тапсырма</a:t>
            </a:r>
            <a:endParaRPr lang="ru-RU" sz="4400" i="1" cap="none" dirty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  <p:sp useBgFill="1"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1435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kk-KZ" sz="2800" i="1" dirty="0" smtClean="0">
                <a:solidFill>
                  <a:srgbClr val="0000FF"/>
                </a:solidFill>
                <a:latin typeface="Cambria" pitchFamily="18" charset="0"/>
              </a:rPr>
              <a:t>1-топ.	        2-топ.	                    3-топ.</a:t>
            </a:r>
          </a:p>
          <a:p>
            <a:pPr>
              <a:buNone/>
            </a:pPr>
            <a:r>
              <a:rPr lang="kk-KZ" sz="2800" i="1" dirty="0" smtClean="0">
                <a:latin typeface="Cambria" pitchFamily="18" charset="0"/>
              </a:rPr>
              <a:t>Қо</a:t>
            </a:r>
            <a:r>
              <a:rPr lang="kk-KZ" sz="2800" i="1" dirty="0" smtClean="0">
                <a:solidFill>
                  <a:srgbClr val="FF0000"/>
                </a:solidFill>
                <a:latin typeface="Cambria" pitchFamily="18" charset="0"/>
              </a:rPr>
              <a:t>...</a:t>
            </a:r>
            <a:r>
              <a:rPr lang="kk-KZ" sz="2800" i="1" dirty="0" smtClean="0">
                <a:latin typeface="Cambria" pitchFamily="18" charset="0"/>
              </a:rPr>
              <a:t>ыз,	     Төмендегі           Суретке қарай отырып,</a:t>
            </a:r>
          </a:p>
          <a:p>
            <a:pPr>
              <a:buNone/>
            </a:pPr>
            <a:r>
              <a:rPr lang="kk-KZ" sz="2800" i="1" dirty="0" smtClean="0">
                <a:latin typeface="Cambria" pitchFamily="18" charset="0"/>
              </a:rPr>
              <a:t>жо</a:t>
            </a:r>
            <a:r>
              <a:rPr lang="kk-KZ" sz="2800" i="1" dirty="0" smtClean="0">
                <a:solidFill>
                  <a:srgbClr val="FF0000"/>
                </a:solidFill>
                <a:latin typeface="Cambria" pitchFamily="18" charset="0"/>
              </a:rPr>
              <a:t>...</a:t>
            </a:r>
            <a:r>
              <a:rPr lang="kk-KZ" sz="2800" i="1" dirty="0" smtClean="0">
                <a:latin typeface="Cambria" pitchFamily="18" charset="0"/>
              </a:rPr>
              <a:t>ышқа,       сөздерді	              </a:t>
            </a:r>
            <a:r>
              <a:rPr lang="kk-KZ" sz="2800" i="1" dirty="0" smtClean="0">
                <a:solidFill>
                  <a:srgbClr val="FF0000"/>
                </a:solidFill>
                <a:latin typeface="Cambria" pitchFamily="18" charset="0"/>
              </a:rPr>
              <a:t>“Күз”  </a:t>
            </a:r>
            <a:r>
              <a:rPr lang="kk-KZ" sz="2800" i="1" dirty="0" smtClean="0">
                <a:latin typeface="Cambria" pitchFamily="18" charset="0"/>
              </a:rPr>
              <a:t>тақырыбына</a:t>
            </a:r>
          </a:p>
          <a:p>
            <a:pPr>
              <a:buNone/>
            </a:pPr>
            <a:r>
              <a:rPr lang="kk-KZ" sz="2800" i="1" dirty="0" smtClean="0">
                <a:latin typeface="Cambria" pitchFamily="18" charset="0"/>
              </a:rPr>
              <a:t>дола</a:t>
            </a:r>
            <a:r>
              <a:rPr lang="kk-KZ" sz="2800" i="1" dirty="0" smtClean="0">
                <a:solidFill>
                  <a:srgbClr val="FF0000"/>
                </a:solidFill>
                <a:latin typeface="Cambria" pitchFamily="18" charset="0"/>
              </a:rPr>
              <a:t>...</a:t>
            </a:r>
            <a:r>
              <a:rPr lang="kk-KZ" sz="2800" i="1" dirty="0" smtClean="0">
                <a:latin typeface="Cambria" pitchFamily="18" charset="0"/>
              </a:rPr>
              <a:t>а,	     пайдаланып,      3 сөйлем жаз.</a:t>
            </a:r>
          </a:p>
          <a:p>
            <a:pPr>
              <a:buNone/>
            </a:pPr>
            <a:r>
              <a:rPr lang="kk-KZ" sz="2800" i="1" dirty="0" smtClean="0">
                <a:latin typeface="Cambria" pitchFamily="18" charset="0"/>
              </a:rPr>
              <a:t>ә</a:t>
            </a:r>
            <a:r>
              <a:rPr lang="kk-KZ" sz="2800" i="1" dirty="0" smtClean="0">
                <a:solidFill>
                  <a:srgbClr val="FF0000"/>
                </a:solidFill>
                <a:latin typeface="Cambria" pitchFamily="18" charset="0"/>
              </a:rPr>
              <a:t>...</a:t>
            </a:r>
            <a:r>
              <a:rPr lang="kk-KZ" sz="2800" i="1" dirty="0" smtClean="0">
                <a:latin typeface="Cambria" pitchFamily="18" charset="0"/>
              </a:rPr>
              <a:t>гелек,           сурет сал:	</a:t>
            </a:r>
          </a:p>
          <a:p>
            <a:pPr>
              <a:buNone/>
            </a:pPr>
            <a:r>
              <a:rPr lang="kk-KZ" sz="2800" i="1" dirty="0" smtClean="0">
                <a:latin typeface="Cambria" pitchFamily="18" charset="0"/>
              </a:rPr>
              <a:t>егі</a:t>
            </a:r>
            <a:r>
              <a:rPr lang="kk-KZ" sz="2800" i="1" dirty="0" smtClean="0">
                <a:solidFill>
                  <a:srgbClr val="FF0000"/>
                </a:solidFill>
                <a:latin typeface="Cambria" pitchFamily="18" charset="0"/>
              </a:rPr>
              <a:t>...</a:t>
            </a:r>
            <a:r>
              <a:rPr lang="kk-KZ" sz="2800" i="1" dirty="0" smtClean="0">
                <a:latin typeface="Cambria" pitchFamily="18" charset="0"/>
              </a:rPr>
              <a:t>,                   </a:t>
            </a:r>
            <a:r>
              <a:rPr lang="kk-KZ" sz="2800" i="1" dirty="0" smtClean="0">
                <a:solidFill>
                  <a:srgbClr val="FF0000"/>
                </a:solidFill>
                <a:latin typeface="Cambria" pitchFamily="18" charset="0"/>
              </a:rPr>
              <a:t>Бұлт, жаңбыр,        </a:t>
            </a:r>
          </a:p>
          <a:p>
            <a:pPr>
              <a:buNone/>
            </a:pPr>
            <a:r>
              <a:rPr lang="kk-KZ" sz="2800" i="1" dirty="0" smtClean="0">
                <a:latin typeface="Cambria" pitchFamily="18" charset="0"/>
              </a:rPr>
              <a:t>дө</a:t>
            </a:r>
            <a:r>
              <a:rPr lang="kk-KZ" sz="2800" i="1" dirty="0" smtClean="0">
                <a:solidFill>
                  <a:srgbClr val="FF0000"/>
                </a:solidFill>
                <a:latin typeface="Cambria" pitchFamily="18" charset="0"/>
              </a:rPr>
              <a:t>...</a:t>
            </a:r>
            <a:r>
              <a:rPr lang="kk-KZ" sz="2800" i="1" dirty="0" smtClean="0">
                <a:latin typeface="Cambria" pitchFamily="18" charset="0"/>
              </a:rPr>
              <a:t>гелек,         </a:t>
            </a:r>
            <a:r>
              <a:rPr lang="kk-KZ" sz="2800" i="1" dirty="0" smtClean="0">
                <a:solidFill>
                  <a:srgbClr val="FF0000"/>
                </a:solidFill>
                <a:latin typeface="Cambria" pitchFamily="18" charset="0"/>
              </a:rPr>
              <a:t>жел, ағаш, </a:t>
            </a:r>
            <a:r>
              <a:rPr lang="kk-KZ" sz="2800" i="1" dirty="0" smtClean="0">
                <a:latin typeface="Cambria" pitchFamily="18" charset="0"/>
              </a:rPr>
              <a:t>	</a:t>
            </a:r>
          </a:p>
          <a:p>
            <a:pPr>
              <a:buNone/>
            </a:pPr>
            <a:r>
              <a:rPr lang="kk-KZ" sz="2800" i="1" dirty="0" smtClean="0">
                <a:latin typeface="Cambria" pitchFamily="18" charset="0"/>
              </a:rPr>
              <a:t>кү</a:t>
            </a:r>
            <a:r>
              <a:rPr lang="kk-KZ" sz="2800" i="1" dirty="0" smtClean="0">
                <a:solidFill>
                  <a:srgbClr val="FF0000"/>
                </a:solidFill>
                <a:latin typeface="Cambria" pitchFamily="18" charset="0"/>
              </a:rPr>
              <a:t>...</a:t>
            </a:r>
            <a:r>
              <a:rPr lang="kk-KZ" sz="2800" i="1" dirty="0" smtClean="0">
                <a:latin typeface="Cambria" pitchFamily="18" charset="0"/>
              </a:rPr>
              <a:t>бағыс.</a:t>
            </a:r>
          </a:p>
          <a:p>
            <a:pPr>
              <a:buNone/>
            </a:pPr>
            <a:r>
              <a:rPr lang="kk-KZ" sz="2800" i="1" dirty="0" smtClean="0">
                <a:latin typeface="Cambria" pitchFamily="18" charset="0"/>
              </a:rPr>
              <a:t> </a:t>
            </a:r>
            <a:endParaRPr lang="ru-RU" sz="2800" i="1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929618" cy="785818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4800" i="1" cap="none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  <a:cs typeface="Times New Roman" pitchFamily="18" charset="0"/>
              </a:rPr>
              <a:t>Қорытынды. </a:t>
            </a:r>
            <a:br>
              <a:rPr lang="kk-KZ" sz="4800" i="1" cap="none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  <a:cs typeface="Times New Roman" pitchFamily="18" charset="0"/>
              </a:rPr>
            </a:br>
            <a:r>
              <a:rPr lang="kk-KZ" sz="4800" i="1" cap="none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  <a:cs typeface="Times New Roman" pitchFamily="18" charset="0"/>
              </a:rPr>
              <a:t>“Еңбек түбі-береке”</a:t>
            </a:r>
            <a:endParaRPr lang="ru-RU" sz="4800" i="1" cap="none" dirty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785794"/>
            <a:ext cx="9144000" cy="6072206"/>
          </a:xfrm>
        </p:spPr>
        <p:txBody>
          <a:bodyPr/>
          <a:lstStyle/>
          <a:p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b="1" i="1" dirty="0" smtClean="0">
                <a:latin typeface="Cambria" pitchFamily="18" charset="0"/>
                <a:cs typeface="Times New Roman" pitchFamily="18" charset="0"/>
              </a:rPr>
              <a:t>       </a:t>
            </a:r>
            <a:r>
              <a:rPr lang="kk-KZ" sz="2800" b="1" i="1" dirty="0" smtClean="0">
                <a:latin typeface="Cambria" pitchFamily="18" charset="0"/>
                <a:cs typeface="Times New Roman" pitchFamily="18" charset="0"/>
              </a:rPr>
              <a:t>Венн диаграммасы.</a:t>
            </a:r>
          </a:p>
          <a:p>
            <a:pPr algn="l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kk-KZ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                    ң</a:t>
            </a:r>
            <a:endParaRPr lang="kk-KZ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2571720"/>
          <a:ext cx="9144000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28992" y="3500438"/>
            <a:ext cx="1500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Әріп, дыбыс, үнді дауыссыз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386</TotalTime>
  <Words>206</Words>
  <Application>Microsoft Office PowerPoint</Application>
  <PresentationFormat>Экран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Изящная</vt:lpstr>
      <vt:lpstr>Презентация PowerPoint</vt:lpstr>
      <vt:lpstr>Қарашаның он сегізі.</vt:lpstr>
      <vt:lpstr>      “Жұмыла көтерген жүк жеңіл”</vt:lpstr>
      <vt:lpstr>       </vt:lpstr>
      <vt:lpstr>“Білімі жүйріктің ойы -ұшқыр”</vt:lpstr>
      <vt:lpstr>Шығармашылық  тапсырма</vt:lpstr>
      <vt:lpstr>Қорытынды.  “Еңбек түбі-береке”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Психологиялық дайындық.</dc:title>
  <dc:creator>ажар</dc:creator>
  <cp:lastModifiedBy>трп</cp:lastModifiedBy>
  <cp:revision>43</cp:revision>
  <dcterms:modified xsi:type="dcterms:W3CDTF">2015-10-21T08:06:22Z</dcterms:modified>
</cp:coreProperties>
</file>