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0" r:id="rId13"/>
    <p:sldId id="279" r:id="rId14"/>
    <p:sldId id="280" r:id="rId15"/>
    <p:sldId id="28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5EB1B-C218-478A-B3A8-C959EF70E68F}" type="doc">
      <dgm:prSet loTypeId="urn:microsoft.com/office/officeart/2005/8/layout/hList6" loCatId="list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29202A0-C31A-4253-9DD4-FF9A3B8B72E0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1960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окончил ПТУ № 22 г. Днепродзержинск. В 1967 окончил ВТУЗ при Карагандинском металлургическом комбинате.</a:t>
          </a:r>
        </a:p>
        <a:p>
          <a:endParaRPr lang="ru-RU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Трудовой путь начал в 1960 рабочим стройуправления треста «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Казметаллургстрой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в г. Темиртау Карагандинской области. Затем работал </a:t>
          </a:r>
          <a:r>
            <a:rPr lang="ru-RU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чугунщиком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разливочных машин, горновым доменной печи на Карагандинском металлургическом заводе.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853D8-28E5-49E7-B566-D0F8ED1D6722}" type="parTrans" cxnId="{DC6930A7-6A87-42C1-BD69-EBC6B80BB48A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A87FA6-8CD6-4FA7-9CCC-8E9924D7CE3F}" type="sibTrans" cxnId="{DC6930A7-6A87-42C1-BD69-EBC6B80BB48A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159063-FA4F-4F1C-A0B2-BD65A01363AA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1965—1969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вновь работал на Карагандинском металлургическом заводе (с 1966 — комбинат): диспетчер, газовщик, старший газовщик доменного цеха.</a:t>
          </a: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1969—1973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на партийной, комсомольской работе в г. Темиртау Карагандинской области.</a:t>
          </a: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1973—1977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секретарь парткома Карагандинского металлургического комбината.</a:t>
          </a: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1977—1979 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секретарь, второй секретарь Карагандинского обкома партии.</a:t>
          </a: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1979—1984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секретарь Центрального Комитета Компартии Казахстана.</a:t>
          </a: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1984—1989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Председатель Совета Министров Казахской ССР.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92714B-67F5-4AEE-93F3-BC2C87031EAB}" type="parTrans" cxnId="{C3BE3F2D-463E-40EC-B02F-66CC909F273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569DE3-EB38-41BD-B855-FFC051AA73B0}" type="sibTrans" cxnId="{C3BE3F2D-463E-40EC-B02F-66CC909F2738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77789-16F6-4566-A106-5BC78782D46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1989—1991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первый секретарь Центрального Комитета Компартии Казахстана.</a:t>
          </a:r>
        </a:p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 14 июля 1990 по 23 августа 1991 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Член Политбюро ЦК КПСС.</a:t>
          </a: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Депутат Верховного Совета СССР 10-11 созывов (1979-1989) от Северо-Казахстанской области</a:t>
          </a:r>
        </a:p>
        <a:p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Народный депутат СССР с 1989 по январь 1992.</a:t>
          </a:r>
        </a:p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феврале — апреле 1990 </a:t>
          </a:r>
          <a:r>
            <a: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одновременно Председатель Верховного Совета Казахской ССР.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17E0F8-0C94-4ADC-8AE0-CD83E4772575}" type="parTrans" cxnId="{264C9ABA-4AA9-4C42-97BC-74096248D11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A91BA3-6B46-4A51-BD1F-E801D44DDC55}" type="sibTrans" cxnId="{264C9ABA-4AA9-4C42-97BC-74096248D11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390E69-37F8-4759-A51A-0BA48C1B26A5}" type="pres">
      <dgm:prSet presAssocID="{6FB5EB1B-C218-478A-B3A8-C959EF70E6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2A293-13DE-4935-BAE4-607BD1E69A50}" type="pres">
      <dgm:prSet presAssocID="{429202A0-C31A-4253-9DD4-FF9A3B8B72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FF253-F26E-420E-95DC-230665124695}" type="pres">
      <dgm:prSet presAssocID="{01A87FA6-8CD6-4FA7-9CCC-8E9924D7CE3F}" presName="sibTrans" presStyleCnt="0"/>
      <dgm:spPr/>
    </dgm:pt>
    <dgm:pt modelId="{679AE1CE-DE46-4590-BC6C-AF142C4D89EB}" type="pres">
      <dgm:prSet presAssocID="{4B159063-FA4F-4F1C-A0B2-BD65A01363A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3CC85-A806-46F0-B301-591AEA756D6C}" type="pres">
      <dgm:prSet presAssocID="{E7569DE3-EB38-41BD-B855-FFC051AA73B0}" presName="sibTrans" presStyleCnt="0"/>
      <dgm:spPr/>
    </dgm:pt>
    <dgm:pt modelId="{4BBE303A-8C98-463F-A118-85C40F55A425}" type="pres">
      <dgm:prSet presAssocID="{21277789-16F6-4566-A106-5BC78782D4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00BDF6-335F-4342-90FB-6F9FF45A7216}" type="presOf" srcId="{4B159063-FA4F-4F1C-A0B2-BD65A01363AA}" destId="{679AE1CE-DE46-4590-BC6C-AF142C4D89EB}" srcOrd="0" destOrd="0" presId="urn:microsoft.com/office/officeart/2005/8/layout/hList6"/>
    <dgm:cxn modelId="{416366B9-6BF1-45C8-911F-5E0E95D40D41}" type="presOf" srcId="{429202A0-C31A-4253-9DD4-FF9A3B8B72E0}" destId="{9752A293-13DE-4935-BAE4-607BD1E69A50}" srcOrd="0" destOrd="0" presId="urn:microsoft.com/office/officeart/2005/8/layout/hList6"/>
    <dgm:cxn modelId="{C3BE3F2D-463E-40EC-B02F-66CC909F2738}" srcId="{6FB5EB1B-C218-478A-B3A8-C959EF70E68F}" destId="{4B159063-FA4F-4F1C-A0B2-BD65A01363AA}" srcOrd="1" destOrd="0" parTransId="{7E92714B-67F5-4AEE-93F3-BC2C87031EAB}" sibTransId="{E7569DE3-EB38-41BD-B855-FFC051AA73B0}"/>
    <dgm:cxn modelId="{4EEF28BB-BEEB-4852-9E79-4ED3D53A6443}" type="presOf" srcId="{21277789-16F6-4566-A106-5BC78782D46C}" destId="{4BBE303A-8C98-463F-A118-85C40F55A425}" srcOrd="0" destOrd="0" presId="urn:microsoft.com/office/officeart/2005/8/layout/hList6"/>
    <dgm:cxn modelId="{264C9ABA-4AA9-4C42-97BC-74096248D116}" srcId="{6FB5EB1B-C218-478A-B3A8-C959EF70E68F}" destId="{21277789-16F6-4566-A106-5BC78782D46C}" srcOrd="2" destOrd="0" parTransId="{A517E0F8-0C94-4ADC-8AE0-CD83E4772575}" sibTransId="{77A91BA3-6B46-4A51-BD1F-E801D44DDC55}"/>
    <dgm:cxn modelId="{C4EEE7A6-1F58-4EEF-8395-6010E173DB94}" type="presOf" srcId="{6FB5EB1B-C218-478A-B3A8-C959EF70E68F}" destId="{DB390E69-37F8-4759-A51A-0BA48C1B26A5}" srcOrd="0" destOrd="0" presId="urn:microsoft.com/office/officeart/2005/8/layout/hList6"/>
    <dgm:cxn modelId="{DC6930A7-6A87-42C1-BD69-EBC6B80BB48A}" srcId="{6FB5EB1B-C218-478A-B3A8-C959EF70E68F}" destId="{429202A0-C31A-4253-9DD4-FF9A3B8B72E0}" srcOrd="0" destOrd="0" parTransId="{3C4853D8-28E5-49E7-B566-D0F8ED1D6722}" sibTransId="{01A87FA6-8CD6-4FA7-9CCC-8E9924D7CE3F}"/>
    <dgm:cxn modelId="{F102A11B-667C-434A-94D4-6E86A61481AE}" type="presParOf" srcId="{DB390E69-37F8-4759-A51A-0BA48C1B26A5}" destId="{9752A293-13DE-4935-BAE4-607BD1E69A50}" srcOrd="0" destOrd="0" presId="urn:microsoft.com/office/officeart/2005/8/layout/hList6"/>
    <dgm:cxn modelId="{F2EEB0DF-DFBD-4F3E-9436-0B2752500DBF}" type="presParOf" srcId="{DB390E69-37F8-4759-A51A-0BA48C1B26A5}" destId="{740FF253-F26E-420E-95DC-230665124695}" srcOrd="1" destOrd="0" presId="urn:microsoft.com/office/officeart/2005/8/layout/hList6"/>
    <dgm:cxn modelId="{A23DAA8A-7B8B-4E9D-AD92-648FA55F959B}" type="presParOf" srcId="{DB390E69-37F8-4759-A51A-0BA48C1B26A5}" destId="{679AE1CE-DE46-4590-BC6C-AF142C4D89EB}" srcOrd="2" destOrd="0" presId="urn:microsoft.com/office/officeart/2005/8/layout/hList6"/>
    <dgm:cxn modelId="{15EA0E5C-0280-479F-A865-B67D5C067AE5}" type="presParOf" srcId="{DB390E69-37F8-4759-A51A-0BA48C1B26A5}" destId="{99D3CC85-A806-46F0-B301-591AEA756D6C}" srcOrd="3" destOrd="0" presId="urn:microsoft.com/office/officeart/2005/8/layout/hList6"/>
    <dgm:cxn modelId="{8A888C74-E0C5-4CC2-8F1F-0C21224500C3}" type="presParOf" srcId="{DB390E69-37F8-4759-A51A-0BA48C1B26A5}" destId="{4BBE303A-8C98-463F-A118-85C40F55A42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5F12E5-0966-4B75-904D-F87F458DEC29}" type="doc">
      <dgm:prSet loTypeId="urn:microsoft.com/office/officeart/2005/8/layout/vList3" loCatId="list" qsTypeId="urn:microsoft.com/office/officeart/2005/8/quickstyle/3d6" qsCatId="3D" csTypeId="urn:microsoft.com/office/officeart/2005/8/colors/colorful3" csCatId="colorful" phldr="1"/>
      <dgm:spPr/>
    </dgm:pt>
    <dgm:pt modelId="{8F15B18A-C83D-4A93-99DA-9F512FAF676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Большой теннис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89B37D-7DB2-4CFC-B129-8BB92600B779}" type="parTrans" cxnId="{36EF987C-0EEB-44EC-85DF-7DF78433111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19CE65-81F8-4124-9A85-5102FAD26C69}" type="sibTrans" cxnId="{36EF987C-0EEB-44EC-85DF-7DF78433111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951F8-1071-42EF-9F4E-656B9FE78D6E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Горнолыжный спорт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6A70D-19D8-4561-9C8C-CAD680984725}" type="parTrans" cxnId="{ABEC96E6-9D2B-4E0C-8A8F-5D07156772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4D8C1-6549-49CF-A3D5-3BB345417E1F}" type="sibTrans" cxnId="{ABEC96E6-9D2B-4E0C-8A8F-5D07156772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27F78-BF6C-4BE8-9B60-AB61BEA5F7F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Гольф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5617C-0A27-4D40-B9BB-897940462268}" type="parTrans" cxnId="{61862D3D-D8EE-4198-96D7-4B54631DBBF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5CC51-3C74-4A3A-BF39-9B0C0228C431}" type="sibTrans" cxnId="{61862D3D-D8EE-4198-96D7-4B54631DBBF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4F9A2-5740-4323-8A40-95121CD39303}" type="pres">
      <dgm:prSet presAssocID="{AC5F12E5-0966-4B75-904D-F87F458DEC29}" presName="linearFlow" presStyleCnt="0">
        <dgm:presLayoutVars>
          <dgm:dir/>
          <dgm:resizeHandles val="exact"/>
        </dgm:presLayoutVars>
      </dgm:prSet>
      <dgm:spPr/>
    </dgm:pt>
    <dgm:pt modelId="{752C7C25-5918-47EA-9037-C1FC7A23C192}" type="pres">
      <dgm:prSet presAssocID="{8F15B18A-C83D-4A93-99DA-9F512FAF676D}" presName="composite" presStyleCnt="0"/>
      <dgm:spPr/>
    </dgm:pt>
    <dgm:pt modelId="{0C727D5A-30B2-4DA0-B123-85B16B714C6E}" type="pres">
      <dgm:prSet presAssocID="{8F15B18A-C83D-4A93-99DA-9F512FAF676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D74D96-1814-4443-9B77-26FDB2E8840B}" type="pres">
      <dgm:prSet presAssocID="{8F15B18A-C83D-4A93-99DA-9F512FAF67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9C511-E025-4308-AF9A-DF38963CE42C}" type="pres">
      <dgm:prSet presAssocID="{7C19CE65-81F8-4124-9A85-5102FAD26C69}" presName="spacing" presStyleCnt="0"/>
      <dgm:spPr/>
    </dgm:pt>
    <dgm:pt modelId="{606DAC23-C07E-4116-A1D8-746D756CA16E}" type="pres">
      <dgm:prSet presAssocID="{51A951F8-1071-42EF-9F4E-656B9FE78D6E}" presName="composite" presStyleCnt="0"/>
      <dgm:spPr/>
    </dgm:pt>
    <dgm:pt modelId="{6A1E7CC3-B0A6-46D2-9453-04A6AA3C1959}" type="pres">
      <dgm:prSet presAssocID="{51A951F8-1071-42EF-9F4E-656B9FE78D6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C409D8D-5AE3-417E-BC07-7AB61E79AB16}" type="pres">
      <dgm:prSet presAssocID="{51A951F8-1071-42EF-9F4E-656B9FE78D6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749B3-E12F-4E43-A496-EA978370B93C}" type="pres">
      <dgm:prSet presAssocID="{6E24D8C1-6549-49CF-A3D5-3BB345417E1F}" presName="spacing" presStyleCnt="0"/>
      <dgm:spPr/>
    </dgm:pt>
    <dgm:pt modelId="{ACB4C839-31C1-49AE-94ED-931EADDD06FC}" type="pres">
      <dgm:prSet presAssocID="{E7627F78-BF6C-4BE8-9B60-AB61BEA5F7F4}" presName="composite" presStyleCnt="0"/>
      <dgm:spPr/>
    </dgm:pt>
    <dgm:pt modelId="{C3CC829C-1DA9-4D10-A082-61D11B3EC451}" type="pres">
      <dgm:prSet presAssocID="{E7627F78-BF6C-4BE8-9B60-AB61BEA5F7F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FC161F-CBA0-43BA-948E-2C01442A42AE}" type="pres">
      <dgm:prSet presAssocID="{E7627F78-BF6C-4BE8-9B60-AB61BEA5F7F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2CFECF-3ABB-4A2D-A749-07406CC2C753}" type="presOf" srcId="{51A951F8-1071-42EF-9F4E-656B9FE78D6E}" destId="{2C409D8D-5AE3-417E-BC07-7AB61E79AB16}" srcOrd="0" destOrd="0" presId="urn:microsoft.com/office/officeart/2005/8/layout/vList3"/>
    <dgm:cxn modelId="{36EF987C-0EEB-44EC-85DF-7DF784331118}" srcId="{AC5F12E5-0966-4B75-904D-F87F458DEC29}" destId="{8F15B18A-C83D-4A93-99DA-9F512FAF676D}" srcOrd="0" destOrd="0" parTransId="{4D89B37D-7DB2-4CFC-B129-8BB92600B779}" sibTransId="{7C19CE65-81F8-4124-9A85-5102FAD26C69}"/>
    <dgm:cxn modelId="{ABEC96E6-9D2B-4E0C-8A8F-5D07156772B6}" srcId="{AC5F12E5-0966-4B75-904D-F87F458DEC29}" destId="{51A951F8-1071-42EF-9F4E-656B9FE78D6E}" srcOrd="1" destOrd="0" parTransId="{36A6A70D-19D8-4561-9C8C-CAD680984725}" sibTransId="{6E24D8C1-6549-49CF-A3D5-3BB345417E1F}"/>
    <dgm:cxn modelId="{1E3F7485-35BE-47E8-A2E3-22716381A7DF}" type="presOf" srcId="{8F15B18A-C83D-4A93-99DA-9F512FAF676D}" destId="{CAD74D96-1814-4443-9B77-26FDB2E8840B}" srcOrd="0" destOrd="0" presId="urn:microsoft.com/office/officeart/2005/8/layout/vList3"/>
    <dgm:cxn modelId="{61862D3D-D8EE-4198-96D7-4B54631DBBF7}" srcId="{AC5F12E5-0966-4B75-904D-F87F458DEC29}" destId="{E7627F78-BF6C-4BE8-9B60-AB61BEA5F7F4}" srcOrd="2" destOrd="0" parTransId="{EF45617C-0A27-4D40-B9BB-897940462268}" sibTransId="{1245CC51-3C74-4A3A-BF39-9B0C0228C431}"/>
    <dgm:cxn modelId="{7B9806E8-459F-4293-8385-4CC6CAA4A73D}" type="presOf" srcId="{AC5F12E5-0966-4B75-904D-F87F458DEC29}" destId="{3534F9A2-5740-4323-8A40-95121CD39303}" srcOrd="0" destOrd="0" presId="urn:microsoft.com/office/officeart/2005/8/layout/vList3"/>
    <dgm:cxn modelId="{AFA60096-8FA6-4C6E-AFE6-2289CA15CAB7}" type="presOf" srcId="{E7627F78-BF6C-4BE8-9B60-AB61BEA5F7F4}" destId="{20FC161F-CBA0-43BA-948E-2C01442A42AE}" srcOrd="0" destOrd="0" presId="urn:microsoft.com/office/officeart/2005/8/layout/vList3"/>
    <dgm:cxn modelId="{7A9D8854-4EA8-43DE-9A62-91A62A077A7F}" type="presParOf" srcId="{3534F9A2-5740-4323-8A40-95121CD39303}" destId="{752C7C25-5918-47EA-9037-C1FC7A23C192}" srcOrd="0" destOrd="0" presId="urn:microsoft.com/office/officeart/2005/8/layout/vList3"/>
    <dgm:cxn modelId="{03467D46-D4AB-45AD-B674-7253197DA6E1}" type="presParOf" srcId="{752C7C25-5918-47EA-9037-C1FC7A23C192}" destId="{0C727D5A-30B2-4DA0-B123-85B16B714C6E}" srcOrd="0" destOrd="0" presId="urn:microsoft.com/office/officeart/2005/8/layout/vList3"/>
    <dgm:cxn modelId="{BAC567B1-CAE4-40C1-8D63-97A4E0EC5AB3}" type="presParOf" srcId="{752C7C25-5918-47EA-9037-C1FC7A23C192}" destId="{CAD74D96-1814-4443-9B77-26FDB2E8840B}" srcOrd="1" destOrd="0" presId="urn:microsoft.com/office/officeart/2005/8/layout/vList3"/>
    <dgm:cxn modelId="{A23F79CA-B3E7-4273-961D-B8274DF5BD41}" type="presParOf" srcId="{3534F9A2-5740-4323-8A40-95121CD39303}" destId="{0129C511-E025-4308-AF9A-DF38963CE42C}" srcOrd="1" destOrd="0" presId="urn:microsoft.com/office/officeart/2005/8/layout/vList3"/>
    <dgm:cxn modelId="{1672DFA6-537B-4665-B38C-79EE9B8F997E}" type="presParOf" srcId="{3534F9A2-5740-4323-8A40-95121CD39303}" destId="{606DAC23-C07E-4116-A1D8-746D756CA16E}" srcOrd="2" destOrd="0" presId="urn:microsoft.com/office/officeart/2005/8/layout/vList3"/>
    <dgm:cxn modelId="{B565F0A0-272B-49CB-AA00-ED37D522CA05}" type="presParOf" srcId="{606DAC23-C07E-4116-A1D8-746D756CA16E}" destId="{6A1E7CC3-B0A6-46D2-9453-04A6AA3C1959}" srcOrd="0" destOrd="0" presId="urn:microsoft.com/office/officeart/2005/8/layout/vList3"/>
    <dgm:cxn modelId="{428059DC-20A3-47E8-A6F7-580C05849AFE}" type="presParOf" srcId="{606DAC23-C07E-4116-A1D8-746D756CA16E}" destId="{2C409D8D-5AE3-417E-BC07-7AB61E79AB16}" srcOrd="1" destOrd="0" presId="urn:microsoft.com/office/officeart/2005/8/layout/vList3"/>
    <dgm:cxn modelId="{C34CA8B6-60D9-4286-AAD1-76118397DC5D}" type="presParOf" srcId="{3534F9A2-5740-4323-8A40-95121CD39303}" destId="{947749B3-E12F-4E43-A496-EA978370B93C}" srcOrd="3" destOrd="0" presId="urn:microsoft.com/office/officeart/2005/8/layout/vList3"/>
    <dgm:cxn modelId="{49C18E42-58E7-4A9A-829A-DF394ABD74AD}" type="presParOf" srcId="{3534F9A2-5740-4323-8A40-95121CD39303}" destId="{ACB4C839-31C1-49AE-94ED-931EADDD06FC}" srcOrd="4" destOrd="0" presId="urn:microsoft.com/office/officeart/2005/8/layout/vList3"/>
    <dgm:cxn modelId="{CEC1067B-B245-496F-8140-9EE3D5683619}" type="presParOf" srcId="{ACB4C839-31C1-49AE-94ED-931EADDD06FC}" destId="{C3CC829C-1DA9-4D10-A082-61D11B3EC451}" srcOrd="0" destOrd="0" presId="urn:microsoft.com/office/officeart/2005/8/layout/vList3"/>
    <dgm:cxn modelId="{8B584406-C73A-4097-97F5-F4C297EDB85C}" type="presParOf" srcId="{ACB4C839-31C1-49AE-94ED-931EADDD06FC}" destId="{20FC161F-CBA0-43BA-948E-2C01442A42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B5EB1B-C218-478A-B3A8-C959EF70E68F}" type="doc">
      <dgm:prSet loTypeId="urn:microsoft.com/office/officeart/2005/8/layout/hList6" loCatId="list" qsTypeId="urn:microsoft.com/office/officeart/2005/8/quickstyle/3d7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29202A0-C31A-4253-9DD4-FF9A3B8B72E0}">
      <dgm:prSet phldrT="[Текст]"/>
      <dgm:spPr/>
      <dgm:t>
        <a:bodyPr/>
        <a:lstStyle/>
        <a:p>
          <a:r>
            <a:rPr lang="ru-RU" b="1" smtClean="0"/>
            <a:t>Автор книг</a:t>
          </a:r>
          <a:r>
            <a:rPr lang="en-US" b="1" smtClean="0"/>
            <a:t>:</a:t>
          </a:r>
          <a:endParaRPr lang="ru-RU" b="1" smtClean="0"/>
        </a:p>
        <a:p>
          <a:r>
            <a:rPr lang="ru-RU" smtClean="0"/>
            <a:t>«Казахстанский путь»</a:t>
          </a:r>
        </a:p>
        <a:p>
          <a:r>
            <a:rPr lang="ru-RU" smtClean="0"/>
            <a:t>«Стальной профиль Казахстана»</a:t>
          </a:r>
        </a:p>
        <a:p>
          <a:r>
            <a:rPr lang="ru-RU" smtClean="0"/>
            <a:t>«Без правых и левых»</a:t>
          </a:r>
        </a:p>
        <a:p>
          <a:r>
            <a:rPr lang="ru-RU" smtClean="0"/>
            <a:t>«Стратегия ресурсосбережения и переход к рынку»</a:t>
          </a:r>
        </a:p>
        <a:p>
          <a:r>
            <a:rPr lang="ru-RU" smtClean="0"/>
            <a:t>«Кремлёвский тупик»</a:t>
          </a:r>
        </a:p>
        <a:p>
          <a:r>
            <a:rPr lang="ru-RU" smtClean="0"/>
            <a:t>«Стратегия становления и развития Казахстана как суверенного государства»</a:t>
          </a:r>
        </a:p>
        <a:p>
          <a:r>
            <a:rPr lang="ru-RU" smtClean="0"/>
            <a:t>«Рынок и социально-экономическое развитие»</a:t>
          </a:r>
        </a:p>
        <a:p>
          <a:r>
            <a:rPr lang="ru-RU" smtClean="0"/>
            <a:t>«На пороге XXI века»</a:t>
          </a:r>
        </a:p>
        <a:p>
          <a:r>
            <a:rPr lang="ru-RU" smtClean="0"/>
            <a:t>«Н. А. Назарбаев. Евразийский союз: идеи, практика, перспективы. 1994—1997»</a:t>
          </a:r>
        </a:p>
        <a:p>
          <a:r>
            <a:rPr lang="ru-RU" smtClean="0"/>
            <a:t>«В потоке истории»</a:t>
          </a:r>
        </a:p>
        <a:p>
          <a:r>
            <a:rPr lang="ru-RU" smtClean="0"/>
            <a:t>«Эпицентр мира»</a:t>
          </a:r>
        </a:p>
        <a:p>
          <a:r>
            <a:rPr lang="ru-RU" smtClean="0"/>
            <a:t>и др.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853D8-28E5-49E7-B566-D0F8ED1D6722}" type="parTrans" cxnId="{DC6930A7-6A87-42C1-BD69-EBC6B80BB48A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A87FA6-8CD6-4FA7-9CCC-8E9924D7CE3F}" type="sibTrans" cxnId="{DC6930A7-6A87-42C1-BD69-EBC6B80BB48A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277789-16F6-4566-A106-5BC78782D46C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 научных статей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«Хозяйская расчётливость»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«Экономика Казахстана: реальность и перспективы обновления»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«Проблемы разделения труда»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«Эффект объединений: опыт и проблемы»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«Условия новые, „тормоза“ старые»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«Проблемы Приаралья и пути их решения»</a:t>
          </a:r>
        </a:p>
        <a:p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«Terra incognita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посттоталитарной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демократии»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«От имперского союза к содружеству независимых государств»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«Экономическая интеграция — разумной альтернативы нет»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«Межнациональное единство и экономический суверенитет — главная и надёжная опора нашего продвижения вперёд»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«Наши ориентиры — консолидация, общественный прогресс, социальное партнёрство»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«Критическое десятилетие»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«Об ускорении рыночных преобразований и мерах выхода из экономического кризиса»</a:t>
          </a:r>
        </a:p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«Евразийское пространство: интеграционный потенциал и его реализация» и др.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17E0F8-0C94-4ADC-8AE0-CD83E4772575}" type="parTrans" cxnId="{264C9ABA-4AA9-4C42-97BC-74096248D11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A91BA3-6B46-4A51-BD1F-E801D44DDC55}" type="sibTrans" cxnId="{264C9ABA-4AA9-4C42-97BC-74096248D116}">
      <dgm:prSet/>
      <dgm:spPr/>
      <dgm:t>
        <a:bodyPr/>
        <a:lstStyle/>
        <a:p>
          <a:endParaRPr lang="ru-RU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390E69-37F8-4759-A51A-0BA48C1B26A5}" type="pres">
      <dgm:prSet presAssocID="{6FB5EB1B-C218-478A-B3A8-C959EF70E6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52A293-13DE-4935-BAE4-607BD1E69A50}" type="pres">
      <dgm:prSet presAssocID="{429202A0-C31A-4253-9DD4-FF9A3B8B72E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FF253-F26E-420E-95DC-230665124695}" type="pres">
      <dgm:prSet presAssocID="{01A87FA6-8CD6-4FA7-9CCC-8E9924D7CE3F}" presName="sibTrans" presStyleCnt="0"/>
      <dgm:spPr/>
      <dgm:t>
        <a:bodyPr/>
        <a:lstStyle/>
        <a:p>
          <a:endParaRPr lang="ru-RU"/>
        </a:p>
      </dgm:t>
    </dgm:pt>
    <dgm:pt modelId="{4BBE303A-8C98-463F-A118-85C40F55A425}" type="pres">
      <dgm:prSet presAssocID="{21277789-16F6-4566-A106-5BC78782D46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942786-EE9F-4A1F-A005-81BFD60D8AF1}" type="presOf" srcId="{429202A0-C31A-4253-9DD4-FF9A3B8B72E0}" destId="{9752A293-13DE-4935-BAE4-607BD1E69A50}" srcOrd="0" destOrd="0" presId="urn:microsoft.com/office/officeart/2005/8/layout/hList6"/>
    <dgm:cxn modelId="{678CEAD0-AF08-49A8-9A18-EA472F088D32}" type="presOf" srcId="{6FB5EB1B-C218-478A-B3A8-C959EF70E68F}" destId="{DB390E69-37F8-4759-A51A-0BA48C1B26A5}" srcOrd="0" destOrd="0" presId="urn:microsoft.com/office/officeart/2005/8/layout/hList6"/>
    <dgm:cxn modelId="{264C9ABA-4AA9-4C42-97BC-74096248D116}" srcId="{6FB5EB1B-C218-478A-B3A8-C959EF70E68F}" destId="{21277789-16F6-4566-A106-5BC78782D46C}" srcOrd="1" destOrd="0" parTransId="{A517E0F8-0C94-4ADC-8AE0-CD83E4772575}" sibTransId="{77A91BA3-6B46-4A51-BD1F-E801D44DDC55}"/>
    <dgm:cxn modelId="{DC6930A7-6A87-42C1-BD69-EBC6B80BB48A}" srcId="{6FB5EB1B-C218-478A-B3A8-C959EF70E68F}" destId="{429202A0-C31A-4253-9DD4-FF9A3B8B72E0}" srcOrd="0" destOrd="0" parTransId="{3C4853D8-28E5-49E7-B566-D0F8ED1D6722}" sibTransId="{01A87FA6-8CD6-4FA7-9CCC-8E9924D7CE3F}"/>
    <dgm:cxn modelId="{23B626F5-383F-4EA1-A599-39390E9F6989}" type="presOf" srcId="{21277789-16F6-4566-A106-5BC78782D46C}" destId="{4BBE303A-8C98-463F-A118-85C40F55A425}" srcOrd="0" destOrd="0" presId="urn:microsoft.com/office/officeart/2005/8/layout/hList6"/>
    <dgm:cxn modelId="{C764B8D1-CFCC-42AD-85FC-8ACCF8ACBE33}" type="presParOf" srcId="{DB390E69-37F8-4759-A51A-0BA48C1B26A5}" destId="{9752A293-13DE-4935-BAE4-607BD1E69A50}" srcOrd="0" destOrd="0" presId="urn:microsoft.com/office/officeart/2005/8/layout/hList6"/>
    <dgm:cxn modelId="{638F1C0E-EC92-40D1-97E1-DECD80471CFC}" type="presParOf" srcId="{DB390E69-37F8-4759-A51A-0BA48C1B26A5}" destId="{740FF253-F26E-420E-95DC-230665124695}" srcOrd="1" destOrd="0" presId="urn:microsoft.com/office/officeart/2005/8/layout/hList6"/>
    <dgm:cxn modelId="{BE12EFA5-3105-4209-8F93-E1264304498D}" type="presParOf" srcId="{DB390E69-37F8-4759-A51A-0BA48C1B26A5}" destId="{4BBE303A-8C98-463F-A118-85C40F55A42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5F12E5-0966-4B75-904D-F87F458DEC29}" type="doc">
      <dgm:prSet loTypeId="urn:microsoft.com/office/officeart/2005/8/layout/vList3" loCatId="list" qsTypeId="urn:microsoft.com/office/officeart/2005/8/quickstyle/3d6" qsCatId="3D" csTypeId="urn:microsoft.com/office/officeart/2005/8/colors/colorful4" csCatId="colorful" phldr="1"/>
      <dgm:spPr/>
    </dgm:pt>
    <dgm:pt modelId="{8F15B18A-C83D-4A93-99DA-9F512FAF676D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Международная организация «Репортеры без границ» отмечает плохую ситуацию со свободой слова в Казахстане.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89B37D-7DB2-4CFC-B129-8BB92600B779}" type="parTrans" cxnId="{36EF987C-0EEB-44EC-85DF-7DF78433111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19CE65-81F8-4124-9A85-5102FAD26C69}" type="sibTrans" cxnId="{36EF987C-0EEB-44EC-85DF-7DF78433111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A951F8-1071-42EF-9F4E-656B9FE78D6E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2004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Transparency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отвёл Казахстану 122 место (которое было поделено с несколькими другими странами) по уровню коррумпированности в списке из 146 стран.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A6A70D-19D8-4561-9C8C-CAD680984725}" type="parTrans" cxnId="{ABEC96E6-9D2B-4E0C-8A8F-5D07156772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4D8C1-6549-49CF-A3D5-3BB345417E1F}" type="sibTrans" cxnId="{ABEC96E6-9D2B-4E0C-8A8F-5D07156772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27F78-BF6C-4BE8-9B60-AB61BEA5F7F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отчётам организации «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Freedom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House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страна имеет рейтинг 6 по политическим правам и 5 по гражданским свободам (по шкале 1-7, где 1 является самым высоким показателем), таким образом общество Казахстана в годы президентства Назарбаева признано «несвободным».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5617C-0A27-4D40-B9BB-897940462268}" type="parTrans" cxnId="{61862D3D-D8EE-4198-96D7-4B54631DBBF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5CC51-3C74-4A3A-BF39-9B0C0228C431}" type="sibTrans" cxnId="{61862D3D-D8EE-4198-96D7-4B54631DBBF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4F9A2-5740-4323-8A40-95121CD39303}" type="pres">
      <dgm:prSet presAssocID="{AC5F12E5-0966-4B75-904D-F87F458DEC29}" presName="linearFlow" presStyleCnt="0">
        <dgm:presLayoutVars>
          <dgm:dir/>
          <dgm:resizeHandles val="exact"/>
        </dgm:presLayoutVars>
      </dgm:prSet>
      <dgm:spPr/>
    </dgm:pt>
    <dgm:pt modelId="{752C7C25-5918-47EA-9037-C1FC7A23C192}" type="pres">
      <dgm:prSet presAssocID="{8F15B18A-C83D-4A93-99DA-9F512FAF676D}" presName="composite" presStyleCnt="0"/>
      <dgm:spPr/>
    </dgm:pt>
    <dgm:pt modelId="{0C727D5A-30B2-4DA0-B123-85B16B714C6E}" type="pres">
      <dgm:prSet presAssocID="{8F15B18A-C83D-4A93-99DA-9F512FAF676D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AD74D96-1814-4443-9B77-26FDB2E8840B}" type="pres">
      <dgm:prSet presAssocID="{8F15B18A-C83D-4A93-99DA-9F512FAF67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29C511-E025-4308-AF9A-DF38963CE42C}" type="pres">
      <dgm:prSet presAssocID="{7C19CE65-81F8-4124-9A85-5102FAD26C69}" presName="spacing" presStyleCnt="0"/>
      <dgm:spPr/>
    </dgm:pt>
    <dgm:pt modelId="{606DAC23-C07E-4116-A1D8-746D756CA16E}" type="pres">
      <dgm:prSet presAssocID="{51A951F8-1071-42EF-9F4E-656B9FE78D6E}" presName="composite" presStyleCnt="0"/>
      <dgm:spPr/>
    </dgm:pt>
    <dgm:pt modelId="{6A1E7CC3-B0A6-46D2-9453-04A6AA3C1959}" type="pres">
      <dgm:prSet presAssocID="{51A951F8-1071-42EF-9F4E-656B9FE78D6E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C409D8D-5AE3-417E-BC07-7AB61E79AB16}" type="pres">
      <dgm:prSet presAssocID="{51A951F8-1071-42EF-9F4E-656B9FE78D6E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7749B3-E12F-4E43-A496-EA978370B93C}" type="pres">
      <dgm:prSet presAssocID="{6E24D8C1-6549-49CF-A3D5-3BB345417E1F}" presName="spacing" presStyleCnt="0"/>
      <dgm:spPr/>
    </dgm:pt>
    <dgm:pt modelId="{ACB4C839-31C1-49AE-94ED-931EADDD06FC}" type="pres">
      <dgm:prSet presAssocID="{E7627F78-BF6C-4BE8-9B60-AB61BEA5F7F4}" presName="composite" presStyleCnt="0"/>
      <dgm:spPr/>
    </dgm:pt>
    <dgm:pt modelId="{C3CC829C-1DA9-4D10-A082-61D11B3EC451}" type="pres">
      <dgm:prSet presAssocID="{E7627F78-BF6C-4BE8-9B60-AB61BEA5F7F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0FC161F-CBA0-43BA-948E-2C01442A42AE}" type="pres">
      <dgm:prSet presAssocID="{E7627F78-BF6C-4BE8-9B60-AB61BEA5F7F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E52FA-8A37-4AFB-90A4-F1A1EF4F6B53}" type="presOf" srcId="{8F15B18A-C83D-4A93-99DA-9F512FAF676D}" destId="{CAD74D96-1814-4443-9B77-26FDB2E8840B}" srcOrd="0" destOrd="0" presId="urn:microsoft.com/office/officeart/2005/8/layout/vList3"/>
    <dgm:cxn modelId="{C74DF6D5-47B4-4B67-B555-C8A4E54C5B5B}" type="presOf" srcId="{E7627F78-BF6C-4BE8-9B60-AB61BEA5F7F4}" destId="{20FC161F-CBA0-43BA-948E-2C01442A42AE}" srcOrd="0" destOrd="0" presId="urn:microsoft.com/office/officeart/2005/8/layout/vList3"/>
    <dgm:cxn modelId="{36EF987C-0EEB-44EC-85DF-7DF784331118}" srcId="{AC5F12E5-0966-4B75-904D-F87F458DEC29}" destId="{8F15B18A-C83D-4A93-99DA-9F512FAF676D}" srcOrd="0" destOrd="0" parTransId="{4D89B37D-7DB2-4CFC-B129-8BB92600B779}" sibTransId="{7C19CE65-81F8-4124-9A85-5102FAD26C69}"/>
    <dgm:cxn modelId="{9C22C0F8-4A3F-4822-92D0-898E3996CB94}" type="presOf" srcId="{51A951F8-1071-42EF-9F4E-656B9FE78D6E}" destId="{2C409D8D-5AE3-417E-BC07-7AB61E79AB16}" srcOrd="0" destOrd="0" presId="urn:microsoft.com/office/officeart/2005/8/layout/vList3"/>
    <dgm:cxn modelId="{41078B64-605E-4F37-A1CC-5FF0A0542919}" type="presOf" srcId="{AC5F12E5-0966-4B75-904D-F87F458DEC29}" destId="{3534F9A2-5740-4323-8A40-95121CD39303}" srcOrd="0" destOrd="0" presId="urn:microsoft.com/office/officeart/2005/8/layout/vList3"/>
    <dgm:cxn modelId="{ABEC96E6-9D2B-4E0C-8A8F-5D07156772B6}" srcId="{AC5F12E5-0966-4B75-904D-F87F458DEC29}" destId="{51A951F8-1071-42EF-9F4E-656B9FE78D6E}" srcOrd="1" destOrd="0" parTransId="{36A6A70D-19D8-4561-9C8C-CAD680984725}" sibTransId="{6E24D8C1-6549-49CF-A3D5-3BB345417E1F}"/>
    <dgm:cxn modelId="{61862D3D-D8EE-4198-96D7-4B54631DBBF7}" srcId="{AC5F12E5-0966-4B75-904D-F87F458DEC29}" destId="{E7627F78-BF6C-4BE8-9B60-AB61BEA5F7F4}" srcOrd="2" destOrd="0" parTransId="{EF45617C-0A27-4D40-B9BB-897940462268}" sibTransId="{1245CC51-3C74-4A3A-BF39-9B0C0228C431}"/>
    <dgm:cxn modelId="{78933A1F-FBCC-478D-B5C5-AB826D894030}" type="presParOf" srcId="{3534F9A2-5740-4323-8A40-95121CD39303}" destId="{752C7C25-5918-47EA-9037-C1FC7A23C192}" srcOrd="0" destOrd="0" presId="urn:microsoft.com/office/officeart/2005/8/layout/vList3"/>
    <dgm:cxn modelId="{C439DFB4-83D2-42D2-8D84-5C48238DB94C}" type="presParOf" srcId="{752C7C25-5918-47EA-9037-C1FC7A23C192}" destId="{0C727D5A-30B2-4DA0-B123-85B16B714C6E}" srcOrd="0" destOrd="0" presId="urn:microsoft.com/office/officeart/2005/8/layout/vList3"/>
    <dgm:cxn modelId="{4F5DEA3A-01FB-478D-993E-90824D5200FA}" type="presParOf" srcId="{752C7C25-5918-47EA-9037-C1FC7A23C192}" destId="{CAD74D96-1814-4443-9B77-26FDB2E8840B}" srcOrd="1" destOrd="0" presId="urn:microsoft.com/office/officeart/2005/8/layout/vList3"/>
    <dgm:cxn modelId="{F2B61AF5-7B5F-4082-9429-1F334D2F1D1A}" type="presParOf" srcId="{3534F9A2-5740-4323-8A40-95121CD39303}" destId="{0129C511-E025-4308-AF9A-DF38963CE42C}" srcOrd="1" destOrd="0" presId="urn:microsoft.com/office/officeart/2005/8/layout/vList3"/>
    <dgm:cxn modelId="{BF1A8CD6-3956-48C3-AB39-F3E1110DC1DF}" type="presParOf" srcId="{3534F9A2-5740-4323-8A40-95121CD39303}" destId="{606DAC23-C07E-4116-A1D8-746D756CA16E}" srcOrd="2" destOrd="0" presId="urn:microsoft.com/office/officeart/2005/8/layout/vList3"/>
    <dgm:cxn modelId="{8644E66A-BA20-41E5-B1CE-ED8E63CCCC2A}" type="presParOf" srcId="{606DAC23-C07E-4116-A1D8-746D756CA16E}" destId="{6A1E7CC3-B0A6-46D2-9453-04A6AA3C1959}" srcOrd="0" destOrd="0" presId="urn:microsoft.com/office/officeart/2005/8/layout/vList3"/>
    <dgm:cxn modelId="{F8968E14-F1EA-4174-8E82-54C134A18620}" type="presParOf" srcId="{606DAC23-C07E-4116-A1D8-746D756CA16E}" destId="{2C409D8D-5AE3-417E-BC07-7AB61E79AB16}" srcOrd="1" destOrd="0" presId="urn:microsoft.com/office/officeart/2005/8/layout/vList3"/>
    <dgm:cxn modelId="{B0F0B56D-EE91-40A0-87CF-F85815F67F3D}" type="presParOf" srcId="{3534F9A2-5740-4323-8A40-95121CD39303}" destId="{947749B3-E12F-4E43-A496-EA978370B93C}" srcOrd="3" destOrd="0" presId="urn:microsoft.com/office/officeart/2005/8/layout/vList3"/>
    <dgm:cxn modelId="{1F4A262F-0151-4F66-A33F-214164DA6DEA}" type="presParOf" srcId="{3534F9A2-5740-4323-8A40-95121CD39303}" destId="{ACB4C839-31C1-49AE-94ED-931EADDD06FC}" srcOrd="4" destOrd="0" presId="urn:microsoft.com/office/officeart/2005/8/layout/vList3"/>
    <dgm:cxn modelId="{24CCDCF2-A340-4CE6-9C4D-733C45DDBFED}" type="presParOf" srcId="{ACB4C839-31C1-49AE-94ED-931EADDD06FC}" destId="{C3CC829C-1DA9-4D10-A082-61D11B3EC451}" srcOrd="0" destOrd="0" presId="urn:microsoft.com/office/officeart/2005/8/layout/vList3"/>
    <dgm:cxn modelId="{0829942F-E13B-436C-A054-B103E9510868}" type="presParOf" srcId="{ACB4C839-31C1-49AE-94ED-931EADDD06FC}" destId="{20FC161F-CBA0-43BA-948E-2C01442A42A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2A293-13DE-4935-BAE4-607BD1E69A50}">
      <dsp:nvSpPr>
        <dsp:cNvPr id="0" name=""/>
        <dsp:cNvSpPr/>
      </dsp:nvSpPr>
      <dsp:spPr>
        <a:xfrm rot="16200000">
          <a:off x="-1385058" y="1386279"/>
          <a:ext cx="5949280" cy="3176720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5715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1960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окончил ПТУ № 22 г. Днепродзержинск. В 1967 окончил ВТУЗ при Карагандинском металлургическом комбинате.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Трудовой путь начал в 1960 рабочим стройуправления треста «</a:t>
          </a:r>
          <a:r>
            <a:rPr lang="ru-RU" sz="12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Казметаллургстрой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в г. Темиртау Карагандинской области. Затем работал </a:t>
          </a:r>
          <a:r>
            <a:rPr lang="ru-RU" sz="12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чугунщиком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разливочных машин, горновым доменной печи на Карагандинском металлургическом заводе.</a:t>
          </a:r>
          <a:endParaRPr lang="ru-RU" sz="1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385058" y="1386279"/>
        <a:ext cx="5949280" cy="3176720"/>
      </dsp:txXfrm>
    </dsp:sp>
    <dsp:sp modelId="{679AE1CE-DE46-4590-BC6C-AF142C4D89EB}">
      <dsp:nvSpPr>
        <dsp:cNvPr id="0" name=""/>
        <dsp:cNvSpPr/>
      </dsp:nvSpPr>
      <dsp:spPr>
        <a:xfrm rot="16200000">
          <a:off x="2029915" y="1386279"/>
          <a:ext cx="5949280" cy="3176720"/>
        </a:xfrm>
        <a:prstGeom prst="flowChartManualOperation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8413219"/>
              <a:satOff val="-4326"/>
              <a:lumOff val="-1863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5715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1965—1969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вновь работал на Карагандинском металлургическом заводе (с 1966 — комбинат): диспетчер, газовщик, старший газовщик доменного цеха.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1969—1973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на партийной, комсомольской работе в г. Темиртау Карагандинской области.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1973—1977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секретарь парткома Карагандинского металлургического комбината.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1977—1979 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секретарь, второй секретарь Карагандинского обкома партии.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1979—1984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секретарь Центрального Комитета Компартии Казахстана.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1984—1989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Председатель Совета Министров Казахской ССР.</a:t>
          </a:r>
          <a:endParaRPr lang="ru-RU" sz="1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2029915" y="1386279"/>
        <a:ext cx="5949280" cy="3176720"/>
      </dsp:txXfrm>
    </dsp:sp>
    <dsp:sp modelId="{4BBE303A-8C98-463F-A118-85C40F55A425}">
      <dsp:nvSpPr>
        <dsp:cNvPr id="0" name=""/>
        <dsp:cNvSpPr/>
      </dsp:nvSpPr>
      <dsp:spPr>
        <a:xfrm rot="16200000">
          <a:off x="5444890" y="1386279"/>
          <a:ext cx="5949280" cy="3176720"/>
        </a:xfrm>
        <a:prstGeom prst="flowChartManualOperation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0" rIns="75715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1989—1991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— первый секретарь Центрального Комитета Компартии Казахстана.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 14 июля 1990 по 23 августа 1991 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Член Политбюро ЦК КПСС.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Депутат Верховного Совета СССР 10-11 созывов (1979-1989) от Северо-Казахстанской области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Народный депутат СССР с 1989 по январь 1992.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В феврале — апреле 1990 </a:t>
          </a:r>
          <a:r>
            <a:rPr lang="ru-RU" sz="12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— одновременно Председатель Верховного Совета Казахской ССР.</a:t>
          </a:r>
          <a:endParaRPr lang="ru-RU" sz="12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5444890" y="1386279"/>
        <a:ext cx="5949280" cy="31767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74D96-1814-4443-9B77-26FDB2E8840B}">
      <dsp:nvSpPr>
        <dsp:cNvPr id="0" name=""/>
        <dsp:cNvSpPr/>
      </dsp:nvSpPr>
      <dsp:spPr>
        <a:xfrm rot="10800000">
          <a:off x="2008007" y="1852"/>
          <a:ext cx="6080760" cy="190555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295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Большой теннис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08007" y="1852"/>
        <a:ext cx="6080760" cy="1905550"/>
      </dsp:txXfrm>
    </dsp:sp>
    <dsp:sp modelId="{0C727D5A-30B2-4DA0-B123-85B16B714C6E}">
      <dsp:nvSpPr>
        <dsp:cNvPr id="0" name=""/>
        <dsp:cNvSpPr/>
      </dsp:nvSpPr>
      <dsp:spPr>
        <a:xfrm>
          <a:off x="1055232" y="1852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409D8D-5AE3-417E-BC07-7AB61E79AB16}">
      <dsp:nvSpPr>
        <dsp:cNvPr id="0" name=""/>
        <dsp:cNvSpPr/>
      </dsp:nvSpPr>
      <dsp:spPr>
        <a:xfrm rot="10800000">
          <a:off x="2008007" y="2476224"/>
          <a:ext cx="6080760" cy="1905550"/>
        </a:xfrm>
        <a:prstGeom prst="homePlate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8413219"/>
              <a:satOff val="-4326"/>
              <a:lumOff val="-1863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295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Горнолыжный спорт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08007" y="2476224"/>
        <a:ext cx="6080760" cy="1905550"/>
      </dsp:txXfrm>
    </dsp:sp>
    <dsp:sp modelId="{6A1E7CC3-B0A6-46D2-9453-04A6AA3C1959}">
      <dsp:nvSpPr>
        <dsp:cNvPr id="0" name=""/>
        <dsp:cNvSpPr/>
      </dsp:nvSpPr>
      <dsp:spPr>
        <a:xfrm>
          <a:off x="1055232" y="2476224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-8199675"/>
              <a:satOff val="-6832"/>
              <a:lumOff val="-889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FC161F-CBA0-43BA-948E-2C01442A42AE}">
      <dsp:nvSpPr>
        <dsp:cNvPr id="0" name=""/>
        <dsp:cNvSpPr/>
      </dsp:nvSpPr>
      <dsp:spPr>
        <a:xfrm rot="10800000">
          <a:off x="2008007" y="4950596"/>
          <a:ext cx="6080760" cy="1905550"/>
        </a:xfrm>
        <a:prstGeom prst="homePlate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3">
              <a:hueOff val="-16826439"/>
              <a:satOff val="-8652"/>
              <a:lumOff val="-3725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295" tIns="163830" rIns="305816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Гольф</a:t>
          </a:r>
          <a:endParaRPr lang="ru-RU" sz="4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08007" y="4950596"/>
        <a:ext cx="6080760" cy="1905550"/>
      </dsp:txXfrm>
    </dsp:sp>
    <dsp:sp modelId="{C3CC829C-1DA9-4D10-A082-61D11B3EC451}">
      <dsp:nvSpPr>
        <dsp:cNvPr id="0" name=""/>
        <dsp:cNvSpPr/>
      </dsp:nvSpPr>
      <dsp:spPr>
        <a:xfrm>
          <a:off x="1055232" y="4950596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3">
              <a:tint val="50000"/>
              <a:hueOff val="-16399351"/>
              <a:satOff val="-13665"/>
              <a:lumOff val="-1777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52A293-13DE-4935-BAE4-607BD1E69A50}">
      <dsp:nvSpPr>
        <dsp:cNvPr id="0" name=""/>
        <dsp:cNvSpPr/>
      </dsp:nvSpPr>
      <dsp:spPr>
        <a:xfrm rot="16200000">
          <a:off x="-560210" y="565219"/>
          <a:ext cx="5949280" cy="4818840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0" rIns="65236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smtClean="0"/>
            <a:t>Автор книг</a:t>
          </a:r>
          <a:r>
            <a:rPr lang="en-US" sz="1000" b="1" kern="1200" smtClean="0"/>
            <a:t>:</a:t>
          </a:r>
          <a:endParaRPr lang="ru-RU" sz="1000" b="1" kern="120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«Казахстанский путь»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«Стальной профиль Казахстана»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«Без правых и левых»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«Стратегия ресурсосбережения и переход к рынку»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«Кремлёвский тупик»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«Стратегия становления и развития Казахстана как суверенного государства»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«Рынок и социально-экономическое развитие»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«На пороге XXI века»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«Н. А. Назарбаев. Евразийский союз: идеи, практика, перспективы. 1994—1997»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«В потоке истории»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«Эпицентр мира»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и др.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560210" y="565219"/>
        <a:ext cx="5949280" cy="4818840"/>
      </dsp:txXfrm>
    </dsp:sp>
    <dsp:sp modelId="{4BBE303A-8C98-463F-A118-85C40F55A425}">
      <dsp:nvSpPr>
        <dsp:cNvPr id="0" name=""/>
        <dsp:cNvSpPr/>
      </dsp:nvSpPr>
      <dsp:spPr>
        <a:xfrm rot="16200000">
          <a:off x="4620042" y="565219"/>
          <a:ext cx="5949280" cy="4818840"/>
        </a:xfrm>
        <a:prstGeom prst="flowChartManualOperation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shade val="80000"/>
              <a:hueOff val="-530984"/>
              <a:satOff val="5406"/>
              <a:lumOff val="32441"/>
              <a:alphaOff val="0"/>
              <a:shade val="9000"/>
              <a:satMod val="105000"/>
              <a:alpha val="48000"/>
            </a:scheme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0" tIns="0" rIns="65236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Автор научных статей</a:t>
          </a:r>
          <a:r>
            <a:rPr lang="en-US" sz="1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«Хозяйская расчётливость»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«Экономика Казахстана: реальность и перспективы обновления»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«Проблемы разделения труда»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«Эффект объединений: опыт и проблемы»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«Условия новые, „тормоза“ старые»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«Проблемы Приаралья и пути их решения»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«Terra incognita </a:t>
          </a:r>
          <a:r>
            <a:rPr lang="ru-RU" sz="10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посттоталитарной</a:t>
          </a: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демократии»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«От имперского союза к содружеству независимых государств»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«Экономическая интеграция — разумной альтернативы нет»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«Межнациональное единство и экономический суверенитет — главная и надёжная опора нашего продвижения вперёд»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«Наши ориентиры — консолидация, общественный прогресс, социальное партнёрство»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«Критическое десятилетие»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«Об ускорении рыночных преобразований и мерах выхода из экономического кризиса»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«Евразийское пространство: интеграционный потенциал и его реализация» и др.</a:t>
          </a:r>
          <a:endParaRPr lang="ru-RU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620042" y="565219"/>
        <a:ext cx="5949280" cy="48188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D74D96-1814-4443-9B77-26FDB2E8840B}">
      <dsp:nvSpPr>
        <dsp:cNvPr id="0" name=""/>
        <dsp:cNvSpPr/>
      </dsp:nvSpPr>
      <dsp:spPr>
        <a:xfrm rot="10800000">
          <a:off x="2008007" y="1852"/>
          <a:ext cx="6080760" cy="190555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2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Международная организация «Репортеры без границ» отмечает плохую ситуацию со свободой слова в Казахстане.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08007" y="1852"/>
        <a:ext cx="6080760" cy="1905550"/>
      </dsp:txXfrm>
    </dsp:sp>
    <dsp:sp modelId="{0C727D5A-30B2-4DA0-B123-85B16B714C6E}">
      <dsp:nvSpPr>
        <dsp:cNvPr id="0" name=""/>
        <dsp:cNvSpPr/>
      </dsp:nvSpPr>
      <dsp:spPr>
        <a:xfrm>
          <a:off x="1055232" y="1852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409D8D-5AE3-417E-BC07-7AB61E79AB16}">
      <dsp:nvSpPr>
        <dsp:cNvPr id="0" name=""/>
        <dsp:cNvSpPr/>
      </dsp:nvSpPr>
      <dsp:spPr>
        <a:xfrm rot="10800000">
          <a:off x="2008007" y="2476224"/>
          <a:ext cx="6080760" cy="1905550"/>
        </a:xfrm>
        <a:prstGeom prst="homePlate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1605168"/>
              <a:satOff val="19845"/>
              <a:lumOff val="-6470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2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2004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Transparency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International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отвёл Казахстану 122 место (которое было поделено с несколькими другими странами) по уровню коррумпированности в списке из 146 стран.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08007" y="2476224"/>
        <a:ext cx="6080760" cy="1905550"/>
      </dsp:txXfrm>
    </dsp:sp>
    <dsp:sp modelId="{6A1E7CC3-B0A6-46D2-9453-04A6AA3C1959}">
      <dsp:nvSpPr>
        <dsp:cNvPr id="0" name=""/>
        <dsp:cNvSpPr/>
      </dsp:nvSpPr>
      <dsp:spPr>
        <a:xfrm>
          <a:off x="1055232" y="2476224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-2250703"/>
              <a:satOff val="-3047"/>
              <a:lumOff val="-927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FC161F-CBA0-43BA-948E-2C01442A42AE}">
      <dsp:nvSpPr>
        <dsp:cNvPr id="0" name=""/>
        <dsp:cNvSpPr/>
      </dsp:nvSpPr>
      <dsp:spPr>
        <a:xfrm rot="10800000">
          <a:off x="2008007" y="4950596"/>
          <a:ext cx="6080760" cy="1905550"/>
        </a:xfrm>
        <a:prstGeom prst="homePlate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4">
              <a:hueOff val="-3210336"/>
              <a:satOff val="39690"/>
              <a:lumOff val="-12939"/>
              <a:alphaOff val="0"/>
              <a:shade val="9000"/>
              <a:satMod val="105000"/>
              <a:alpha val="48000"/>
            </a:scheme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2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Согласно отчётам организации «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Freedom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House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» страна имеет рейтинг 6 по политическим правам и 5 по гражданским свободам (по шкале 1-7, где 1 является самым высоким показателем), таким образом общество Казахстана в годы президентства Назарбаева признано «несвободным».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008007" y="4950596"/>
        <a:ext cx="6080760" cy="1905550"/>
      </dsp:txXfrm>
    </dsp:sp>
    <dsp:sp modelId="{C3CC829C-1DA9-4D10-A082-61D11B3EC451}">
      <dsp:nvSpPr>
        <dsp:cNvPr id="0" name=""/>
        <dsp:cNvSpPr/>
      </dsp:nvSpPr>
      <dsp:spPr>
        <a:xfrm>
          <a:off x="1055232" y="4950596"/>
          <a:ext cx="1905550" cy="190555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7150" dist="38100" dir="5400000" algn="ctr" rotWithShape="0">
            <a:schemeClr val="accent4">
              <a:tint val="50000"/>
              <a:hueOff val="-4501406"/>
              <a:satOff val="-6094"/>
              <a:lumOff val="-1854"/>
              <a:alphaOff val="0"/>
              <a:shade val="9000"/>
              <a:satMod val="105000"/>
              <a:alpha val="48000"/>
            </a:scheme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FCBF0-C80C-412B-BCBE-10052BCC5303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709D4-736E-4A08-B80E-7EAF8EC1B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Yznaika.com – </a:t>
            </a:r>
            <a:r>
              <a:rPr lang="ru-RU" dirty="0" smtClean="0"/>
              <a:t>Познавательный ресурс. 2014</a:t>
            </a:r>
            <a:r>
              <a:rPr lang="ru-RU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Нурсултан </a:t>
            </a:r>
            <a:r>
              <a:rPr lang="ru-RU" dirty="0" err="1" smtClean="0"/>
              <a:t>Абишевич</a:t>
            </a:r>
            <a:r>
              <a:rPr lang="ru-RU" dirty="0" smtClean="0"/>
              <a:t> Назарбаев.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Yznaika.com – </a:t>
            </a:r>
            <a:r>
              <a:rPr lang="ru-RU" dirty="0" smtClean="0"/>
              <a:t>Познавательный ресурс. 2014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Все права защищены.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709D4-736E-4A08-B80E-7EAF8EC1B2C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069C1-B4CA-4962-85EA-47F626FF9CD4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91491-0425-4AB6-9E2C-6C02DF7331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yznaika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" TargetMode="External"/><Relationship Id="rId3" Type="http://schemas.openxmlformats.org/officeDocument/2006/relationships/hyperlink" Target="http://vk.com/yznaikacom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yznaika.com/" TargetMode="External"/><Relationship Id="rId4" Type="http://schemas.openxmlformats.org/officeDocument/2006/relationships/image" Target="../media/image23.png"/><Relationship Id="rId9" Type="http://schemas.openxmlformats.org/officeDocument/2006/relationships/hyperlink" Target="http://dostoprim.almaty.kz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yznaika.com/" TargetMode="External"/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5.xml"/><Relationship Id="rId10" Type="http://schemas.openxmlformats.org/officeDocument/2006/relationships/image" Target="../media/image6.png"/><Relationship Id="rId4" Type="http://schemas.openxmlformats.org/officeDocument/2006/relationships/slide" Target="slide13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440838"/>
            <a:ext cx="9144000" cy="2500330"/>
          </a:xfrm>
          <a:prstGeom prst="rect">
            <a:avLst/>
          </a:prstGeom>
          <a:solidFill>
            <a:schemeClr val="bg1">
              <a:alpha val="5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23487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Нурсултан Назарбаев</a:t>
            </a:r>
            <a:endParaRPr kumimoji="0" lang="ru-RU" sz="48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Рисунок1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6286520"/>
            <a:ext cx="2560637" cy="53657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208590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Семья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340768"/>
            <a:ext cx="4905375" cy="38100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2483768" y="5291916"/>
            <a:ext cx="43924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Сара Назарбаева (жена Президента)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Семья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9512" y="3429000"/>
            <a:ext cx="273630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Дарига</a:t>
            </a:r>
            <a:r>
              <a:rPr lang="ru-RU" dirty="0" smtClean="0"/>
              <a:t> — доктор политических наук; депутат Мажилиса Парламента Республики Казахстан; семейное положение: разведена (бывший муж — Алиев Р. М.)</a:t>
            </a: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24744"/>
            <a:ext cx="2643794" cy="205628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772816"/>
            <a:ext cx="2160240" cy="237626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2" name="Прямоугольник 11"/>
          <p:cNvSpPr/>
          <p:nvPr/>
        </p:nvSpPr>
        <p:spPr>
          <a:xfrm>
            <a:off x="3347864" y="4293096"/>
            <a:ext cx="2160240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Алия</a:t>
            </a:r>
            <a:r>
              <a:rPr lang="ru-RU" dirty="0" smtClean="0"/>
              <a:t> занимается бизнесом, руководит строительной компанией «</a:t>
            </a:r>
            <a:r>
              <a:rPr lang="ru-RU" dirty="0" err="1" smtClean="0"/>
              <a:t>Элитстрой</a:t>
            </a:r>
            <a:r>
              <a:rPr lang="ru-RU" dirty="0" smtClean="0"/>
              <a:t>».</a:t>
            </a:r>
            <a:endParaRPr lang="ru-RU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5538" y="1144711"/>
            <a:ext cx="1618870" cy="242830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4" name="Прямоугольник 13"/>
          <p:cNvSpPr/>
          <p:nvPr/>
        </p:nvSpPr>
        <p:spPr>
          <a:xfrm>
            <a:off x="5868144" y="3501008"/>
            <a:ext cx="3096344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Динара </a:t>
            </a:r>
            <a:r>
              <a:rPr lang="ru-RU" dirty="0" smtClean="0"/>
              <a:t>возглавляет Фонд образования имени Н. А. Назарбаева, крупный акционер Народного банка Казахстана. Самая богатая женщина Казахстана, по версии журнала </a:t>
            </a:r>
            <a:r>
              <a:rPr lang="ru-RU" dirty="0" err="1" smtClean="0"/>
              <a:t>Forbes</a:t>
            </a:r>
            <a:r>
              <a:rPr lang="ru-RU" dirty="0" smtClean="0"/>
              <a:t> в 2011 году личное состояние оценивается в $1,3 </a:t>
            </a:r>
            <a:r>
              <a:rPr lang="ru-RU" dirty="0" smtClean="0"/>
              <a:t>млрд. Замужем </a:t>
            </a:r>
            <a:r>
              <a:rPr lang="ru-RU" dirty="0" smtClean="0"/>
              <a:t>за Тимуром </a:t>
            </a:r>
            <a:r>
              <a:rPr lang="ru-RU" dirty="0" err="1" smtClean="0"/>
              <a:t>Кулибаевым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Награды и звания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218" name="Picture 2" descr="C:\Users\Admin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00670"/>
            <a:ext cx="1773704" cy="5740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555776" y="1435998"/>
            <a:ext cx="6120680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12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2010 года депутаты Мажилиса — нижней палаты парламента Казахстана единогласно приняли поправки в пакет законопроектов, наделяющих президента Назарбаева статусом лидера нации. Тем самым народные избранники согласились с тем, что Нурсултан Назарбаев до конца жизни наделяется властными полномочиями независимыми от статуса президента (согласование разрабатываемых инициатив по основным направлениям внутренней и внешней политики государства). Также, в соответствии с поправками, </a:t>
            </a:r>
            <a:r>
              <a:rPr lang="ru-RU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и члены его семьи полностью освобождаются от уголовной ответственности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Помимо всего прочего, законопроекты предусматривают уголовную ответственность за порчу изображений первого президента Казахстана, публичные оскорбления и искажения фактов его биографии.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Увлечения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8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Труды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" name="Схема 9"/>
          <p:cNvGraphicFramePr/>
          <p:nvPr/>
        </p:nvGraphicFramePr>
        <p:xfrm>
          <a:off x="-972616" y="908720"/>
          <a:ext cx="1000911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Критика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Источники</a:t>
            </a:r>
          </a:p>
        </p:txBody>
      </p:sp>
      <p:pic>
        <p:nvPicPr>
          <p:cNvPr id="9" name="Picture 3" descr="C:\Users\Admin\Desktop\vkon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7776" y="72008"/>
            <a:ext cx="836712" cy="836712"/>
          </a:xfrm>
          <a:prstGeom prst="rect">
            <a:avLst/>
          </a:prstGeom>
          <a:noFill/>
        </p:spPr>
      </p:pic>
      <p:pic>
        <p:nvPicPr>
          <p:cNvPr id="11" name="Picture 2" descr="C:\Users\User\Desktop\Рисунок1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6286520"/>
            <a:ext cx="2560637" cy="536575"/>
          </a:xfrm>
          <a:prstGeom prst="rect">
            <a:avLst/>
          </a:prstGeom>
          <a:noFill/>
        </p:spPr>
      </p:pic>
      <p:grpSp>
        <p:nvGrpSpPr>
          <p:cNvPr id="14" name="Группа 10"/>
          <p:cNvGrpSpPr/>
          <p:nvPr/>
        </p:nvGrpSpPr>
        <p:grpSpPr>
          <a:xfrm>
            <a:off x="266685" y="3356992"/>
            <a:ext cx="3954802" cy="3000396"/>
            <a:chOff x="739410" y="3539667"/>
            <a:chExt cx="3954802" cy="3000396"/>
          </a:xfrm>
        </p:grpSpPr>
        <p:sp>
          <p:nvSpPr>
            <p:cNvPr id="15" name="Круговая стрелка 14"/>
            <p:cNvSpPr/>
            <p:nvPr/>
          </p:nvSpPr>
          <p:spPr>
            <a:xfrm rot="16457345">
              <a:off x="1116724" y="3503960"/>
              <a:ext cx="3000396" cy="307181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722193"/>
                <a:gd name="adj5" fmla="val 12500"/>
              </a:avLst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>
                <a:solidFill>
                  <a:schemeClr val="tx1"/>
                </a:solidFill>
                <a:latin typeface="Constantia" pitchFamily="18" charset="0"/>
                <a:cs typeface="Microsoft Sans Serif" pitchFamily="34" charset="0"/>
              </a:endParaRPr>
            </a:p>
          </p:txBody>
        </p:sp>
        <p:sp>
          <p:nvSpPr>
            <p:cNvPr id="16" name="TextBox 15">
              <a:hlinkClick r:id="" action="ppaction://hlinkshowjump?jump=firstslide"/>
              <a:hlinkHover r:id="" action="ppaction://noaction" highlightClick="1"/>
            </p:cNvPr>
            <p:cNvSpPr txBox="1"/>
            <p:nvPr/>
          </p:nvSpPr>
          <p:spPr>
            <a:xfrm>
              <a:off x="739410" y="4572009"/>
              <a:ext cx="3954802" cy="76944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Constantia" pitchFamily="18" charset="0"/>
                  <a:cs typeface="Microsoft Sans Serif" pitchFamily="34" charset="0"/>
                </a:rPr>
                <a:t>ПОВТОРИТЬ </a:t>
              </a:r>
              <a:endParaRPr lang="ru-RU" sz="4400" b="1" dirty="0">
                <a:solidFill>
                  <a:schemeClr val="tx1"/>
                </a:solidFill>
                <a:latin typeface="Constantia" pitchFamily="18" charset="0"/>
                <a:cs typeface="Microsoft Sans Serif" pitchFamily="34" charset="0"/>
              </a:endParaRPr>
            </a:p>
          </p:txBody>
        </p:sp>
      </p:grpSp>
      <p:grpSp>
        <p:nvGrpSpPr>
          <p:cNvPr id="17" name="Группа 13"/>
          <p:cNvGrpSpPr/>
          <p:nvPr/>
        </p:nvGrpSpPr>
        <p:grpSpPr>
          <a:xfrm>
            <a:off x="5013531" y="3522098"/>
            <a:ext cx="3817905" cy="2643206"/>
            <a:chOff x="4753517" y="3714182"/>
            <a:chExt cx="3817905" cy="2643206"/>
          </a:xfrm>
        </p:grpSpPr>
        <p:sp>
          <p:nvSpPr>
            <p:cNvPr id="18" name="Выноска со стрелкой вниз 17"/>
            <p:cNvSpPr/>
            <p:nvPr/>
          </p:nvSpPr>
          <p:spPr>
            <a:xfrm>
              <a:off x="5286380" y="3714182"/>
              <a:ext cx="2714644" cy="2643206"/>
            </a:xfrm>
            <a:prstGeom prst="downArrowCallout">
              <a:avLst>
                <a:gd name="adj1" fmla="val 21497"/>
                <a:gd name="adj2" fmla="val 25000"/>
                <a:gd name="adj3" fmla="val 25000"/>
                <a:gd name="adj4" fmla="val 18275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400">
                <a:latin typeface="Constantia" pitchFamily="18" charset="0"/>
                <a:cs typeface="Microsoft Sans Serif" pitchFamily="34" charset="0"/>
              </a:endParaRPr>
            </a:p>
          </p:txBody>
        </p:sp>
        <p:sp>
          <p:nvSpPr>
            <p:cNvPr id="19" name="TextBox 18">
              <a:hlinkClick r:id="" action="ppaction://hlinkshowjump?jump=endshow"/>
              <a:hlinkHover r:id="" action="ppaction://noaction" highlightClick="1"/>
            </p:cNvPr>
            <p:cNvSpPr txBox="1"/>
            <p:nvPr/>
          </p:nvSpPr>
          <p:spPr>
            <a:xfrm>
              <a:off x="4753517" y="4579835"/>
              <a:ext cx="3817905" cy="76944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Constantia" pitchFamily="18" charset="0"/>
                  <a:cs typeface="Microsoft Sans Serif" pitchFamily="34" charset="0"/>
                </a:rPr>
                <a:t>ЗАКОНЧИТЬ</a:t>
              </a:r>
              <a:endParaRPr lang="ru-RU" sz="4400" b="1" dirty="0">
                <a:solidFill>
                  <a:schemeClr val="tx1"/>
                </a:solidFill>
                <a:latin typeface="Constantia" pitchFamily="18" charset="0"/>
                <a:cs typeface="Microsoft Sans Serif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0" y="1340768"/>
            <a:ext cx="3500462" cy="1571636"/>
            <a:chOff x="0" y="1196752"/>
            <a:chExt cx="3500462" cy="1571636"/>
          </a:xfrm>
        </p:grpSpPr>
        <p:sp>
          <p:nvSpPr>
            <p:cNvPr id="21" name="Пятиугольник 20"/>
            <p:cNvSpPr/>
            <p:nvPr/>
          </p:nvSpPr>
          <p:spPr>
            <a:xfrm>
              <a:off x="0" y="1196752"/>
              <a:ext cx="3429024" cy="1571636"/>
            </a:xfrm>
            <a:prstGeom prst="homePlate">
              <a:avLst/>
            </a:prstGeom>
            <a:blipFill dpi="0" rotWithShape="1">
              <a:blip r:embed="rId7" cstate="print">
                <a:alphaModFix amt="40000"/>
              </a:blip>
              <a:srcRect/>
              <a:stretch>
                <a:fillRect/>
              </a:stretch>
            </a:blipFill>
          </p:spPr>
          <p:style>
            <a:lnRef idx="0">
              <a:schemeClr val="accent2"/>
            </a:lnRef>
            <a:fillRef idx="1003">
              <a:schemeClr val="dk1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cs typeface="Arial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0" y="1358121"/>
              <a:ext cx="350046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strike="noStrike" cap="none" normalizeH="0" baseline="0" dirty="0" err="1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</a:rPr>
                <a:t>Интернет-источники</a:t>
              </a:r>
              <a:r>
                <a:rPr kumimoji="0" lang="ru-RU" b="1" i="0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</a:rPr>
                <a:t>:</a:t>
              </a:r>
              <a:endParaRPr kumimoji="0" lang="ru-RU" b="1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  <a:hlinkClick r:id="rId5"/>
                </a:rPr>
                <a:t>http://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  <a:hlinkClick r:id="rId5"/>
                </a:rPr>
                <a:t>yznaika.com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b="0" i="0" u="sng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  <a:hlinkClick r:id="rId8"/>
                </a:rPr>
                <a:t>http:/</a:t>
              </a:r>
              <a:r>
                <a:rPr kumimoji="0" lang="en-US" b="0" i="0" u="sng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  <a:hlinkClick r:id="rId8"/>
                </a:rPr>
                <a:t>/ru.wikipedia.org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0" i="0" u="sng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  <a:hlinkClick r:id="rId9"/>
                </a:rPr>
                <a:t>http</a:t>
              </a:r>
              <a:r>
                <a:rPr kumimoji="0" lang="en-US" b="0" i="0" u="sng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  <a:hlinkClick r:id="rId9"/>
                </a:rPr>
                <a:t>://nur.kz</a:t>
              </a:r>
              <a:r>
                <a:rPr kumimoji="0" lang="ru-RU" b="0" i="0" u="sng" strike="noStrike" cap="none" normalizeH="0" baseline="0" dirty="0" smtClean="0">
                  <a:ln>
                    <a:noFill/>
                  </a:ln>
                  <a:effectLst/>
                  <a:ea typeface="Times New Roman" pitchFamily="18" charset="0"/>
                  <a:cs typeface="Arial" pitchFamily="34" charset="0"/>
                </a:rPr>
                <a:t> </a:t>
              </a:r>
              <a:endParaRPr lang="ru-RU" u="sng" dirty="0" smtClean="0">
                <a:ea typeface="Times New Roman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План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TextBox 8">
            <a:hlinkClick r:id="" action="ppaction://hlinkshowjump?jump=nextslide"/>
            <a:hlinkHover r:id="" action="ppaction://noaction" highlightClick="1"/>
          </p:cNvPr>
          <p:cNvSpPr txBox="1"/>
          <p:nvPr/>
        </p:nvSpPr>
        <p:spPr>
          <a:xfrm>
            <a:off x="395536" y="1547500"/>
            <a:ext cx="13500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Биография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0" name="TextBox 9">
            <a:hlinkClick r:id="rId3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2186280"/>
            <a:ext cx="8260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Семья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1" name="TextBox 10">
            <a:hlinkClick r:id="rId4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3482424"/>
            <a:ext cx="129997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Увлечения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TextBox 11">
            <a:hlinkClick r:id="rId5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4787860"/>
            <a:ext cx="109132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Критика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3" name="TextBox 12">
            <a:hlinkClick r:id="rId6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2834352"/>
            <a:ext cx="208345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Награды и звания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4" name="TextBox 13">
            <a:hlinkClick r:id="rId7" action="ppaction://hlinksldjump"/>
            <a:hlinkHover r:id="" action="ppaction://noaction" highlightClick="1"/>
          </p:cNvPr>
          <p:cNvSpPr txBox="1"/>
          <p:nvPr/>
        </p:nvSpPr>
        <p:spPr>
          <a:xfrm>
            <a:off x="395536" y="4130496"/>
            <a:ext cx="8324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Труды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5" name="TextBox 14">
            <a:hlinkClick r:id="" action="ppaction://hlinkshowjump?jump=lastslide"/>
            <a:hlinkHover r:id="" action="ppaction://noaction" highlightClick="1"/>
          </p:cNvPr>
          <p:cNvSpPr txBox="1"/>
          <p:nvPr/>
        </p:nvSpPr>
        <p:spPr>
          <a:xfrm>
            <a:off x="402373" y="5435932"/>
            <a:ext cx="136659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Источники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9" name="Picture 2" descr="C:\Users\User\Desktop\Рисунок1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6286520"/>
            <a:ext cx="2560637" cy="536575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5856" y="1628800"/>
            <a:ext cx="5162550" cy="3952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Биография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1520" y="1052736"/>
          <a:ext cx="5616624" cy="43230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1459600"/>
                <a:gridCol w="415702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Рождение: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6 июля 1940, село Чемолган, </a:t>
                      </a:r>
                      <a:r>
                        <a:rPr lang="ru-RU" dirty="0" err="1" smtClean="0">
                          <a:effectLst/>
                        </a:rPr>
                        <a:t>Каскеленский</a:t>
                      </a:r>
                      <a:r>
                        <a:rPr lang="ru-RU" dirty="0" smtClean="0">
                          <a:effectLst/>
                        </a:rPr>
                        <a:t> район, </a:t>
                      </a:r>
                      <a:r>
                        <a:rPr lang="ru-RU" dirty="0" err="1" smtClean="0">
                          <a:effectLst/>
                        </a:rPr>
                        <a:t>Алма-Атинская</a:t>
                      </a:r>
                      <a:r>
                        <a:rPr lang="ru-RU" dirty="0" smtClean="0">
                          <a:effectLst/>
                        </a:rPr>
                        <a:t> область, Казахская ССР, СССР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Отец:	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Абиш</a:t>
                      </a:r>
                      <a:r>
                        <a:rPr lang="ru-RU" dirty="0" smtClean="0">
                          <a:effectLst/>
                        </a:rPr>
                        <a:t> Назарбаев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Мать: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Альжан</a:t>
                      </a:r>
                      <a:r>
                        <a:rPr lang="ru-RU" dirty="0" smtClean="0">
                          <a:effectLst/>
                        </a:rPr>
                        <a:t> Назарбаева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Супруга: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Сара Назарбаева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Дети: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effectLst/>
                        </a:rPr>
                        <a:t>Дарига</a:t>
                      </a:r>
                      <a:r>
                        <a:rPr lang="ru-RU" dirty="0" smtClean="0">
                          <a:effectLst/>
                        </a:rPr>
                        <a:t>, Динара, </a:t>
                      </a:r>
                      <a:r>
                        <a:rPr lang="ru-RU" dirty="0" err="1" smtClean="0">
                          <a:effectLst/>
                        </a:rPr>
                        <a:t>Алия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Партия: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КПСС (1962—1991)</a:t>
                      </a:r>
                    </a:p>
                    <a:p>
                      <a:r>
                        <a:rPr lang="ru-RU" dirty="0" smtClean="0">
                          <a:effectLst/>
                        </a:rPr>
                        <a:t>Народно-демократическая партия «</a:t>
                      </a:r>
                      <a:r>
                        <a:rPr lang="ru-RU" dirty="0" err="1" smtClean="0">
                          <a:effectLst/>
                        </a:rPr>
                        <a:t>Нур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Отан</a:t>
                      </a:r>
                      <a:r>
                        <a:rPr lang="ru-RU" dirty="0" smtClean="0">
                          <a:effectLst/>
                        </a:rPr>
                        <a:t>» (с 1999)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Вероисповедание:	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ислам, суннитского толка</a:t>
                      </a:r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effectLst/>
                        </a:rPr>
                        <a:t>Автограф: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Admin\Desktop\128px-Signature_of_Nursultan_Nazarbaye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85184"/>
            <a:ext cx="984112" cy="21602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5445224"/>
            <a:ext cx="864096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Нурсултан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Абишевич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Назарбаев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казахстанский государственный и политический деятель; первый и единственный президент Казахской ССР (1990—1991). Первый президент Республики Казахстан с 10 декабря 1991 года по настоящее время. В 1984—1989 председатель Совета Министров Казахской ССР, в 1989—1991 Первый секретарь ЦК Компартии Казахстана. Носитель титула «Лидер Нации»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Елбасы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В апреле 2011 года был переизбран на четвёртый президентский срок.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24744"/>
            <a:ext cx="2592288" cy="38884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Биография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24744"/>
            <a:ext cx="86409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Нурсултан Назарбаев родился 6 июля 1940 года в селе Чемолган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Каскеленского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Алма-Атинской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области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КазССР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семье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Абиша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Альжан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которые работали в сфере сельского хозяйства. Происходит из рода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шапрашты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Старшего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жуза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 Нурсултана Назарбаева –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Абиш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родился в 1903 году у подножия горы Алатау в семье бия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Назарбая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Абиш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Назарбаев был веселым, уважаемым человеком. Он свободно владел не только казахским, но и русским, балкарским языками.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Абиш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душевно пел казахские и русские песни, умел выслушать собеседника, дать дельный совет.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Абиш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Назарбаев скончался в 1971 году. Мать Назарбаева —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Альжан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родилась в 1910 году в семье муллы аула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Касык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Курдайского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Джамбульской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3709"/>
          <a:stretch>
            <a:fillRect/>
          </a:stretch>
        </p:blipFill>
        <p:spPr bwMode="auto">
          <a:xfrm>
            <a:off x="2267744" y="3140968"/>
            <a:ext cx="4457700" cy="338437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Биография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Схема 8"/>
          <p:cNvGraphicFramePr/>
          <p:nvPr/>
        </p:nvGraphicFramePr>
        <p:xfrm>
          <a:off x="-972616" y="908720"/>
          <a:ext cx="10009112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Биография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124744"/>
            <a:ext cx="86409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декабре 1986 года в столице республики Алма-Ате начались беспорядки, вызванные тем, что на пост Первого секретаря ЦК Компартии Казахстана вместо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Динмухамеда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Кунаева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избран Геннадий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Колбин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Лично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Кунаев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противился назначению Назарбаева, который был первоначально рекомендован на этот пост.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Неделю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спустя после событий Назарбаев, занимавший должность Председателя Совета Министров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КазССР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лично выезжал на встречи со студентами в ВУЗы Алма-Аты и объяснял сложившуюся обстановку.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356992"/>
            <a:ext cx="4381500" cy="29241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Биография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269341"/>
            <a:ext cx="86409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 1990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Президент Казахской ССР.</a:t>
            </a:r>
          </a:p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апреля 1991 года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участвовал в переговорах в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Ново-Огарёво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вопросам заключения нового союзного договора. Выступал за сохранение СССР. Летом 1991 года в ходе подписания нового Союзного договора с М. Горбачёвым и Б. Ельциным была достигнута договорённость, что Назарбаев может занять пост председателя правительства обновлённого Союза, однако Августовский путч ГКЧП помешал этим планам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Назарбаев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конца отстаивал возможность сохранения Союза ССР в каком-либо виде. В декабре 1991 года он не приехал в Беловежскую пущу и не подписал Беловежские соглашения.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69883"/>
            <a:ext cx="864096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1991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состоялись первые всенародные выборы Президента республики, в ходе которых Назарбаев получил поддержку 98,7 % избирателей. Других кандидатов в бюллетене не было.</a:t>
            </a:r>
          </a:p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16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1991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Совет Казахской ССР принял Закон о государственной независимости Республики Казахстан, страна переименована в Республику Казахстан, соответственно, Н. А. Назарбаев стал президентом Республики Казахстан. В 1995 в результате состоявшегося 29 апреля 1995 года референдума президентские полномочия Назарбаева были продлены до 2000. 10 января 1999 Назарбаев был избран Президентом Республики Казахстан, получив 79,78 % голосов избирателей.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декабря 2005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Назарбаев был избран Президентом Республики Казахстан, получив 91,15 % голосов избирателей.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Биография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269341"/>
            <a:ext cx="864096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июня 2010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Назарбаевым официально закреплён статус Первого Президента Республики Казахстан — Лидера Нации, согласно Конституционному Закону Республики Казахстан «О внесении изменений и дополнений в некоторые конституционные законы Республики Казахстан по вопросам совершенствования законодательства в сфере обеспечения деятельности Первого Президента Республики Казахстан — Лидера Нации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36912"/>
            <a:ext cx="864096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3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апреля </a:t>
            </a:r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досрочных президентских выборах в четвёртый раз был переизбран Президентом Казахстана до декабря 2016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окончательным данным Центризбиркома, Нурсултан Назарбаев набрал 95,5 процента голосов. Согласно Конституции РК (ст.42, п.5) одно и то же лицо не может быть избрано Президентом Республики более двух раз подряд, но это ограничение не распространяется на Первого Президента Республики Казахстан.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0740" y="4077072"/>
            <a:ext cx="4381500" cy="2438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166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Times New Roman" pitchFamily="18" charset="0"/>
              </a:rPr>
              <a:t>Семья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Times New Roman" pitchFamily="18" charset="0"/>
            </a:endParaRPr>
          </a:p>
        </p:txBody>
      </p:sp>
      <p:grpSp>
        <p:nvGrpSpPr>
          <p:cNvPr id="2" name="Группа 5"/>
          <p:cNvGrpSpPr/>
          <p:nvPr/>
        </p:nvGrpSpPr>
        <p:grpSpPr>
          <a:xfrm>
            <a:off x="7524328" y="188640"/>
            <a:ext cx="1500198" cy="500066"/>
            <a:chOff x="3786182" y="1142984"/>
            <a:chExt cx="1500198" cy="500066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grpSpPr>
        <p:sp>
          <p:nvSpPr>
            <p:cNvPr id="7" name="Пятиугольник 6">
              <a:hlinkClick r:id="" action="ppaction://hlinkshowjump?jump=nextslide"/>
              <a:hlinkHover r:id="" action="ppaction://noaction" highlightClick="1"/>
            </p:cNvPr>
            <p:cNvSpPr/>
            <p:nvPr/>
          </p:nvSpPr>
          <p:spPr>
            <a:xfrm>
              <a:off x="4643438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ятиугольник 7">
              <a:hlinkClick r:id="" action="ppaction://hlinkshowjump?jump=previousslide"/>
              <a:hlinkHover r:id="" action="ppaction://noaction" highlightClick="1"/>
            </p:cNvPr>
            <p:cNvSpPr/>
            <p:nvPr/>
          </p:nvSpPr>
          <p:spPr>
            <a:xfrm flipH="1">
              <a:off x="3786182" y="1142984"/>
              <a:ext cx="642942" cy="500066"/>
            </a:xfrm>
            <a:prstGeom prst="homePlate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251520" y="1467942"/>
            <a:ext cx="864096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Нурсултан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Назарбаев с детства знал свою родословную до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12-ого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колена: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Абиш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Назарбай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Едил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Кембаба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Мырзатай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Айдар, Кошек, Карасай, Алтынай,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Ескожа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Малды-Ыстык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Шапырашты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Жалманбет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Байдибек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Прямым предком Нурсултана в восьмом колене был Карасай батыр, который в 1640-1680 годы совершил множество подвигов в войне с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джунгарами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 Нурсултана —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Назарбай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был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бием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 документам Центрального архива Казахстана в 1880-е годы был зажиточным человеком, владел водяной мельницей и «арыком, проведённым к ней 100 сажень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длиной». 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книге «Без правых и левых», вышедшей в 1991 году, Назарбаев писал: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3414479"/>
            <a:ext cx="864096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«В </a:t>
            </a:r>
            <a:r>
              <a:rPr lang="ru-RU" sz="1600" i="1" dirty="0" smtClean="0"/>
              <a:t>последнее время мода кичиться «пролетарским» происхождением неожиданно сменилась другим поветрием: искать и во чтобы бы то ни стало находить у своих предков «голубую» кровь. Не было её в нашем роду никогда. Я – сын, внук и правнук чабанов, то есть не из </a:t>
            </a:r>
            <a:r>
              <a:rPr lang="ru-RU" sz="1600" i="1" dirty="0" smtClean="0"/>
              <a:t>дворян».</a:t>
            </a:r>
            <a:endParaRPr lang="ru-RU" sz="1600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707721"/>
            <a:ext cx="8640960" cy="11695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- Булат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Назарбаев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Сатыбалды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Назарбаев.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Сестра -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Анипа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Назарбаева.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Жена — Назарбаева Сара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Алпысовна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инженер-экономист. В настоящее время возглавляет Международный детский благотворительный фонд «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Бөбек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(«Малыш»).</a:t>
            </a: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 А. Назарбаева —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внуков и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правнука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1623</Words>
  <Application>Microsoft Office PowerPoint</Application>
  <PresentationFormat>Экран (4:3)</PresentationFormat>
  <Paragraphs>138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Personal 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Назарбаев</dc:title>
  <dc:creator>Yznaika.com</dc:creator>
  <cp:lastModifiedBy>Александр</cp:lastModifiedBy>
  <cp:revision>13</cp:revision>
  <dcterms:created xsi:type="dcterms:W3CDTF">2014-05-23T10:39:02Z</dcterms:created>
  <dcterms:modified xsi:type="dcterms:W3CDTF">2014-12-30T12:59:34Z</dcterms:modified>
</cp:coreProperties>
</file>