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0"/>
  </p:notesMasterIdLst>
  <p:handoutMasterIdLst>
    <p:handoutMasterId r:id="rId181"/>
  </p:handoutMasterIdLst>
  <p:sldIdLst>
    <p:sldId id="256" r:id="rId2"/>
    <p:sldId id="282" r:id="rId3"/>
    <p:sldId id="398" r:id="rId4"/>
    <p:sldId id="283" r:id="rId5"/>
    <p:sldId id="430" r:id="rId6"/>
    <p:sldId id="403" r:id="rId7"/>
    <p:sldId id="446" r:id="rId8"/>
    <p:sldId id="447" r:id="rId9"/>
    <p:sldId id="399" r:id="rId10"/>
    <p:sldId id="292" r:id="rId11"/>
    <p:sldId id="293" r:id="rId12"/>
    <p:sldId id="551" r:id="rId13"/>
    <p:sldId id="412" r:id="rId14"/>
    <p:sldId id="408" r:id="rId15"/>
    <p:sldId id="530" r:id="rId16"/>
    <p:sldId id="531" r:id="rId17"/>
    <p:sldId id="532" r:id="rId18"/>
    <p:sldId id="409" r:id="rId19"/>
    <p:sldId id="549" r:id="rId20"/>
    <p:sldId id="550" r:id="rId21"/>
    <p:sldId id="402" r:id="rId22"/>
    <p:sldId id="436" r:id="rId23"/>
    <p:sldId id="561" r:id="rId24"/>
    <p:sldId id="415" r:id="rId25"/>
    <p:sldId id="438" r:id="rId26"/>
    <p:sldId id="439" r:id="rId27"/>
    <p:sldId id="440" r:id="rId28"/>
    <p:sldId id="441" r:id="rId29"/>
    <p:sldId id="442" r:id="rId30"/>
    <p:sldId id="444" r:id="rId31"/>
    <p:sldId id="445" r:id="rId32"/>
    <p:sldId id="443" r:id="rId33"/>
    <p:sldId id="560" r:id="rId34"/>
    <p:sldId id="482" r:id="rId35"/>
    <p:sldId id="483" r:id="rId36"/>
    <p:sldId id="484" r:id="rId37"/>
    <p:sldId id="485" r:id="rId38"/>
    <p:sldId id="486" r:id="rId39"/>
    <p:sldId id="498" r:id="rId40"/>
    <p:sldId id="499" r:id="rId41"/>
    <p:sldId id="500" r:id="rId42"/>
    <p:sldId id="501" r:id="rId43"/>
    <p:sldId id="502" r:id="rId44"/>
    <p:sldId id="503" r:id="rId45"/>
    <p:sldId id="504" r:id="rId46"/>
    <p:sldId id="505" r:id="rId47"/>
    <p:sldId id="487" r:id="rId48"/>
    <p:sldId id="490" r:id="rId49"/>
    <p:sldId id="492" r:id="rId50"/>
    <p:sldId id="493" r:id="rId51"/>
    <p:sldId id="488" r:id="rId52"/>
    <p:sldId id="489" r:id="rId53"/>
    <p:sldId id="506" r:id="rId54"/>
    <p:sldId id="491" r:id="rId55"/>
    <p:sldId id="507" r:id="rId56"/>
    <p:sldId id="494" r:id="rId57"/>
    <p:sldId id="497" r:id="rId58"/>
    <p:sldId id="496" r:id="rId59"/>
    <p:sldId id="404" r:id="rId60"/>
    <p:sldId id="286" r:id="rId61"/>
    <p:sldId id="332" r:id="rId62"/>
    <p:sldId id="300" r:id="rId63"/>
    <p:sldId id="310" r:id="rId64"/>
    <p:sldId id="326" r:id="rId65"/>
    <p:sldId id="313" r:id="rId66"/>
    <p:sldId id="309" r:id="rId67"/>
    <p:sldId id="337" r:id="rId68"/>
    <p:sldId id="261" r:id="rId69"/>
    <p:sldId id="264" r:id="rId70"/>
    <p:sldId id="263" r:id="rId71"/>
    <p:sldId id="473" r:id="rId72"/>
    <p:sldId id="477" r:id="rId73"/>
    <p:sldId id="267" r:id="rId74"/>
    <p:sldId id="265" r:id="rId75"/>
    <p:sldId id="470" r:id="rId76"/>
    <p:sldId id="266" r:id="rId77"/>
    <p:sldId id="262" r:id="rId78"/>
    <p:sldId id="471" r:id="rId79"/>
    <p:sldId id="323" r:id="rId80"/>
    <p:sldId id="480" r:id="rId81"/>
    <p:sldId id="481" r:id="rId82"/>
    <p:sldId id="508" r:id="rId83"/>
    <p:sldId id="510" r:id="rId84"/>
    <p:sldId id="511" r:id="rId85"/>
    <p:sldId id="512" r:id="rId86"/>
    <p:sldId id="513" r:id="rId87"/>
    <p:sldId id="514" r:id="rId88"/>
    <p:sldId id="515" r:id="rId89"/>
    <p:sldId id="509" r:id="rId90"/>
    <p:sldId id="552" r:id="rId91"/>
    <p:sldId id="449" r:id="rId92"/>
    <p:sldId id="450" r:id="rId93"/>
    <p:sldId id="459" r:id="rId94"/>
    <p:sldId id="460" r:id="rId95"/>
    <p:sldId id="461" r:id="rId96"/>
    <p:sldId id="462" r:id="rId97"/>
    <p:sldId id="463" r:id="rId98"/>
    <p:sldId id="464" r:id="rId99"/>
    <p:sldId id="465" r:id="rId100"/>
    <p:sldId id="466" r:id="rId101"/>
    <p:sldId id="276" r:id="rId102"/>
    <p:sldId id="467" r:id="rId103"/>
    <p:sldId id="468" r:id="rId104"/>
    <p:sldId id="275" r:id="rId105"/>
    <p:sldId id="476" r:id="rId106"/>
    <p:sldId id="478" r:id="rId107"/>
    <p:sldId id="273" r:id="rId108"/>
    <p:sldId id="469" r:id="rId109"/>
    <p:sldId id="268" r:id="rId110"/>
    <p:sldId id="269" r:id="rId111"/>
    <p:sldId id="372" r:id="rId112"/>
    <p:sldId id="479" r:id="rId113"/>
    <p:sldId id="281" r:id="rId114"/>
    <p:sldId id="526" r:id="rId115"/>
    <p:sldId id="517" r:id="rId116"/>
    <p:sldId id="525" r:id="rId117"/>
    <p:sldId id="554" r:id="rId118"/>
    <p:sldId id="516" r:id="rId119"/>
    <p:sldId id="523" r:id="rId120"/>
    <p:sldId id="524" r:id="rId121"/>
    <p:sldId id="548" r:id="rId122"/>
    <p:sldId id="529" r:id="rId123"/>
    <p:sldId id="546" r:id="rId124"/>
    <p:sldId id="544" r:id="rId125"/>
    <p:sldId id="555" r:id="rId126"/>
    <p:sldId id="431" r:id="rId127"/>
    <p:sldId id="378" r:id="rId128"/>
    <p:sldId id="379" r:id="rId129"/>
    <p:sldId id="380" r:id="rId130"/>
    <p:sldId id="381" r:id="rId131"/>
    <p:sldId id="382" r:id="rId132"/>
    <p:sldId id="383" r:id="rId133"/>
    <p:sldId id="385" r:id="rId134"/>
    <p:sldId id="386" r:id="rId135"/>
    <p:sldId id="387" r:id="rId136"/>
    <p:sldId id="389" r:id="rId137"/>
    <p:sldId id="390" r:id="rId138"/>
    <p:sldId id="391" r:id="rId139"/>
    <p:sldId id="392" r:id="rId140"/>
    <p:sldId id="393" r:id="rId141"/>
    <p:sldId id="394" r:id="rId142"/>
    <p:sldId id="395" r:id="rId143"/>
    <p:sldId id="397" r:id="rId144"/>
    <p:sldId id="421" r:id="rId145"/>
    <p:sldId id="527" r:id="rId146"/>
    <p:sldId id="422" r:id="rId147"/>
    <p:sldId id="423" r:id="rId148"/>
    <p:sldId id="547" r:id="rId149"/>
    <p:sldId id="424" r:id="rId150"/>
    <p:sldId id="425" r:id="rId151"/>
    <p:sldId id="553" r:id="rId152"/>
    <p:sldId id="426" r:id="rId153"/>
    <p:sldId id="427" r:id="rId154"/>
    <p:sldId id="519" r:id="rId155"/>
    <p:sldId id="520" r:id="rId156"/>
    <p:sldId id="521" r:id="rId157"/>
    <p:sldId id="522" r:id="rId158"/>
    <p:sldId id="428" r:id="rId159"/>
    <p:sldId id="429" r:id="rId160"/>
    <p:sldId id="518" r:id="rId161"/>
    <p:sldId id="557" r:id="rId162"/>
    <p:sldId id="558" r:id="rId163"/>
    <p:sldId id="559" r:id="rId164"/>
    <p:sldId id="556" r:id="rId165"/>
    <p:sldId id="533" r:id="rId166"/>
    <p:sldId id="534" r:id="rId167"/>
    <p:sldId id="535" r:id="rId168"/>
    <p:sldId id="536" r:id="rId169"/>
    <p:sldId id="537" r:id="rId170"/>
    <p:sldId id="538" r:id="rId171"/>
    <p:sldId id="539" r:id="rId172"/>
    <p:sldId id="540" r:id="rId173"/>
    <p:sldId id="541" r:id="rId174"/>
    <p:sldId id="542" r:id="rId175"/>
    <p:sldId id="545" r:id="rId176"/>
    <p:sldId id="543" r:id="rId177"/>
    <p:sldId id="360" r:id="rId178"/>
    <p:sldId id="495" r:id="rId179"/>
  </p:sldIdLst>
  <p:sldSz cx="9144000" cy="6858000" type="screen4x3"/>
  <p:notesSz cx="9144000" cy="6858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2F43"/>
    <a:srgbClr val="FF6600"/>
    <a:srgbClr val="F5DF3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0" autoAdjust="0"/>
    <p:restoredTop sz="92593" autoAdjust="0"/>
  </p:normalViewPr>
  <p:slideViewPr>
    <p:cSldViewPr>
      <p:cViewPr varScale="1">
        <p:scale>
          <a:sx n="66" d="100"/>
          <a:sy n="66" d="100"/>
        </p:scale>
        <p:origin x="-1302"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344"/>
    </p:cViewPr>
  </p:sorterViewPr>
  <p:notesViewPr>
    <p:cSldViewPr>
      <p:cViewPr varScale="1">
        <p:scale>
          <a:sx n="55" d="100"/>
          <a:sy n="55" d="100"/>
        </p:scale>
        <p:origin x="-2856"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746E9-E5A8-4AA2-945E-2AF0906B43AD}" type="doc">
      <dgm:prSet loTypeId="urn:microsoft.com/office/officeart/2005/8/layout/pyramid1" loCatId="pyramid" qsTypeId="urn:microsoft.com/office/officeart/2005/8/quickstyle/simple1" qsCatId="simple" csTypeId="urn:microsoft.com/office/officeart/2005/8/colors/colorful5" csCatId="colorful" phldr="1"/>
      <dgm:spPr/>
    </dgm:pt>
    <dgm:pt modelId="{14A39FEC-A1ED-4B05-8C40-2259A5768364}">
      <dgm:prSet phldrT="[Текст]"/>
      <dgm:spPr/>
      <dgm:t>
        <a:bodyPr/>
        <a:lstStyle/>
        <a:p>
          <a:r>
            <a:rPr lang="ru-RU" b="1" dirty="0" smtClean="0"/>
            <a:t>Оценка</a:t>
          </a:r>
          <a:endParaRPr lang="ru-RU" b="1" dirty="0"/>
        </a:p>
      </dgm:t>
    </dgm:pt>
    <dgm:pt modelId="{5160C6D9-5E9E-45AD-A18E-603B990A32EE}" type="parTrans" cxnId="{8070B99B-19A1-43A6-AD4B-708C1B521F03}">
      <dgm:prSet/>
      <dgm:spPr/>
      <dgm:t>
        <a:bodyPr/>
        <a:lstStyle/>
        <a:p>
          <a:endParaRPr lang="ru-RU"/>
        </a:p>
      </dgm:t>
    </dgm:pt>
    <dgm:pt modelId="{C9339F4A-CC86-4B40-81F5-BEABC35A5587}" type="sibTrans" cxnId="{8070B99B-19A1-43A6-AD4B-708C1B521F03}">
      <dgm:prSet/>
      <dgm:spPr/>
      <dgm:t>
        <a:bodyPr/>
        <a:lstStyle/>
        <a:p>
          <a:endParaRPr lang="ru-RU"/>
        </a:p>
      </dgm:t>
    </dgm:pt>
    <dgm:pt modelId="{F90E388E-9675-4561-863C-A6AC6E79016F}">
      <dgm:prSet phldrT="[Текст]"/>
      <dgm:spPr/>
      <dgm:t>
        <a:bodyPr/>
        <a:lstStyle/>
        <a:p>
          <a:r>
            <a:rPr lang="ru-RU" b="1" dirty="0" smtClean="0">
              <a:latin typeface="+mn-lt"/>
            </a:rPr>
            <a:t>Синтез</a:t>
          </a:r>
          <a:endParaRPr lang="ru-RU" b="1" dirty="0">
            <a:latin typeface="+mn-lt"/>
          </a:endParaRPr>
        </a:p>
      </dgm:t>
    </dgm:pt>
    <dgm:pt modelId="{61B87DA2-29AB-4655-A998-1E95DD14E5FA}" type="parTrans" cxnId="{145DE42E-696D-4D5F-A8E9-76DA20513519}">
      <dgm:prSet/>
      <dgm:spPr/>
      <dgm:t>
        <a:bodyPr/>
        <a:lstStyle/>
        <a:p>
          <a:endParaRPr lang="ru-RU"/>
        </a:p>
      </dgm:t>
    </dgm:pt>
    <dgm:pt modelId="{2B009EC6-F817-4B7B-9302-EF75DF277017}" type="sibTrans" cxnId="{145DE42E-696D-4D5F-A8E9-76DA20513519}">
      <dgm:prSet/>
      <dgm:spPr/>
      <dgm:t>
        <a:bodyPr/>
        <a:lstStyle/>
        <a:p>
          <a:endParaRPr lang="ru-RU"/>
        </a:p>
      </dgm:t>
    </dgm:pt>
    <dgm:pt modelId="{102DC957-0C08-4FEC-9395-9BC0EDE12CCA}">
      <dgm:prSet phldrT="[Текст]"/>
      <dgm:spPr/>
      <dgm:t>
        <a:bodyPr/>
        <a:lstStyle/>
        <a:p>
          <a:r>
            <a:rPr lang="ru-RU" b="1" dirty="0" smtClean="0"/>
            <a:t>Анализ</a:t>
          </a:r>
          <a:endParaRPr lang="ru-RU" b="1" dirty="0"/>
        </a:p>
      </dgm:t>
    </dgm:pt>
    <dgm:pt modelId="{7C96185A-5CFB-4C1A-8E29-DCDA912C4570}" type="parTrans" cxnId="{15620255-B1F2-4735-8BDA-56B7AC941D58}">
      <dgm:prSet/>
      <dgm:spPr/>
      <dgm:t>
        <a:bodyPr/>
        <a:lstStyle/>
        <a:p>
          <a:endParaRPr lang="ru-RU"/>
        </a:p>
      </dgm:t>
    </dgm:pt>
    <dgm:pt modelId="{FAA5FC1C-9150-4645-BC28-28F72971ECCB}" type="sibTrans" cxnId="{15620255-B1F2-4735-8BDA-56B7AC941D58}">
      <dgm:prSet/>
      <dgm:spPr/>
      <dgm:t>
        <a:bodyPr/>
        <a:lstStyle/>
        <a:p>
          <a:endParaRPr lang="ru-RU"/>
        </a:p>
      </dgm:t>
    </dgm:pt>
    <dgm:pt modelId="{10047A53-A9E3-4398-ACCD-430A3B136336}">
      <dgm:prSet phldrT="[Текст]"/>
      <dgm:spPr/>
      <dgm:t>
        <a:bodyPr/>
        <a:lstStyle/>
        <a:p>
          <a:r>
            <a:rPr lang="ru-RU" b="1" dirty="0" smtClean="0"/>
            <a:t>Применение</a:t>
          </a:r>
          <a:endParaRPr lang="ru-RU" b="1" dirty="0"/>
        </a:p>
      </dgm:t>
    </dgm:pt>
    <dgm:pt modelId="{DA7A85D8-5360-42E0-A1DE-8335B68DA5F0}" type="parTrans" cxnId="{B4C28B1C-FA6F-4317-A6A3-F2DE082BFA80}">
      <dgm:prSet/>
      <dgm:spPr/>
      <dgm:t>
        <a:bodyPr/>
        <a:lstStyle/>
        <a:p>
          <a:endParaRPr lang="ru-RU"/>
        </a:p>
      </dgm:t>
    </dgm:pt>
    <dgm:pt modelId="{8291036B-2753-425B-B65A-6CF5849FE1F9}" type="sibTrans" cxnId="{B4C28B1C-FA6F-4317-A6A3-F2DE082BFA80}">
      <dgm:prSet/>
      <dgm:spPr/>
      <dgm:t>
        <a:bodyPr/>
        <a:lstStyle/>
        <a:p>
          <a:endParaRPr lang="ru-RU"/>
        </a:p>
      </dgm:t>
    </dgm:pt>
    <dgm:pt modelId="{CE8819D3-315B-4D4C-862F-0F9F7F993624}">
      <dgm:prSet phldrT="[Текст]"/>
      <dgm:spPr/>
      <dgm:t>
        <a:bodyPr/>
        <a:lstStyle/>
        <a:p>
          <a:r>
            <a:rPr lang="ru-RU" b="1" dirty="0" smtClean="0"/>
            <a:t>Понимание</a:t>
          </a:r>
          <a:endParaRPr lang="ru-RU" b="1" dirty="0"/>
        </a:p>
      </dgm:t>
    </dgm:pt>
    <dgm:pt modelId="{81F265F3-E6DC-4991-A80F-305AAFC0A13A}" type="parTrans" cxnId="{0F06D4A6-975B-4463-A37A-EC6E77DC38B8}">
      <dgm:prSet/>
      <dgm:spPr/>
      <dgm:t>
        <a:bodyPr/>
        <a:lstStyle/>
        <a:p>
          <a:endParaRPr lang="ru-RU"/>
        </a:p>
      </dgm:t>
    </dgm:pt>
    <dgm:pt modelId="{234EEF52-D29F-4F47-B936-DFDBBA4CCCB9}" type="sibTrans" cxnId="{0F06D4A6-975B-4463-A37A-EC6E77DC38B8}">
      <dgm:prSet/>
      <dgm:spPr/>
      <dgm:t>
        <a:bodyPr/>
        <a:lstStyle/>
        <a:p>
          <a:endParaRPr lang="ru-RU"/>
        </a:p>
      </dgm:t>
    </dgm:pt>
    <dgm:pt modelId="{35E71CF5-6756-4EBB-9B42-82BD9704894D}">
      <dgm:prSet phldrT="[Текст]"/>
      <dgm:spPr/>
      <dgm:t>
        <a:bodyPr/>
        <a:lstStyle/>
        <a:p>
          <a:r>
            <a:rPr lang="ru-RU" b="1" dirty="0" smtClean="0"/>
            <a:t>Знание</a:t>
          </a:r>
          <a:endParaRPr lang="ru-RU" b="1" dirty="0"/>
        </a:p>
      </dgm:t>
    </dgm:pt>
    <dgm:pt modelId="{0D632E1C-85E1-482D-BBA1-E9A816C2A5ED}" type="parTrans" cxnId="{C002AD42-2721-405A-B217-CBEF110051B7}">
      <dgm:prSet/>
      <dgm:spPr/>
      <dgm:t>
        <a:bodyPr/>
        <a:lstStyle/>
        <a:p>
          <a:endParaRPr lang="ru-RU"/>
        </a:p>
      </dgm:t>
    </dgm:pt>
    <dgm:pt modelId="{8B478423-3CA1-4A0A-8D68-2EFFEC3A2B64}" type="sibTrans" cxnId="{C002AD42-2721-405A-B217-CBEF110051B7}">
      <dgm:prSet/>
      <dgm:spPr/>
      <dgm:t>
        <a:bodyPr/>
        <a:lstStyle/>
        <a:p>
          <a:endParaRPr lang="ru-RU"/>
        </a:p>
      </dgm:t>
    </dgm:pt>
    <dgm:pt modelId="{3456B318-F618-4ECD-83F1-C6AE586DE157}" type="pres">
      <dgm:prSet presAssocID="{758746E9-E5A8-4AA2-945E-2AF0906B43AD}" presName="Name0" presStyleCnt="0">
        <dgm:presLayoutVars>
          <dgm:dir/>
          <dgm:animLvl val="lvl"/>
          <dgm:resizeHandles val="exact"/>
        </dgm:presLayoutVars>
      </dgm:prSet>
      <dgm:spPr/>
    </dgm:pt>
    <dgm:pt modelId="{75CF69E6-0A72-409C-81E6-89E8D544EA28}" type="pres">
      <dgm:prSet presAssocID="{14A39FEC-A1ED-4B05-8C40-2259A5768364}" presName="Name8" presStyleCnt="0"/>
      <dgm:spPr/>
    </dgm:pt>
    <dgm:pt modelId="{0B84E53A-82CF-47CE-8B6F-86313F47B15A}" type="pres">
      <dgm:prSet presAssocID="{14A39FEC-A1ED-4B05-8C40-2259A5768364}" presName="level" presStyleLbl="node1" presStyleIdx="0" presStyleCnt="6">
        <dgm:presLayoutVars>
          <dgm:chMax val="1"/>
          <dgm:bulletEnabled val="1"/>
        </dgm:presLayoutVars>
      </dgm:prSet>
      <dgm:spPr/>
      <dgm:t>
        <a:bodyPr/>
        <a:lstStyle/>
        <a:p>
          <a:endParaRPr lang="ru-RU"/>
        </a:p>
      </dgm:t>
    </dgm:pt>
    <dgm:pt modelId="{B4EDF79A-2F07-4ECE-9BE4-9F1D7F9FB922}" type="pres">
      <dgm:prSet presAssocID="{14A39FEC-A1ED-4B05-8C40-2259A5768364}" presName="levelTx" presStyleLbl="revTx" presStyleIdx="0" presStyleCnt="0">
        <dgm:presLayoutVars>
          <dgm:chMax val="1"/>
          <dgm:bulletEnabled val="1"/>
        </dgm:presLayoutVars>
      </dgm:prSet>
      <dgm:spPr/>
      <dgm:t>
        <a:bodyPr/>
        <a:lstStyle/>
        <a:p>
          <a:endParaRPr lang="ru-RU"/>
        </a:p>
      </dgm:t>
    </dgm:pt>
    <dgm:pt modelId="{985525C2-D7EF-41B1-9E27-B27429173259}" type="pres">
      <dgm:prSet presAssocID="{F90E388E-9675-4561-863C-A6AC6E79016F}" presName="Name8" presStyleCnt="0"/>
      <dgm:spPr/>
    </dgm:pt>
    <dgm:pt modelId="{678B92DD-0B0B-46BC-BFFC-1BC371B865C3}" type="pres">
      <dgm:prSet presAssocID="{F90E388E-9675-4561-863C-A6AC6E79016F}" presName="level" presStyleLbl="node1" presStyleIdx="1" presStyleCnt="6">
        <dgm:presLayoutVars>
          <dgm:chMax val="1"/>
          <dgm:bulletEnabled val="1"/>
        </dgm:presLayoutVars>
      </dgm:prSet>
      <dgm:spPr/>
      <dgm:t>
        <a:bodyPr/>
        <a:lstStyle/>
        <a:p>
          <a:endParaRPr lang="ru-RU"/>
        </a:p>
      </dgm:t>
    </dgm:pt>
    <dgm:pt modelId="{DCC3F742-FE56-4294-BA00-075AE06822BE}" type="pres">
      <dgm:prSet presAssocID="{F90E388E-9675-4561-863C-A6AC6E79016F}" presName="levelTx" presStyleLbl="revTx" presStyleIdx="0" presStyleCnt="0">
        <dgm:presLayoutVars>
          <dgm:chMax val="1"/>
          <dgm:bulletEnabled val="1"/>
        </dgm:presLayoutVars>
      </dgm:prSet>
      <dgm:spPr/>
      <dgm:t>
        <a:bodyPr/>
        <a:lstStyle/>
        <a:p>
          <a:endParaRPr lang="ru-RU"/>
        </a:p>
      </dgm:t>
    </dgm:pt>
    <dgm:pt modelId="{9B7CBB62-3A69-49E0-87E2-F7FE81EE43FB}" type="pres">
      <dgm:prSet presAssocID="{102DC957-0C08-4FEC-9395-9BC0EDE12CCA}" presName="Name8" presStyleCnt="0"/>
      <dgm:spPr/>
    </dgm:pt>
    <dgm:pt modelId="{144809A1-CC98-4A5F-A21F-90EA1DDDEACD}" type="pres">
      <dgm:prSet presAssocID="{102DC957-0C08-4FEC-9395-9BC0EDE12CCA}" presName="level" presStyleLbl="node1" presStyleIdx="2" presStyleCnt="6">
        <dgm:presLayoutVars>
          <dgm:chMax val="1"/>
          <dgm:bulletEnabled val="1"/>
        </dgm:presLayoutVars>
      </dgm:prSet>
      <dgm:spPr/>
      <dgm:t>
        <a:bodyPr/>
        <a:lstStyle/>
        <a:p>
          <a:endParaRPr lang="ru-RU"/>
        </a:p>
      </dgm:t>
    </dgm:pt>
    <dgm:pt modelId="{8A733678-54C2-41E3-AEFF-E31649F1FA2F}" type="pres">
      <dgm:prSet presAssocID="{102DC957-0C08-4FEC-9395-9BC0EDE12CCA}" presName="levelTx" presStyleLbl="revTx" presStyleIdx="0" presStyleCnt="0">
        <dgm:presLayoutVars>
          <dgm:chMax val="1"/>
          <dgm:bulletEnabled val="1"/>
        </dgm:presLayoutVars>
      </dgm:prSet>
      <dgm:spPr/>
      <dgm:t>
        <a:bodyPr/>
        <a:lstStyle/>
        <a:p>
          <a:endParaRPr lang="ru-RU"/>
        </a:p>
      </dgm:t>
    </dgm:pt>
    <dgm:pt modelId="{B6ABB2B5-FDDE-4ABB-9B47-0386FF2BDC1D}" type="pres">
      <dgm:prSet presAssocID="{10047A53-A9E3-4398-ACCD-430A3B136336}" presName="Name8" presStyleCnt="0"/>
      <dgm:spPr/>
    </dgm:pt>
    <dgm:pt modelId="{59C33693-B539-49E5-8F37-4A1D74235CDA}" type="pres">
      <dgm:prSet presAssocID="{10047A53-A9E3-4398-ACCD-430A3B136336}" presName="level" presStyleLbl="node1" presStyleIdx="3" presStyleCnt="6">
        <dgm:presLayoutVars>
          <dgm:chMax val="1"/>
          <dgm:bulletEnabled val="1"/>
        </dgm:presLayoutVars>
      </dgm:prSet>
      <dgm:spPr/>
      <dgm:t>
        <a:bodyPr/>
        <a:lstStyle/>
        <a:p>
          <a:endParaRPr lang="ru-RU"/>
        </a:p>
      </dgm:t>
    </dgm:pt>
    <dgm:pt modelId="{C08A2C68-546D-4F5D-8ED9-3DE7E5A56058}" type="pres">
      <dgm:prSet presAssocID="{10047A53-A9E3-4398-ACCD-430A3B136336}" presName="levelTx" presStyleLbl="revTx" presStyleIdx="0" presStyleCnt="0">
        <dgm:presLayoutVars>
          <dgm:chMax val="1"/>
          <dgm:bulletEnabled val="1"/>
        </dgm:presLayoutVars>
      </dgm:prSet>
      <dgm:spPr/>
      <dgm:t>
        <a:bodyPr/>
        <a:lstStyle/>
        <a:p>
          <a:endParaRPr lang="ru-RU"/>
        </a:p>
      </dgm:t>
    </dgm:pt>
    <dgm:pt modelId="{6E0DFA39-5F38-41FB-865C-441F1CDC7922}" type="pres">
      <dgm:prSet presAssocID="{CE8819D3-315B-4D4C-862F-0F9F7F993624}" presName="Name8" presStyleCnt="0"/>
      <dgm:spPr/>
    </dgm:pt>
    <dgm:pt modelId="{71CF3834-DF63-4F54-A236-4CC8D047A3E5}" type="pres">
      <dgm:prSet presAssocID="{CE8819D3-315B-4D4C-862F-0F9F7F993624}" presName="level" presStyleLbl="node1" presStyleIdx="4" presStyleCnt="6">
        <dgm:presLayoutVars>
          <dgm:chMax val="1"/>
          <dgm:bulletEnabled val="1"/>
        </dgm:presLayoutVars>
      </dgm:prSet>
      <dgm:spPr/>
      <dgm:t>
        <a:bodyPr/>
        <a:lstStyle/>
        <a:p>
          <a:endParaRPr lang="ru-RU"/>
        </a:p>
      </dgm:t>
    </dgm:pt>
    <dgm:pt modelId="{EA58E2EB-BF94-46A5-9F4E-5421F20DCFE9}" type="pres">
      <dgm:prSet presAssocID="{CE8819D3-315B-4D4C-862F-0F9F7F993624}" presName="levelTx" presStyleLbl="revTx" presStyleIdx="0" presStyleCnt="0">
        <dgm:presLayoutVars>
          <dgm:chMax val="1"/>
          <dgm:bulletEnabled val="1"/>
        </dgm:presLayoutVars>
      </dgm:prSet>
      <dgm:spPr/>
      <dgm:t>
        <a:bodyPr/>
        <a:lstStyle/>
        <a:p>
          <a:endParaRPr lang="ru-RU"/>
        </a:p>
      </dgm:t>
    </dgm:pt>
    <dgm:pt modelId="{FF35A5A1-470E-48C4-A622-9AA5698A46BF}" type="pres">
      <dgm:prSet presAssocID="{35E71CF5-6756-4EBB-9B42-82BD9704894D}" presName="Name8" presStyleCnt="0"/>
      <dgm:spPr/>
    </dgm:pt>
    <dgm:pt modelId="{52F69F0C-7360-4A00-9D54-57D4DA510719}" type="pres">
      <dgm:prSet presAssocID="{35E71CF5-6756-4EBB-9B42-82BD9704894D}" presName="level" presStyleLbl="node1" presStyleIdx="5" presStyleCnt="6">
        <dgm:presLayoutVars>
          <dgm:chMax val="1"/>
          <dgm:bulletEnabled val="1"/>
        </dgm:presLayoutVars>
      </dgm:prSet>
      <dgm:spPr/>
      <dgm:t>
        <a:bodyPr/>
        <a:lstStyle/>
        <a:p>
          <a:endParaRPr lang="ru-RU"/>
        </a:p>
      </dgm:t>
    </dgm:pt>
    <dgm:pt modelId="{D003FA9E-793B-4CBF-B82D-93B4247CAC00}" type="pres">
      <dgm:prSet presAssocID="{35E71CF5-6756-4EBB-9B42-82BD9704894D}" presName="levelTx" presStyleLbl="revTx" presStyleIdx="0" presStyleCnt="0">
        <dgm:presLayoutVars>
          <dgm:chMax val="1"/>
          <dgm:bulletEnabled val="1"/>
        </dgm:presLayoutVars>
      </dgm:prSet>
      <dgm:spPr/>
      <dgm:t>
        <a:bodyPr/>
        <a:lstStyle/>
        <a:p>
          <a:endParaRPr lang="ru-RU"/>
        </a:p>
      </dgm:t>
    </dgm:pt>
  </dgm:ptLst>
  <dgm:cxnLst>
    <dgm:cxn modelId="{CAC6E019-EAAE-4C34-B179-BB87946C01CE}" type="presOf" srcId="{14A39FEC-A1ED-4B05-8C40-2259A5768364}" destId="{0B84E53A-82CF-47CE-8B6F-86313F47B15A}" srcOrd="0" destOrd="0" presId="urn:microsoft.com/office/officeart/2005/8/layout/pyramid1"/>
    <dgm:cxn modelId="{31866E22-7751-49A0-8C26-08D65DEFB889}" type="presOf" srcId="{F90E388E-9675-4561-863C-A6AC6E79016F}" destId="{678B92DD-0B0B-46BC-BFFC-1BC371B865C3}" srcOrd="0" destOrd="0" presId="urn:microsoft.com/office/officeart/2005/8/layout/pyramid1"/>
    <dgm:cxn modelId="{15620255-B1F2-4735-8BDA-56B7AC941D58}" srcId="{758746E9-E5A8-4AA2-945E-2AF0906B43AD}" destId="{102DC957-0C08-4FEC-9395-9BC0EDE12CCA}" srcOrd="2" destOrd="0" parTransId="{7C96185A-5CFB-4C1A-8E29-DCDA912C4570}" sibTransId="{FAA5FC1C-9150-4645-BC28-28F72971ECCB}"/>
    <dgm:cxn modelId="{A91004E3-902C-4DB4-8525-054FF8EF05C5}" type="presOf" srcId="{35E71CF5-6756-4EBB-9B42-82BD9704894D}" destId="{52F69F0C-7360-4A00-9D54-57D4DA510719}" srcOrd="0" destOrd="0" presId="urn:microsoft.com/office/officeart/2005/8/layout/pyramid1"/>
    <dgm:cxn modelId="{5AA14488-B681-4C42-A1DC-B225AEB21018}" type="presOf" srcId="{758746E9-E5A8-4AA2-945E-2AF0906B43AD}" destId="{3456B318-F618-4ECD-83F1-C6AE586DE157}" srcOrd="0" destOrd="0" presId="urn:microsoft.com/office/officeart/2005/8/layout/pyramid1"/>
    <dgm:cxn modelId="{EEE75659-E9BF-4865-B8C0-BD5083998C10}" type="presOf" srcId="{F90E388E-9675-4561-863C-A6AC6E79016F}" destId="{DCC3F742-FE56-4294-BA00-075AE06822BE}" srcOrd="1" destOrd="0" presId="urn:microsoft.com/office/officeart/2005/8/layout/pyramid1"/>
    <dgm:cxn modelId="{145DE42E-696D-4D5F-A8E9-76DA20513519}" srcId="{758746E9-E5A8-4AA2-945E-2AF0906B43AD}" destId="{F90E388E-9675-4561-863C-A6AC6E79016F}" srcOrd="1" destOrd="0" parTransId="{61B87DA2-29AB-4655-A998-1E95DD14E5FA}" sibTransId="{2B009EC6-F817-4B7B-9302-EF75DF277017}"/>
    <dgm:cxn modelId="{C0BB3C6F-F2F1-46E7-A9AF-A6E890294DC5}" type="presOf" srcId="{10047A53-A9E3-4398-ACCD-430A3B136336}" destId="{59C33693-B539-49E5-8F37-4A1D74235CDA}" srcOrd="0" destOrd="0" presId="urn:microsoft.com/office/officeart/2005/8/layout/pyramid1"/>
    <dgm:cxn modelId="{94564080-5B5C-4DE9-8D5B-0648846E7B34}" type="presOf" srcId="{CE8819D3-315B-4D4C-862F-0F9F7F993624}" destId="{EA58E2EB-BF94-46A5-9F4E-5421F20DCFE9}" srcOrd="1" destOrd="0" presId="urn:microsoft.com/office/officeart/2005/8/layout/pyramid1"/>
    <dgm:cxn modelId="{FDA67777-4155-4B75-88E7-2E0149E954ED}" type="presOf" srcId="{102DC957-0C08-4FEC-9395-9BC0EDE12CCA}" destId="{8A733678-54C2-41E3-AEFF-E31649F1FA2F}" srcOrd="1" destOrd="0" presId="urn:microsoft.com/office/officeart/2005/8/layout/pyramid1"/>
    <dgm:cxn modelId="{8070B99B-19A1-43A6-AD4B-708C1B521F03}" srcId="{758746E9-E5A8-4AA2-945E-2AF0906B43AD}" destId="{14A39FEC-A1ED-4B05-8C40-2259A5768364}" srcOrd="0" destOrd="0" parTransId="{5160C6D9-5E9E-45AD-A18E-603B990A32EE}" sibTransId="{C9339F4A-CC86-4B40-81F5-BEABC35A5587}"/>
    <dgm:cxn modelId="{CABB6643-B2C9-4FBB-AC83-D9CE22731382}" type="presOf" srcId="{102DC957-0C08-4FEC-9395-9BC0EDE12CCA}" destId="{144809A1-CC98-4A5F-A21F-90EA1DDDEACD}" srcOrd="0" destOrd="0" presId="urn:microsoft.com/office/officeart/2005/8/layout/pyramid1"/>
    <dgm:cxn modelId="{B4C28B1C-FA6F-4317-A6A3-F2DE082BFA80}" srcId="{758746E9-E5A8-4AA2-945E-2AF0906B43AD}" destId="{10047A53-A9E3-4398-ACCD-430A3B136336}" srcOrd="3" destOrd="0" parTransId="{DA7A85D8-5360-42E0-A1DE-8335B68DA5F0}" sibTransId="{8291036B-2753-425B-B65A-6CF5849FE1F9}"/>
    <dgm:cxn modelId="{0F06D4A6-975B-4463-A37A-EC6E77DC38B8}" srcId="{758746E9-E5A8-4AA2-945E-2AF0906B43AD}" destId="{CE8819D3-315B-4D4C-862F-0F9F7F993624}" srcOrd="4" destOrd="0" parTransId="{81F265F3-E6DC-4991-A80F-305AAFC0A13A}" sibTransId="{234EEF52-D29F-4F47-B936-DFDBBA4CCCB9}"/>
    <dgm:cxn modelId="{774CD852-5A6C-467A-891D-FB88679F31A2}" type="presOf" srcId="{14A39FEC-A1ED-4B05-8C40-2259A5768364}" destId="{B4EDF79A-2F07-4ECE-9BE4-9F1D7F9FB922}" srcOrd="1" destOrd="0" presId="urn:microsoft.com/office/officeart/2005/8/layout/pyramid1"/>
    <dgm:cxn modelId="{953A19BA-14AB-41CB-84F6-739243155A2D}" type="presOf" srcId="{CE8819D3-315B-4D4C-862F-0F9F7F993624}" destId="{71CF3834-DF63-4F54-A236-4CC8D047A3E5}" srcOrd="0" destOrd="0" presId="urn:microsoft.com/office/officeart/2005/8/layout/pyramid1"/>
    <dgm:cxn modelId="{E68309A8-C4CB-4030-BFB0-C08E21651696}" type="presOf" srcId="{35E71CF5-6756-4EBB-9B42-82BD9704894D}" destId="{D003FA9E-793B-4CBF-B82D-93B4247CAC00}" srcOrd="1" destOrd="0" presId="urn:microsoft.com/office/officeart/2005/8/layout/pyramid1"/>
    <dgm:cxn modelId="{AA77A760-2E56-4D3D-AC22-1AB86BF71022}" type="presOf" srcId="{10047A53-A9E3-4398-ACCD-430A3B136336}" destId="{C08A2C68-546D-4F5D-8ED9-3DE7E5A56058}" srcOrd="1" destOrd="0" presId="urn:microsoft.com/office/officeart/2005/8/layout/pyramid1"/>
    <dgm:cxn modelId="{C002AD42-2721-405A-B217-CBEF110051B7}" srcId="{758746E9-E5A8-4AA2-945E-2AF0906B43AD}" destId="{35E71CF5-6756-4EBB-9B42-82BD9704894D}" srcOrd="5" destOrd="0" parTransId="{0D632E1C-85E1-482D-BBA1-E9A816C2A5ED}" sibTransId="{8B478423-3CA1-4A0A-8D68-2EFFEC3A2B64}"/>
    <dgm:cxn modelId="{1809D421-D09A-41AA-BE8A-6B7A76351857}" type="presParOf" srcId="{3456B318-F618-4ECD-83F1-C6AE586DE157}" destId="{75CF69E6-0A72-409C-81E6-89E8D544EA28}" srcOrd="0" destOrd="0" presId="urn:microsoft.com/office/officeart/2005/8/layout/pyramid1"/>
    <dgm:cxn modelId="{B90E3B17-B4C3-41EA-AC49-9E231E845652}" type="presParOf" srcId="{75CF69E6-0A72-409C-81E6-89E8D544EA28}" destId="{0B84E53A-82CF-47CE-8B6F-86313F47B15A}" srcOrd="0" destOrd="0" presId="urn:microsoft.com/office/officeart/2005/8/layout/pyramid1"/>
    <dgm:cxn modelId="{FAAED5CD-D1D0-492E-ACFD-74129567916D}" type="presParOf" srcId="{75CF69E6-0A72-409C-81E6-89E8D544EA28}" destId="{B4EDF79A-2F07-4ECE-9BE4-9F1D7F9FB922}" srcOrd="1" destOrd="0" presId="urn:microsoft.com/office/officeart/2005/8/layout/pyramid1"/>
    <dgm:cxn modelId="{3F277115-5245-484D-8F38-32E2A8F9A504}" type="presParOf" srcId="{3456B318-F618-4ECD-83F1-C6AE586DE157}" destId="{985525C2-D7EF-41B1-9E27-B27429173259}" srcOrd="1" destOrd="0" presId="urn:microsoft.com/office/officeart/2005/8/layout/pyramid1"/>
    <dgm:cxn modelId="{1CBB1582-4A82-4A09-BFB2-9EBC163BCA49}" type="presParOf" srcId="{985525C2-D7EF-41B1-9E27-B27429173259}" destId="{678B92DD-0B0B-46BC-BFFC-1BC371B865C3}" srcOrd="0" destOrd="0" presId="urn:microsoft.com/office/officeart/2005/8/layout/pyramid1"/>
    <dgm:cxn modelId="{3E2A98D6-2696-4C27-9096-6D82ADA18ED4}" type="presParOf" srcId="{985525C2-D7EF-41B1-9E27-B27429173259}" destId="{DCC3F742-FE56-4294-BA00-075AE06822BE}" srcOrd="1" destOrd="0" presId="urn:microsoft.com/office/officeart/2005/8/layout/pyramid1"/>
    <dgm:cxn modelId="{834CAB8F-D9BF-4EDC-8FF0-D9B060FE8384}" type="presParOf" srcId="{3456B318-F618-4ECD-83F1-C6AE586DE157}" destId="{9B7CBB62-3A69-49E0-87E2-F7FE81EE43FB}" srcOrd="2" destOrd="0" presId="urn:microsoft.com/office/officeart/2005/8/layout/pyramid1"/>
    <dgm:cxn modelId="{E65C0083-F000-4542-AFDC-AF7376A05D0F}" type="presParOf" srcId="{9B7CBB62-3A69-49E0-87E2-F7FE81EE43FB}" destId="{144809A1-CC98-4A5F-A21F-90EA1DDDEACD}" srcOrd="0" destOrd="0" presId="urn:microsoft.com/office/officeart/2005/8/layout/pyramid1"/>
    <dgm:cxn modelId="{DF506FB4-5545-4411-A5E2-79CDBD970D93}" type="presParOf" srcId="{9B7CBB62-3A69-49E0-87E2-F7FE81EE43FB}" destId="{8A733678-54C2-41E3-AEFF-E31649F1FA2F}" srcOrd="1" destOrd="0" presId="urn:microsoft.com/office/officeart/2005/8/layout/pyramid1"/>
    <dgm:cxn modelId="{7F148834-FF20-494A-8F62-EC85713329D1}" type="presParOf" srcId="{3456B318-F618-4ECD-83F1-C6AE586DE157}" destId="{B6ABB2B5-FDDE-4ABB-9B47-0386FF2BDC1D}" srcOrd="3" destOrd="0" presId="urn:microsoft.com/office/officeart/2005/8/layout/pyramid1"/>
    <dgm:cxn modelId="{F897D9DA-91A1-4448-BFF0-107061CA141D}" type="presParOf" srcId="{B6ABB2B5-FDDE-4ABB-9B47-0386FF2BDC1D}" destId="{59C33693-B539-49E5-8F37-4A1D74235CDA}" srcOrd="0" destOrd="0" presId="urn:microsoft.com/office/officeart/2005/8/layout/pyramid1"/>
    <dgm:cxn modelId="{EBEAED84-22B7-4D69-AAFB-1D4170BC8EFD}" type="presParOf" srcId="{B6ABB2B5-FDDE-4ABB-9B47-0386FF2BDC1D}" destId="{C08A2C68-546D-4F5D-8ED9-3DE7E5A56058}" srcOrd="1" destOrd="0" presId="urn:microsoft.com/office/officeart/2005/8/layout/pyramid1"/>
    <dgm:cxn modelId="{763A1F3B-9760-4D4A-941D-081C560510B3}" type="presParOf" srcId="{3456B318-F618-4ECD-83F1-C6AE586DE157}" destId="{6E0DFA39-5F38-41FB-865C-441F1CDC7922}" srcOrd="4" destOrd="0" presId="urn:microsoft.com/office/officeart/2005/8/layout/pyramid1"/>
    <dgm:cxn modelId="{DAA48B2F-17E4-4C20-AE25-9330400FFAF8}" type="presParOf" srcId="{6E0DFA39-5F38-41FB-865C-441F1CDC7922}" destId="{71CF3834-DF63-4F54-A236-4CC8D047A3E5}" srcOrd="0" destOrd="0" presId="urn:microsoft.com/office/officeart/2005/8/layout/pyramid1"/>
    <dgm:cxn modelId="{F50F3B93-5CE2-4AB0-BC5B-286BB1DFDFFD}" type="presParOf" srcId="{6E0DFA39-5F38-41FB-865C-441F1CDC7922}" destId="{EA58E2EB-BF94-46A5-9F4E-5421F20DCFE9}" srcOrd="1" destOrd="0" presId="urn:microsoft.com/office/officeart/2005/8/layout/pyramid1"/>
    <dgm:cxn modelId="{1EB501D5-77A4-4780-B563-ADC8F5F1EB6D}" type="presParOf" srcId="{3456B318-F618-4ECD-83F1-C6AE586DE157}" destId="{FF35A5A1-470E-48C4-A622-9AA5698A46BF}" srcOrd="5" destOrd="0" presId="urn:microsoft.com/office/officeart/2005/8/layout/pyramid1"/>
    <dgm:cxn modelId="{BAB4F61F-64F8-456A-B3E4-0CEEA144E491}" type="presParOf" srcId="{FF35A5A1-470E-48C4-A622-9AA5698A46BF}" destId="{52F69F0C-7360-4A00-9D54-57D4DA510719}" srcOrd="0" destOrd="0" presId="urn:microsoft.com/office/officeart/2005/8/layout/pyramid1"/>
    <dgm:cxn modelId="{1B5B8EDB-E503-4D30-9AA4-80F38D245102}" type="presParOf" srcId="{FF35A5A1-470E-48C4-A622-9AA5698A46BF}" destId="{D003FA9E-793B-4CBF-B82D-93B4247CAC0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746E9-E5A8-4AA2-945E-2AF0906B43AD}" type="doc">
      <dgm:prSet loTypeId="urn:microsoft.com/office/officeart/2005/8/layout/pyramid1" loCatId="pyramid" qsTypeId="urn:microsoft.com/office/officeart/2005/8/quickstyle/simple1" qsCatId="simple" csTypeId="urn:microsoft.com/office/officeart/2005/8/colors/colorful5" csCatId="colorful" phldr="1"/>
      <dgm:spPr/>
    </dgm:pt>
    <dgm:pt modelId="{14A39FEC-A1ED-4B05-8C40-2259A5768364}">
      <dgm:prSet phldrT="[Текст]"/>
      <dgm:spPr/>
      <dgm:t>
        <a:bodyPr/>
        <a:lstStyle/>
        <a:p>
          <a:r>
            <a:rPr lang="ru-RU" b="1" dirty="0" smtClean="0"/>
            <a:t>Оценка</a:t>
          </a:r>
          <a:endParaRPr lang="ru-RU" b="1" dirty="0"/>
        </a:p>
      </dgm:t>
    </dgm:pt>
    <dgm:pt modelId="{5160C6D9-5E9E-45AD-A18E-603B990A32EE}" type="parTrans" cxnId="{8070B99B-19A1-43A6-AD4B-708C1B521F03}">
      <dgm:prSet/>
      <dgm:spPr/>
      <dgm:t>
        <a:bodyPr/>
        <a:lstStyle/>
        <a:p>
          <a:endParaRPr lang="ru-RU"/>
        </a:p>
      </dgm:t>
    </dgm:pt>
    <dgm:pt modelId="{C9339F4A-CC86-4B40-81F5-BEABC35A5587}" type="sibTrans" cxnId="{8070B99B-19A1-43A6-AD4B-708C1B521F03}">
      <dgm:prSet/>
      <dgm:spPr/>
      <dgm:t>
        <a:bodyPr/>
        <a:lstStyle/>
        <a:p>
          <a:endParaRPr lang="ru-RU"/>
        </a:p>
      </dgm:t>
    </dgm:pt>
    <dgm:pt modelId="{F90E388E-9675-4561-863C-A6AC6E79016F}">
      <dgm:prSet phldrT="[Текст]"/>
      <dgm:spPr/>
      <dgm:t>
        <a:bodyPr/>
        <a:lstStyle/>
        <a:p>
          <a:r>
            <a:rPr lang="ru-RU" b="1" dirty="0" smtClean="0">
              <a:latin typeface="+mn-lt"/>
            </a:rPr>
            <a:t>Синтез</a:t>
          </a:r>
          <a:endParaRPr lang="ru-RU" b="1" dirty="0">
            <a:latin typeface="+mn-lt"/>
          </a:endParaRPr>
        </a:p>
      </dgm:t>
    </dgm:pt>
    <dgm:pt modelId="{61B87DA2-29AB-4655-A998-1E95DD14E5FA}" type="parTrans" cxnId="{145DE42E-696D-4D5F-A8E9-76DA20513519}">
      <dgm:prSet/>
      <dgm:spPr/>
      <dgm:t>
        <a:bodyPr/>
        <a:lstStyle/>
        <a:p>
          <a:endParaRPr lang="ru-RU"/>
        </a:p>
      </dgm:t>
    </dgm:pt>
    <dgm:pt modelId="{2B009EC6-F817-4B7B-9302-EF75DF277017}" type="sibTrans" cxnId="{145DE42E-696D-4D5F-A8E9-76DA20513519}">
      <dgm:prSet/>
      <dgm:spPr/>
      <dgm:t>
        <a:bodyPr/>
        <a:lstStyle/>
        <a:p>
          <a:endParaRPr lang="ru-RU"/>
        </a:p>
      </dgm:t>
    </dgm:pt>
    <dgm:pt modelId="{102DC957-0C08-4FEC-9395-9BC0EDE12CCA}">
      <dgm:prSet phldrT="[Текст]"/>
      <dgm:spPr/>
      <dgm:t>
        <a:bodyPr/>
        <a:lstStyle/>
        <a:p>
          <a:r>
            <a:rPr lang="ru-RU" b="1" dirty="0" smtClean="0"/>
            <a:t>Анализ</a:t>
          </a:r>
          <a:endParaRPr lang="ru-RU" b="1" dirty="0"/>
        </a:p>
      </dgm:t>
    </dgm:pt>
    <dgm:pt modelId="{7C96185A-5CFB-4C1A-8E29-DCDA912C4570}" type="parTrans" cxnId="{15620255-B1F2-4735-8BDA-56B7AC941D58}">
      <dgm:prSet/>
      <dgm:spPr/>
      <dgm:t>
        <a:bodyPr/>
        <a:lstStyle/>
        <a:p>
          <a:endParaRPr lang="ru-RU"/>
        </a:p>
      </dgm:t>
    </dgm:pt>
    <dgm:pt modelId="{FAA5FC1C-9150-4645-BC28-28F72971ECCB}" type="sibTrans" cxnId="{15620255-B1F2-4735-8BDA-56B7AC941D58}">
      <dgm:prSet/>
      <dgm:spPr/>
      <dgm:t>
        <a:bodyPr/>
        <a:lstStyle/>
        <a:p>
          <a:endParaRPr lang="ru-RU"/>
        </a:p>
      </dgm:t>
    </dgm:pt>
    <dgm:pt modelId="{10047A53-A9E3-4398-ACCD-430A3B136336}">
      <dgm:prSet phldrT="[Текст]"/>
      <dgm:spPr/>
      <dgm:t>
        <a:bodyPr/>
        <a:lstStyle/>
        <a:p>
          <a:r>
            <a:rPr lang="ru-RU" b="1" dirty="0" smtClean="0"/>
            <a:t>Применение</a:t>
          </a:r>
          <a:endParaRPr lang="ru-RU" b="1" dirty="0"/>
        </a:p>
      </dgm:t>
    </dgm:pt>
    <dgm:pt modelId="{DA7A85D8-5360-42E0-A1DE-8335B68DA5F0}" type="parTrans" cxnId="{B4C28B1C-FA6F-4317-A6A3-F2DE082BFA80}">
      <dgm:prSet/>
      <dgm:spPr/>
      <dgm:t>
        <a:bodyPr/>
        <a:lstStyle/>
        <a:p>
          <a:endParaRPr lang="ru-RU"/>
        </a:p>
      </dgm:t>
    </dgm:pt>
    <dgm:pt modelId="{8291036B-2753-425B-B65A-6CF5849FE1F9}" type="sibTrans" cxnId="{B4C28B1C-FA6F-4317-A6A3-F2DE082BFA80}">
      <dgm:prSet/>
      <dgm:spPr/>
      <dgm:t>
        <a:bodyPr/>
        <a:lstStyle/>
        <a:p>
          <a:endParaRPr lang="ru-RU"/>
        </a:p>
      </dgm:t>
    </dgm:pt>
    <dgm:pt modelId="{CE8819D3-315B-4D4C-862F-0F9F7F993624}">
      <dgm:prSet phldrT="[Текст]"/>
      <dgm:spPr/>
      <dgm:t>
        <a:bodyPr/>
        <a:lstStyle/>
        <a:p>
          <a:r>
            <a:rPr lang="ru-RU" b="1" dirty="0" smtClean="0"/>
            <a:t>Понимание</a:t>
          </a:r>
          <a:endParaRPr lang="ru-RU" b="1" dirty="0"/>
        </a:p>
      </dgm:t>
    </dgm:pt>
    <dgm:pt modelId="{81F265F3-E6DC-4991-A80F-305AAFC0A13A}" type="parTrans" cxnId="{0F06D4A6-975B-4463-A37A-EC6E77DC38B8}">
      <dgm:prSet/>
      <dgm:spPr/>
      <dgm:t>
        <a:bodyPr/>
        <a:lstStyle/>
        <a:p>
          <a:endParaRPr lang="ru-RU"/>
        </a:p>
      </dgm:t>
    </dgm:pt>
    <dgm:pt modelId="{234EEF52-D29F-4F47-B936-DFDBBA4CCCB9}" type="sibTrans" cxnId="{0F06D4A6-975B-4463-A37A-EC6E77DC38B8}">
      <dgm:prSet/>
      <dgm:spPr/>
      <dgm:t>
        <a:bodyPr/>
        <a:lstStyle/>
        <a:p>
          <a:endParaRPr lang="ru-RU"/>
        </a:p>
      </dgm:t>
    </dgm:pt>
    <dgm:pt modelId="{35E71CF5-6756-4EBB-9B42-82BD9704894D}">
      <dgm:prSet phldrT="[Текст]"/>
      <dgm:spPr/>
      <dgm:t>
        <a:bodyPr/>
        <a:lstStyle/>
        <a:p>
          <a:r>
            <a:rPr lang="ru-RU" b="1" dirty="0" smtClean="0"/>
            <a:t>Знание</a:t>
          </a:r>
          <a:endParaRPr lang="ru-RU" b="1" dirty="0"/>
        </a:p>
      </dgm:t>
    </dgm:pt>
    <dgm:pt modelId="{0D632E1C-85E1-482D-BBA1-E9A816C2A5ED}" type="parTrans" cxnId="{C002AD42-2721-405A-B217-CBEF110051B7}">
      <dgm:prSet/>
      <dgm:spPr/>
      <dgm:t>
        <a:bodyPr/>
        <a:lstStyle/>
        <a:p>
          <a:endParaRPr lang="ru-RU"/>
        </a:p>
      </dgm:t>
    </dgm:pt>
    <dgm:pt modelId="{8B478423-3CA1-4A0A-8D68-2EFFEC3A2B64}" type="sibTrans" cxnId="{C002AD42-2721-405A-B217-CBEF110051B7}">
      <dgm:prSet/>
      <dgm:spPr/>
      <dgm:t>
        <a:bodyPr/>
        <a:lstStyle/>
        <a:p>
          <a:endParaRPr lang="ru-RU"/>
        </a:p>
      </dgm:t>
    </dgm:pt>
    <dgm:pt modelId="{3456B318-F618-4ECD-83F1-C6AE586DE157}" type="pres">
      <dgm:prSet presAssocID="{758746E9-E5A8-4AA2-945E-2AF0906B43AD}" presName="Name0" presStyleCnt="0">
        <dgm:presLayoutVars>
          <dgm:dir/>
          <dgm:animLvl val="lvl"/>
          <dgm:resizeHandles val="exact"/>
        </dgm:presLayoutVars>
      </dgm:prSet>
      <dgm:spPr/>
    </dgm:pt>
    <dgm:pt modelId="{75CF69E6-0A72-409C-81E6-89E8D544EA28}" type="pres">
      <dgm:prSet presAssocID="{14A39FEC-A1ED-4B05-8C40-2259A5768364}" presName="Name8" presStyleCnt="0"/>
      <dgm:spPr/>
    </dgm:pt>
    <dgm:pt modelId="{0B84E53A-82CF-47CE-8B6F-86313F47B15A}" type="pres">
      <dgm:prSet presAssocID="{14A39FEC-A1ED-4B05-8C40-2259A5768364}" presName="level" presStyleLbl="node1" presStyleIdx="0" presStyleCnt="6">
        <dgm:presLayoutVars>
          <dgm:chMax val="1"/>
          <dgm:bulletEnabled val="1"/>
        </dgm:presLayoutVars>
      </dgm:prSet>
      <dgm:spPr/>
      <dgm:t>
        <a:bodyPr/>
        <a:lstStyle/>
        <a:p>
          <a:endParaRPr lang="ru-RU"/>
        </a:p>
      </dgm:t>
    </dgm:pt>
    <dgm:pt modelId="{B4EDF79A-2F07-4ECE-9BE4-9F1D7F9FB922}" type="pres">
      <dgm:prSet presAssocID="{14A39FEC-A1ED-4B05-8C40-2259A5768364}" presName="levelTx" presStyleLbl="revTx" presStyleIdx="0" presStyleCnt="0">
        <dgm:presLayoutVars>
          <dgm:chMax val="1"/>
          <dgm:bulletEnabled val="1"/>
        </dgm:presLayoutVars>
      </dgm:prSet>
      <dgm:spPr/>
      <dgm:t>
        <a:bodyPr/>
        <a:lstStyle/>
        <a:p>
          <a:endParaRPr lang="ru-RU"/>
        </a:p>
      </dgm:t>
    </dgm:pt>
    <dgm:pt modelId="{985525C2-D7EF-41B1-9E27-B27429173259}" type="pres">
      <dgm:prSet presAssocID="{F90E388E-9675-4561-863C-A6AC6E79016F}" presName="Name8" presStyleCnt="0"/>
      <dgm:spPr/>
    </dgm:pt>
    <dgm:pt modelId="{678B92DD-0B0B-46BC-BFFC-1BC371B865C3}" type="pres">
      <dgm:prSet presAssocID="{F90E388E-9675-4561-863C-A6AC6E79016F}" presName="level" presStyleLbl="node1" presStyleIdx="1" presStyleCnt="6">
        <dgm:presLayoutVars>
          <dgm:chMax val="1"/>
          <dgm:bulletEnabled val="1"/>
        </dgm:presLayoutVars>
      </dgm:prSet>
      <dgm:spPr/>
      <dgm:t>
        <a:bodyPr/>
        <a:lstStyle/>
        <a:p>
          <a:endParaRPr lang="ru-RU"/>
        </a:p>
      </dgm:t>
    </dgm:pt>
    <dgm:pt modelId="{DCC3F742-FE56-4294-BA00-075AE06822BE}" type="pres">
      <dgm:prSet presAssocID="{F90E388E-9675-4561-863C-A6AC6E79016F}" presName="levelTx" presStyleLbl="revTx" presStyleIdx="0" presStyleCnt="0">
        <dgm:presLayoutVars>
          <dgm:chMax val="1"/>
          <dgm:bulletEnabled val="1"/>
        </dgm:presLayoutVars>
      </dgm:prSet>
      <dgm:spPr/>
      <dgm:t>
        <a:bodyPr/>
        <a:lstStyle/>
        <a:p>
          <a:endParaRPr lang="ru-RU"/>
        </a:p>
      </dgm:t>
    </dgm:pt>
    <dgm:pt modelId="{9B7CBB62-3A69-49E0-87E2-F7FE81EE43FB}" type="pres">
      <dgm:prSet presAssocID="{102DC957-0C08-4FEC-9395-9BC0EDE12CCA}" presName="Name8" presStyleCnt="0"/>
      <dgm:spPr/>
    </dgm:pt>
    <dgm:pt modelId="{144809A1-CC98-4A5F-A21F-90EA1DDDEACD}" type="pres">
      <dgm:prSet presAssocID="{102DC957-0C08-4FEC-9395-9BC0EDE12CCA}" presName="level" presStyleLbl="node1" presStyleIdx="2" presStyleCnt="6">
        <dgm:presLayoutVars>
          <dgm:chMax val="1"/>
          <dgm:bulletEnabled val="1"/>
        </dgm:presLayoutVars>
      </dgm:prSet>
      <dgm:spPr/>
      <dgm:t>
        <a:bodyPr/>
        <a:lstStyle/>
        <a:p>
          <a:endParaRPr lang="ru-RU"/>
        </a:p>
      </dgm:t>
    </dgm:pt>
    <dgm:pt modelId="{8A733678-54C2-41E3-AEFF-E31649F1FA2F}" type="pres">
      <dgm:prSet presAssocID="{102DC957-0C08-4FEC-9395-9BC0EDE12CCA}" presName="levelTx" presStyleLbl="revTx" presStyleIdx="0" presStyleCnt="0">
        <dgm:presLayoutVars>
          <dgm:chMax val="1"/>
          <dgm:bulletEnabled val="1"/>
        </dgm:presLayoutVars>
      </dgm:prSet>
      <dgm:spPr/>
      <dgm:t>
        <a:bodyPr/>
        <a:lstStyle/>
        <a:p>
          <a:endParaRPr lang="ru-RU"/>
        </a:p>
      </dgm:t>
    </dgm:pt>
    <dgm:pt modelId="{B6ABB2B5-FDDE-4ABB-9B47-0386FF2BDC1D}" type="pres">
      <dgm:prSet presAssocID="{10047A53-A9E3-4398-ACCD-430A3B136336}" presName="Name8" presStyleCnt="0"/>
      <dgm:spPr/>
    </dgm:pt>
    <dgm:pt modelId="{59C33693-B539-49E5-8F37-4A1D74235CDA}" type="pres">
      <dgm:prSet presAssocID="{10047A53-A9E3-4398-ACCD-430A3B136336}" presName="level" presStyleLbl="node1" presStyleIdx="3" presStyleCnt="6">
        <dgm:presLayoutVars>
          <dgm:chMax val="1"/>
          <dgm:bulletEnabled val="1"/>
        </dgm:presLayoutVars>
      </dgm:prSet>
      <dgm:spPr/>
      <dgm:t>
        <a:bodyPr/>
        <a:lstStyle/>
        <a:p>
          <a:endParaRPr lang="ru-RU"/>
        </a:p>
      </dgm:t>
    </dgm:pt>
    <dgm:pt modelId="{C08A2C68-546D-4F5D-8ED9-3DE7E5A56058}" type="pres">
      <dgm:prSet presAssocID="{10047A53-A9E3-4398-ACCD-430A3B136336}" presName="levelTx" presStyleLbl="revTx" presStyleIdx="0" presStyleCnt="0">
        <dgm:presLayoutVars>
          <dgm:chMax val="1"/>
          <dgm:bulletEnabled val="1"/>
        </dgm:presLayoutVars>
      </dgm:prSet>
      <dgm:spPr/>
      <dgm:t>
        <a:bodyPr/>
        <a:lstStyle/>
        <a:p>
          <a:endParaRPr lang="ru-RU"/>
        </a:p>
      </dgm:t>
    </dgm:pt>
    <dgm:pt modelId="{6E0DFA39-5F38-41FB-865C-441F1CDC7922}" type="pres">
      <dgm:prSet presAssocID="{CE8819D3-315B-4D4C-862F-0F9F7F993624}" presName="Name8" presStyleCnt="0"/>
      <dgm:spPr/>
    </dgm:pt>
    <dgm:pt modelId="{71CF3834-DF63-4F54-A236-4CC8D047A3E5}" type="pres">
      <dgm:prSet presAssocID="{CE8819D3-315B-4D4C-862F-0F9F7F993624}" presName="level" presStyleLbl="node1" presStyleIdx="4" presStyleCnt="6">
        <dgm:presLayoutVars>
          <dgm:chMax val="1"/>
          <dgm:bulletEnabled val="1"/>
        </dgm:presLayoutVars>
      </dgm:prSet>
      <dgm:spPr/>
      <dgm:t>
        <a:bodyPr/>
        <a:lstStyle/>
        <a:p>
          <a:endParaRPr lang="ru-RU"/>
        </a:p>
      </dgm:t>
    </dgm:pt>
    <dgm:pt modelId="{EA58E2EB-BF94-46A5-9F4E-5421F20DCFE9}" type="pres">
      <dgm:prSet presAssocID="{CE8819D3-315B-4D4C-862F-0F9F7F993624}" presName="levelTx" presStyleLbl="revTx" presStyleIdx="0" presStyleCnt="0">
        <dgm:presLayoutVars>
          <dgm:chMax val="1"/>
          <dgm:bulletEnabled val="1"/>
        </dgm:presLayoutVars>
      </dgm:prSet>
      <dgm:spPr/>
      <dgm:t>
        <a:bodyPr/>
        <a:lstStyle/>
        <a:p>
          <a:endParaRPr lang="ru-RU"/>
        </a:p>
      </dgm:t>
    </dgm:pt>
    <dgm:pt modelId="{FF35A5A1-470E-48C4-A622-9AA5698A46BF}" type="pres">
      <dgm:prSet presAssocID="{35E71CF5-6756-4EBB-9B42-82BD9704894D}" presName="Name8" presStyleCnt="0"/>
      <dgm:spPr/>
    </dgm:pt>
    <dgm:pt modelId="{52F69F0C-7360-4A00-9D54-57D4DA510719}" type="pres">
      <dgm:prSet presAssocID="{35E71CF5-6756-4EBB-9B42-82BD9704894D}" presName="level" presStyleLbl="node1" presStyleIdx="5" presStyleCnt="6" custLinFactNeighborX="8065" custLinFactNeighborY="41667">
        <dgm:presLayoutVars>
          <dgm:chMax val="1"/>
          <dgm:bulletEnabled val="1"/>
        </dgm:presLayoutVars>
      </dgm:prSet>
      <dgm:spPr/>
      <dgm:t>
        <a:bodyPr/>
        <a:lstStyle/>
        <a:p>
          <a:endParaRPr lang="ru-RU"/>
        </a:p>
      </dgm:t>
    </dgm:pt>
    <dgm:pt modelId="{D003FA9E-793B-4CBF-B82D-93B4247CAC00}" type="pres">
      <dgm:prSet presAssocID="{35E71CF5-6756-4EBB-9B42-82BD9704894D}" presName="levelTx" presStyleLbl="revTx" presStyleIdx="0" presStyleCnt="0">
        <dgm:presLayoutVars>
          <dgm:chMax val="1"/>
          <dgm:bulletEnabled val="1"/>
        </dgm:presLayoutVars>
      </dgm:prSet>
      <dgm:spPr/>
      <dgm:t>
        <a:bodyPr/>
        <a:lstStyle/>
        <a:p>
          <a:endParaRPr lang="ru-RU"/>
        </a:p>
      </dgm:t>
    </dgm:pt>
  </dgm:ptLst>
  <dgm:cxnLst>
    <dgm:cxn modelId="{C002AD42-2721-405A-B217-CBEF110051B7}" srcId="{758746E9-E5A8-4AA2-945E-2AF0906B43AD}" destId="{35E71CF5-6756-4EBB-9B42-82BD9704894D}" srcOrd="5" destOrd="0" parTransId="{0D632E1C-85E1-482D-BBA1-E9A816C2A5ED}" sibTransId="{8B478423-3CA1-4A0A-8D68-2EFFEC3A2B64}"/>
    <dgm:cxn modelId="{8070B99B-19A1-43A6-AD4B-708C1B521F03}" srcId="{758746E9-E5A8-4AA2-945E-2AF0906B43AD}" destId="{14A39FEC-A1ED-4B05-8C40-2259A5768364}" srcOrd="0" destOrd="0" parTransId="{5160C6D9-5E9E-45AD-A18E-603B990A32EE}" sibTransId="{C9339F4A-CC86-4B40-81F5-BEABC35A5587}"/>
    <dgm:cxn modelId="{145DE42E-696D-4D5F-A8E9-76DA20513519}" srcId="{758746E9-E5A8-4AA2-945E-2AF0906B43AD}" destId="{F90E388E-9675-4561-863C-A6AC6E79016F}" srcOrd="1" destOrd="0" parTransId="{61B87DA2-29AB-4655-A998-1E95DD14E5FA}" sibTransId="{2B009EC6-F817-4B7B-9302-EF75DF277017}"/>
    <dgm:cxn modelId="{15620255-B1F2-4735-8BDA-56B7AC941D58}" srcId="{758746E9-E5A8-4AA2-945E-2AF0906B43AD}" destId="{102DC957-0C08-4FEC-9395-9BC0EDE12CCA}" srcOrd="2" destOrd="0" parTransId="{7C96185A-5CFB-4C1A-8E29-DCDA912C4570}" sibTransId="{FAA5FC1C-9150-4645-BC28-28F72971ECCB}"/>
    <dgm:cxn modelId="{12E5D6A7-051A-468F-9654-80C9B4A0C264}" type="presOf" srcId="{102DC957-0C08-4FEC-9395-9BC0EDE12CCA}" destId="{8A733678-54C2-41E3-AEFF-E31649F1FA2F}" srcOrd="1" destOrd="0" presId="urn:microsoft.com/office/officeart/2005/8/layout/pyramid1"/>
    <dgm:cxn modelId="{172FBB85-B457-4BBB-988C-2C1EC4FDC72C}" type="presOf" srcId="{F90E388E-9675-4561-863C-A6AC6E79016F}" destId="{DCC3F742-FE56-4294-BA00-075AE06822BE}" srcOrd="1" destOrd="0" presId="urn:microsoft.com/office/officeart/2005/8/layout/pyramid1"/>
    <dgm:cxn modelId="{0EFDBFF4-2A24-4229-BA4A-DFCDC20E9586}" type="presOf" srcId="{35E71CF5-6756-4EBB-9B42-82BD9704894D}" destId="{52F69F0C-7360-4A00-9D54-57D4DA510719}" srcOrd="0" destOrd="0" presId="urn:microsoft.com/office/officeart/2005/8/layout/pyramid1"/>
    <dgm:cxn modelId="{0D7C0231-3539-4E64-8900-52A11658F78A}" type="presOf" srcId="{CE8819D3-315B-4D4C-862F-0F9F7F993624}" destId="{71CF3834-DF63-4F54-A236-4CC8D047A3E5}" srcOrd="0" destOrd="0" presId="urn:microsoft.com/office/officeart/2005/8/layout/pyramid1"/>
    <dgm:cxn modelId="{99F494A2-AECE-4FFF-B421-2027040BD0C6}" type="presOf" srcId="{35E71CF5-6756-4EBB-9B42-82BD9704894D}" destId="{D003FA9E-793B-4CBF-B82D-93B4247CAC00}" srcOrd="1" destOrd="0" presId="urn:microsoft.com/office/officeart/2005/8/layout/pyramid1"/>
    <dgm:cxn modelId="{3DA88D8A-9C46-4F43-BC9A-FF006A4363D7}" type="presOf" srcId="{14A39FEC-A1ED-4B05-8C40-2259A5768364}" destId="{B4EDF79A-2F07-4ECE-9BE4-9F1D7F9FB922}" srcOrd="1" destOrd="0" presId="urn:microsoft.com/office/officeart/2005/8/layout/pyramid1"/>
    <dgm:cxn modelId="{A46D0EDA-AC34-441F-9CA2-3916E4159ED3}" type="presOf" srcId="{758746E9-E5A8-4AA2-945E-2AF0906B43AD}" destId="{3456B318-F618-4ECD-83F1-C6AE586DE157}" srcOrd="0" destOrd="0" presId="urn:microsoft.com/office/officeart/2005/8/layout/pyramid1"/>
    <dgm:cxn modelId="{B4C28B1C-FA6F-4317-A6A3-F2DE082BFA80}" srcId="{758746E9-E5A8-4AA2-945E-2AF0906B43AD}" destId="{10047A53-A9E3-4398-ACCD-430A3B136336}" srcOrd="3" destOrd="0" parTransId="{DA7A85D8-5360-42E0-A1DE-8335B68DA5F0}" sibTransId="{8291036B-2753-425B-B65A-6CF5849FE1F9}"/>
    <dgm:cxn modelId="{21632B1B-4FEB-440F-8349-B15352080529}" type="presOf" srcId="{14A39FEC-A1ED-4B05-8C40-2259A5768364}" destId="{0B84E53A-82CF-47CE-8B6F-86313F47B15A}" srcOrd="0" destOrd="0" presId="urn:microsoft.com/office/officeart/2005/8/layout/pyramid1"/>
    <dgm:cxn modelId="{C347689E-C726-4CC5-87C6-5557BFE834EA}" type="presOf" srcId="{10047A53-A9E3-4398-ACCD-430A3B136336}" destId="{59C33693-B539-49E5-8F37-4A1D74235CDA}" srcOrd="0" destOrd="0" presId="urn:microsoft.com/office/officeart/2005/8/layout/pyramid1"/>
    <dgm:cxn modelId="{4F9BB67A-FA41-4D24-A172-52C07535789D}" type="presOf" srcId="{CE8819D3-315B-4D4C-862F-0F9F7F993624}" destId="{EA58E2EB-BF94-46A5-9F4E-5421F20DCFE9}" srcOrd="1" destOrd="0" presId="urn:microsoft.com/office/officeart/2005/8/layout/pyramid1"/>
    <dgm:cxn modelId="{289AB619-56EA-46DA-BE39-580E21EE372D}" type="presOf" srcId="{10047A53-A9E3-4398-ACCD-430A3B136336}" destId="{C08A2C68-546D-4F5D-8ED9-3DE7E5A56058}" srcOrd="1" destOrd="0" presId="urn:microsoft.com/office/officeart/2005/8/layout/pyramid1"/>
    <dgm:cxn modelId="{F89B02EF-A8D6-4060-994E-300DD706E94F}" type="presOf" srcId="{F90E388E-9675-4561-863C-A6AC6E79016F}" destId="{678B92DD-0B0B-46BC-BFFC-1BC371B865C3}" srcOrd="0" destOrd="0" presId="urn:microsoft.com/office/officeart/2005/8/layout/pyramid1"/>
    <dgm:cxn modelId="{A8FB25B7-CB3B-4F4A-A188-6179173E2616}" type="presOf" srcId="{102DC957-0C08-4FEC-9395-9BC0EDE12CCA}" destId="{144809A1-CC98-4A5F-A21F-90EA1DDDEACD}" srcOrd="0" destOrd="0" presId="urn:microsoft.com/office/officeart/2005/8/layout/pyramid1"/>
    <dgm:cxn modelId="{0F06D4A6-975B-4463-A37A-EC6E77DC38B8}" srcId="{758746E9-E5A8-4AA2-945E-2AF0906B43AD}" destId="{CE8819D3-315B-4D4C-862F-0F9F7F993624}" srcOrd="4" destOrd="0" parTransId="{81F265F3-E6DC-4991-A80F-305AAFC0A13A}" sibTransId="{234EEF52-D29F-4F47-B936-DFDBBA4CCCB9}"/>
    <dgm:cxn modelId="{0D1A2A31-0ABA-435C-A765-D92CE1642CC8}" type="presParOf" srcId="{3456B318-F618-4ECD-83F1-C6AE586DE157}" destId="{75CF69E6-0A72-409C-81E6-89E8D544EA28}" srcOrd="0" destOrd="0" presId="urn:microsoft.com/office/officeart/2005/8/layout/pyramid1"/>
    <dgm:cxn modelId="{F2014344-EECB-43CF-8047-6B65FD6EF7DB}" type="presParOf" srcId="{75CF69E6-0A72-409C-81E6-89E8D544EA28}" destId="{0B84E53A-82CF-47CE-8B6F-86313F47B15A}" srcOrd="0" destOrd="0" presId="urn:microsoft.com/office/officeart/2005/8/layout/pyramid1"/>
    <dgm:cxn modelId="{AA94498F-A47D-4701-AE5A-226D322097F6}" type="presParOf" srcId="{75CF69E6-0A72-409C-81E6-89E8D544EA28}" destId="{B4EDF79A-2F07-4ECE-9BE4-9F1D7F9FB922}" srcOrd="1" destOrd="0" presId="urn:microsoft.com/office/officeart/2005/8/layout/pyramid1"/>
    <dgm:cxn modelId="{BF6CFF91-5F14-4056-B118-73AA3AC03222}" type="presParOf" srcId="{3456B318-F618-4ECD-83F1-C6AE586DE157}" destId="{985525C2-D7EF-41B1-9E27-B27429173259}" srcOrd="1" destOrd="0" presId="urn:microsoft.com/office/officeart/2005/8/layout/pyramid1"/>
    <dgm:cxn modelId="{3BDEADDD-1BE1-4DDE-8CC8-C7DE3AF5200D}" type="presParOf" srcId="{985525C2-D7EF-41B1-9E27-B27429173259}" destId="{678B92DD-0B0B-46BC-BFFC-1BC371B865C3}" srcOrd="0" destOrd="0" presId="urn:microsoft.com/office/officeart/2005/8/layout/pyramid1"/>
    <dgm:cxn modelId="{797BDDC4-8FB7-427A-A169-2159E7421D0E}" type="presParOf" srcId="{985525C2-D7EF-41B1-9E27-B27429173259}" destId="{DCC3F742-FE56-4294-BA00-075AE06822BE}" srcOrd="1" destOrd="0" presId="urn:microsoft.com/office/officeart/2005/8/layout/pyramid1"/>
    <dgm:cxn modelId="{76D9CE2A-7AEB-40D9-B547-C72DD316CEBA}" type="presParOf" srcId="{3456B318-F618-4ECD-83F1-C6AE586DE157}" destId="{9B7CBB62-3A69-49E0-87E2-F7FE81EE43FB}" srcOrd="2" destOrd="0" presId="urn:microsoft.com/office/officeart/2005/8/layout/pyramid1"/>
    <dgm:cxn modelId="{CEC32272-C438-4BAE-99FB-482F76652130}" type="presParOf" srcId="{9B7CBB62-3A69-49E0-87E2-F7FE81EE43FB}" destId="{144809A1-CC98-4A5F-A21F-90EA1DDDEACD}" srcOrd="0" destOrd="0" presId="urn:microsoft.com/office/officeart/2005/8/layout/pyramid1"/>
    <dgm:cxn modelId="{07B230DB-0932-4F49-8533-8079382C4235}" type="presParOf" srcId="{9B7CBB62-3A69-49E0-87E2-F7FE81EE43FB}" destId="{8A733678-54C2-41E3-AEFF-E31649F1FA2F}" srcOrd="1" destOrd="0" presId="urn:microsoft.com/office/officeart/2005/8/layout/pyramid1"/>
    <dgm:cxn modelId="{E278B5F2-54C8-4B0B-A96F-81C75FE9AD65}" type="presParOf" srcId="{3456B318-F618-4ECD-83F1-C6AE586DE157}" destId="{B6ABB2B5-FDDE-4ABB-9B47-0386FF2BDC1D}" srcOrd="3" destOrd="0" presId="urn:microsoft.com/office/officeart/2005/8/layout/pyramid1"/>
    <dgm:cxn modelId="{ED215B18-DBCE-4DA2-AFFD-B70E2EE8EDBE}" type="presParOf" srcId="{B6ABB2B5-FDDE-4ABB-9B47-0386FF2BDC1D}" destId="{59C33693-B539-49E5-8F37-4A1D74235CDA}" srcOrd="0" destOrd="0" presId="urn:microsoft.com/office/officeart/2005/8/layout/pyramid1"/>
    <dgm:cxn modelId="{78332E82-A08C-42EC-BF34-5C94DE12325B}" type="presParOf" srcId="{B6ABB2B5-FDDE-4ABB-9B47-0386FF2BDC1D}" destId="{C08A2C68-546D-4F5D-8ED9-3DE7E5A56058}" srcOrd="1" destOrd="0" presId="urn:microsoft.com/office/officeart/2005/8/layout/pyramid1"/>
    <dgm:cxn modelId="{B0C76E7B-87C8-46CD-AE11-1E6E0D774266}" type="presParOf" srcId="{3456B318-F618-4ECD-83F1-C6AE586DE157}" destId="{6E0DFA39-5F38-41FB-865C-441F1CDC7922}" srcOrd="4" destOrd="0" presId="urn:microsoft.com/office/officeart/2005/8/layout/pyramid1"/>
    <dgm:cxn modelId="{25AD3611-74FC-40D7-80D6-C4E603325C0B}" type="presParOf" srcId="{6E0DFA39-5F38-41FB-865C-441F1CDC7922}" destId="{71CF3834-DF63-4F54-A236-4CC8D047A3E5}" srcOrd="0" destOrd="0" presId="urn:microsoft.com/office/officeart/2005/8/layout/pyramid1"/>
    <dgm:cxn modelId="{A56CB31F-6E12-47E4-871E-7FB1AFAE77DE}" type="presParOf" srcId="{6E0DFA39-5F38-41FB-865C-441F1CDC7922}" destId="{EA58E2EB-BF94-46A5-9F4E-5421F20DCFE9}" srcOrd="1" destOrd="0" presId="urn:microsoft.com/office/officeart/2005/8/layout/pyramid1"/>
    <dgm:cxn modelId="{5622BE0E-0623-4C3E-95E6-CEC1AC9E6182}" type="presParOf" srcId="{3456B318-F618-4ECD-83F1-C6AE586DE157}" destId="{FF35A5A1-470E-48C4-A622-9AA5698A46BF}" srcOrd="5" destOrd="0" presId="urn:microsoft.com/office/officeart/2005/8/layout/pyramid1"/>
    <dgm:cxn modelId="{5BFD24AE-DB90-4669-94C8-2365A647EA04}" type="presParOf" srcId="{FF35A5A1-470E-48C4-A622-9AA5698A46BF}" destId="{52F69F0C-7360-4A00-9D54-57D4DA510719}" srcOrd="0" destOrd="0" presId="urn:microsoft.com/office/officeart/2005/8/layout/pyramid1"/>
    <dgm:cxn modelId="{BAD00573-4796-4CB9-AEA2-B6F44DAA2C83}" type="presParOf" srcId="{FF35A5A1-470E-48C4-A622-9AA5698A46BF}" destId="{D003FA9E-793B-4CBF-B82D-93B4247CAC0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F3A063-4315-42A1-91F4-BF3E3F8FB48F}" type="doc">
      <dgm:prSet loTypeId="urn:microsoft.com/office/officeart/2005/8/layout/pyramid1" loCatId="pyramid" qsTypeId="urn:microsoft.com/office/officeart/2005/8/quickstyle/simple1" qsCatId="simple" csTypeId="urn:microsoft.com/office/officeart/2005/8/colors/colorful1#1" csCatId="colorful" phldr="1"/>
      <dgm:spPr/>
    </dgm:pt>
    <dgm:pt modelId="{E410CF75-87E0-4B4F-8016-1086D710B6B1}">
      <dgm:prSet phldrT="[Текст]"/>
      <dgm:spPr/>
      <dgm:t>
        <a:bodyPr/>
        <a:lstStyle/>
        <a:p>
          <a:r>
            <a:rPr lang="ru-RU" dirty="0" smtClean="0"/>
            <a:t>Лекция 0-5%</a:t>
          </a:r>
          <a:endParaRPr lang="ru-RU" dirty="0"/>
        </a:p>
      </dgm:t>
    </dgm:pt>
    <dgm:pt modelId="{838D237F-2E65-41F6-89BF-93189A23C24B}" type="parTrans" cxnId="{DA666A38-89EF-4D44-9357-EF2E8B527DA0}">
      <dgm:prSet/>
      <dgm:spPr/>
      <dgm:t>
        <a:bodyPr/>
        <a:lstStyle/>
        <a:p>
          <a:endParaRPr lang="ru-RU"/>
        </a:p>
      </dgm:t>
    </dgm:pt>
    <dgm:pt modelId="{36B8081A-8C9D-4E8B-BF72-D3E927113385}" type="sibTrans" cxnId="{DA666A38-89EF-4D44-9357-EF2E8B527DA0}">
      <dgm:prSet/>
      <dgm:spPr/>
      <dgm:t>
        <a:bodyPr/>
        <a:lstStyle/>
        <a:p>
          <a:endParaRPr lang="ru-RU"/>
        </a:p>
      </dgm:t>
    </dgm:pt>
    <dgm:pt modelId="{CAF07C85-224E-4940-BF99-C733CE8B2E90}">
      <dgm:prSet phldrT="[Текст]"/>
      <dgm:spPr/>
      <dgm:t>
        <a:bodyPr/>
        <a:lstStyle/>
        <a:p>
          <a:r>
            <a:rPr lang="ru-RU" dirty="0" smtClean="0"/>
            <a:t>Чтение –</a:t>
          </a:r>
        </a:p>
        <a:p>
          <a:r>
            <a:rPr lang="ru-RU" dirty="0" smtClean="0"/>
            <a:t>10 %</a:t>
          </a:r>
          <a:endParaRPr lang="ru-RU" dirty="0"/>
        </a:p>
      </dgm:t>
    </dgm:pt>
    <dgm:pt modelId="{2FC1DA06-2A30-44B3-8C69-986658A398AF}" type="parTrans" cxnId="{12370935-720F-4006-951E-4F24074D8B19}">
      <dgm:prSet/>
      <dgm:spPr/>
      <dgm:t>
        <a:bodyPr/>
        <a:lstStyle/>
        <a:p>
          <a:endParaRPr lang="ru-RU"/>
        </a:p>
      </dgm:t>
    </dgm:pt>
    <dgm:pt modelId="{B36F1773-BED4-49B8-BA66-CE9C618E30B2}" type="sibTrans" cxnId="{12370935-720F-4006-951E-4F24074D8B19}">
      <dgm:prSet/>
      <dgm:spPr/>
      <dgm:t>
        <a:bodyPr/>
        <a:lstStyle/>
        <a:p>
          <a:endParaRPr lang="ru-RU"/>
        </a:p>
      </dgm:t>
    </dgm:pt>
    <dgm:pt modelId="{7940246E-F77F-4BDB-BFF8-38973AC20E88}">
      <dgm:prSet phldrT="[Текст]"/>
      <dgm:spPr/>
      <dgm:t>
        <a:bodyPr/>
        <a:lstStyle/>
        <a:p>
          <a:r>
            <a:rPr lang="ru-RU" dirty="0" smtClean="0"/>
            <a:t>Прослушивание -20%</a:t>
          </a:r>
          <a:endParaRPr lang="ru-RU" dirty="0"/>
        </a:p>
      </dgm:t>
    </dgm:pt>
    <dgm:pt modelId="{3E585C86-F919-4162-9546-50B759433C20}" type="parTrans" cxnId="{B318EFBC-B2A0-480A-B436-427E5A1D0FA5}">
      <dgm:prSet/>
      <dgm:spPr/>
      <dgm:t>
        <a:bodyPr/>
        <a:lstStyle/>
        <a:p>
          <a:endParaRPr lang="ru-RU"/>
        </a:p>
      </dgm:t>
    </dgm:pt>
    <dgm:pt modelId="{95ECC0D1-E69C-45F1-8B73-5E8378C6BC19}" type="sibTrans" cxnId="{B318EFBC-B2A0-480A-B436-427E5A1D0FA5}">
      <dgm:prSet/>
      <dgm:spPr/>
      <dgm:t>
        <a:bodyPr/>
        <a:lstStyle/>
        <a:p>
          <a:endParaRPr lang="ru-RU"/>
        </a:p>
      </dgm:t>
    </dgm:pt>
    <dgm:pt modelId="{2CFDF500-0FDF-40A5-B9E3-DE55AD57EA0A}">
      <dgm:prSet/>
      <dgm:spPr/>
      <dgm:t>
        <a:bodyPr/>
        <a:lstStyle/>
        <a:p>
          <a:r>
            <a:rPr lang="ru-RU" dirty="0" smtClean="0"/>
            <a:t>Демонстрация -30%</a:t>
          </a:r>
          <a:endParaRPr lang="ru-RU" dirty="0"/>
        </a:p>
      </dgm:t>
    </dgm:pt>
    <dgm:pt modelId="{B10BA8CA-CD50-45EB-BF9D-4F5D732B638A}" type="parTrans" cxnId="{A47ED15B-1CD8-47ED-A933-E48A624D8D52}">
      <dgm:prSet/>
      <dgm:spPr/>
      <dgm:t>
        <a:bodyPr/>
        <a:lstStyle/>
        <a:p>
          <a:endParaRPr lang="ru-RU"/>
        </a:p>
      </dgm:t>
    </dgm:pt>
    <dgm:pt modelId="{E73137CD-FEEF-4809-800C-1EEA34EB2248}" type="sibTrans" cxnId="{A47ED15B-1CD8-47ED-A933-E48A624D8D52}">
      <dgm:prSet/>
      <dgm:spPr/>
      <dgm:t>
        <a:bodyPr/>
        <a:lstStyle/>
        <a:p>
          <a:endParaRPr lang="ru-RU"/>
        </a:p>
      </dgm:t>
    </dgm:pt>
    <dgm:pt modelId="{B1170B5A-1C3C-4799-AF88-3DA531C86217}">
      <dgm:prSet/>
      <dgm:spPr/>
      <dgm:t>
        <a:bodyPr/>
        <a:lstStyle/>
        <a:p>
          <a:r>
            <a:rPr lang="ru-RU" dirty="0" smtClean="0"/>
            <a:t>Обсуждение-50%</a:t>
          </a:r>
          <a:endParaRPr lang="ru-RU" dirty="0"/>
        </a:p>
      </dgm:t>
    </dgm:pt>
    <dgm:pt modelId="{05B6F7CA-D842-4548-B4C6-29F1D53D7CB2}" type="parTrans" cxnId="{262051D2-5976-4866-A7A3-A766AA0C6D36}">
      <dgm:prSet/>
      <dgm:spPr/>
      <dgm:t>
        <a:bodyPr/>
        <a:lstStyle/>
        <a:p>
          <a:endParaRPr lang="ru-RU"/>
        </a:p>
      </dgm:t>
    </dgm:pt>
    <dgm:pt modelId="{F87CF77B-4D45-4C52-982B-E1604C9CEA22}" type="sibTrans" cxnId="{262051D2-5976-4866-A7A3-A766AA0C6D36}">
      <dgm:prSet/>
      <dgm:spPr/>
      <dgm:t>
        <a:bodyPr/>
        <a:lstStyle/>
        <a:p>
          <a:endParaRPr lang="ru-RU"/>
        </a:p>
      </dgm:t>
    </dgm:pt>
    <dgm:pt modelId="{D4B409B8-FC30-493C-82CF-D45D5956E860}">
      <dgm:prSet/>
      <dgm:spPr/>
      <dgm:t>
        <a:bodyPr/>
        <a:lstStyle/>
        <a:p>
          <a:r>
            <a:rPr lang="ru-RU" dirty="0" smtClean="0"/>
            <a:t>Практика_75%</a:t>
          </a:r>
          <a:endParaRPr lang="ru-RU" dirty="0"/>
        </a:p>
      </dgm:t>
    </dgm:pt>
    <dgm:pt modelId="{39262464-5970-4EB6-84F7-EAEFDD737BF3}" type="parTrans" cxnId="{B653B79D-BFD8-4E0D-AC08-B470F162AE62}">
      <dgm:prSet/>
      <dgm:spPr/>
      <dgm:t>
        <a:bodyPr/>
        <a:lstStyle/>
        <a:p>
          <a:endParaRPr lang="ru-RU"/>
        </a:p>
      </dgm:t>
    </dgm:pt>
    <dgm:pt modelId="{F5B887E0-698D-4A07-9450-2A7982F66020}" type="sibTrans" cxnId="{B653B79D-BFD8-4E0D-AC08-B470F162AE62}">
      <dgm:prSet/>
      <dgm:spPr/>
      <dgm:t>
        <a:bodyPr/>
        <a:lstStyle/>
        <a:p>
          <a:endParaRPr lang="ru-RU"/>
        </a:p>
      </dgm:t>
    </dgm:pt>
    <dgm:pt modelId="{5DE944FC-CA28-4AF1-8DA5-661838364D25}">
      <dgm:prSet/>
      <dgm:spPr/>
      <dgm:t>
        <a:bodyPr/>
        <a:lstStyle/>
        <a:p>
          <a:r>
            <a:rPr lang="ru-RU" dirty="0" smtClean="0"/>
            <a:t>Взаимообучение-90%</a:t>
          </a:r>
          <a:endParaRPr lang="ru-RU" dirty="0"/>
        </a:p>
      </dgm:t>
    </dgm:pt>
    <dgm:pt modelId="{EE887EDF-0873-4349-B302-7441D5C4372D}" type="parTrans" cxnId="{66E4E3EE-6AD9-4313-B478-5FCDC733A813}">
      <dgm:prSet/>
      <dgm:spPr/>
      <dgm:t>
        <a:bodyPr/>
        <a:lstStyle/>
        <a:p>
          <a:endParaRPr lang="ru-RU"/>
        </a:p>
      </dgm:t>
    </dgm:pt>
    <dgm:pt modelId="{9E86028E-20E6-42D5-87E1-8479EE972123}" type="sibTrans" cxnId="{66E4E3EE-6AD9-4313-B478-5FCDC733A813}">
      <dgm:prSet/>
      <dgm:spPr/>
      <dgm:t>
        <a:bodyPr/>
        <a:lstStyle/>
        <a:p>
          <a:endParaRPr lang="ru-RU"/>
        </a:p>
      </dgm:t>
    </dgm:pt>
    <dgm:pt modelId="{69C5EBCE-24EF-4457-9291-CE1A16689F38}" type="pres">
      <dgm:prSet presAssocID="{79F3A063-4315-42A1-91F4-BF3E3F8FB48F}" presName="Name0" presStyleCnt="0">
        <dgm:presLayoutVars>
          <dgm:dir/>
          <dgm:animLvl val="lvl"/>
          <dgm:resizeHandles val="exact"/>
        </dgm:presLayoutVars>
      </dgm:prSet>
      <dgm:spPr/>
    </dgm:pt>
    <dgm:pt modelId="{1335C8D1-E2BD-40C6-8C66-84B4C773BD4D}" type="pres">
      <dgm:prSet presAssocID="{E410CF75-87E0-4B4F-8016-1086D710B6B1}" presName="Name8" presStyleCnt="0"/>
      <dgm:spPr/>
    </dgm:pt>
    <dgm:pt modelId="{70312887-9136-4118-B929-A70BC95A44E6}" type="pres">
      <dgm:prSet presAssocID="{E410CF75-87E0-4B4F-8016-1086D710B6B1}" presName="level" presStyleLbl="node1" presStyleIdx="0" presStyleCnt="7">
        <dgm:presLayoutVars>
          <dgm:chMax val="1"/>
          <dgm:bulletEnabled val="1"/>
        </dgm:presLayoutVars>
      </dgm:prSet>
      <dgm:spPr/>
      <dgm:t>
        <a:bodyPr/>
        <a:lstStyle/>
        <a:p>
          <a:endParaRPr lang="ru-RU"/>
        </a:p>
      </dgm:t>
    </dgm:pt>
    <dgm:pt modelId="{A2EA7C87-7D2A-4C37-9F32-C92434B2A542}" type="pres">
      <dgm:prSet presAssocID="{E410CF75-87E0-4B4F-8016-1086D710B6B1}" presName="levelTx" presStyleLbl="revTx" presStyleIdx="0" presStyleCnt="0">
        <dgm:presLayoutVars>
          <dgm:chMax val="1"/>
          <dgm:bulletEnabled val="1"/>
        </dgm:presLayoutVars>
      </dgm:prSet>
      <dgm:spPr/>
      <dgm:t>
        <a:bodyPr/>
        <a:lstStyle/>
        <a:p>
          <a:endParaRPr lang="ru-RU"/>
        </a:p>
      </dgm:t>
    </dgm:pt>
    <dgm:pt modelId="{42CB4E3C-E5EA-4266-A8A0-5F20541913CD}" type="pres">
      <dgm:prSet presAssocID="{CAF07C85-224E-4940-BF99-C733CE8B2E90}" presName="Name8" presStyleCnt="0"/>
      <dgm:spPr/>
    </dgm:pt>
    <dgm:pt modelId="{1762D153-D4E7-4BC5-85A7-B5664AF8B995}" type="pres">
      <dgm:prSet presAssocID="{CAF07C85-224E-4940-BF99-C733CE8B2E90}" presName="level" presStyleLbl="node1" presStyleIdx="1" presStyleCnt="7">
        <dgm:presLayoutVars>
          <dgm:chMax val="1"/>
          <dgm:bulletEnabled val="1"/>
        </dgm:presLayoutVars>
      </dgm:prSet>
      <dgm:spPr/>
      <dgm:t>
        <a:bodyPr/>
        <a:lstStyle/>
        <a:p>
          <a:endParaRPr lang="ru-RU"/>
        </a:p>
      </dgm:t>
    </dgm:pt>
    <dgm:pt modelId="{0455D340-7773-41BD-AEA8-FF412FF24824}" type="pres">
      <dgm:prSet presAssocID="{CAF07C85-224E-4940-BF99-C733CE8B2E90}" presName="levelTx" presStyleLbl="revTx" presStyleIdx="0" presStyleCnt="0">
        <dgm:presLayoutVars>
          <dgm:chMax val="1"/>
          <dgm:bulletEnabled val="1"/>
        </dgm:presLayoutVars>
      </dgm:prSet>
      <dgm:spPr/>
      <dgm:t>
        <a:bodyPr/>
        <a:lstStyle/>
        <a:p>
          <a:endParaRPr lang="ru-RU"/>
        </a:p>
      </dgm:t>
    </dgm:pt>
    <dgm:pt modelId="{F55A2923-DAFB-4BC2-925D-2F99A8898466}" type="pres">
      <dgm:prSet presAssocID="{7940246E-F77F-4BDB-BFF8-38973AC20E88}" presName="Name8" presStyleCnt="0"/>
      <dgm:spPr/>
    </dgm:pt>
    <dgm:pt modelId="{573EA118-29C0-45D5-9BB3-D06AB9FA53FC}" type="pres">
      <dgm:prSet presAssocID="{7940246E-F77F-4BDB-BFF8-38973AC20E88}" presName="level" presStyleLbl="node1" presStyleIdx="2" presStyleCnt="7">
        <dgm:presLayoutVars>
          <dgm:chMax val="1"/>
          <dgm:bulletEnabled val="1"/>
        </dgm:presLayoutVars>
      </dgm:prSet>
      <dgm:spPr/>
      <dgm:t>
        <a:bodyPr/>
        <a:lstStyle/>
        <a:p>
          <a:endParaRPr lang="ru-RU"/>
        </a:p>
      </dgm:t>
    </dgm:pt>
    <dgm:pt modelId="{A0592048-9135-403D-91A2-FCAEFC69DFA6}" type="pres">
      <dgm:prSet presAssocID="{7940246E-F77F-4BDB-BFF8-38973AC20E88}" presName="levelTx" presStyleLbl="revTx" presStyleIdx="0" presStyleCnt="0">
        <dgm:presLayoutVars>
          <dgm:chMax val="1"/>
          <dgm:bulletEnabled val="1"/>
        </dgm:presLayoutVars>
      </dgm:prSet>
      <dgm:spPr/>
      <dgm:t>
        <a:bodyPr/>
        <a:lstStyle/>
        <a:p>
          <a:endParaRPr lang="ru-RU"/>
        </a:p>
      </dgm:t>
    </dgm:pt>
    <dgm:pt modelId="{7CB14161-A282-4F07-8394-DE7AEB66A7DC}" type="pres">
      <dgm:prSet presAssocID="{2CFDF500-0FDF-40A5-B9E3-DE55AD57EA0A}" presName="Name8" presStyleCnt="0"/>
      <dgm:spPr/>
    </dgm:pt>
    <dgm:pt modelId="{C08C2A2A-DE30-41C7-83FF-6CA43569908B}" type="pres">
      <dgm:prSet presAssocID="{2CFDF500-0FDF-40A5-B9E3-DE55AD57EA0A}" presName="level" presStyleLbl="node1" presStyleIdx="3" presStyleCnt="7">
        <dgm:presLayoutVars>
          <dgm:chMax val="1"/>
          <dgm:bulletEnabled val="1"/>
        </dgm:presLayoutVars>
      </dgm:prSet>
      <dgm:spPr/>
      <dgm:t>
        <a:bodyPr/>
        <a:lstStyle/>
        <a:p>
          <a:endParaRPr lang="ru-RU"/>
        </a:p>
      </dgm:t>
    </dgm:pt>
    <dgm:pt modelId="{A9012B80-F526-4951-82A9-65620D0C574C}" type="pres">
      <dgm:prSet presAssocID="{2CFDF500-0FDF-40A5-B9E3-DE55AD57EA0A}" presName="levelTx" presStyleLbl="revTx" presStyleIdx="0" presStyleCnt="0">
        <dgm:presLayoutVars>
          <dgm:chMax val="1"/>
          <dgm:bulletEnabled val="1"/>
        </dgm:presLayoutVars>
      </dgm:prSet>
      <dgm:spPr/>
      <dgm:t>
        <a:bodyPr/>
        <a:lstStyle/>
        <a:p>
          <a:endParaRPr lang="ru-RU"/>
        </a:p>
      </dgm:t>
    </dgm:pt>
    <dgm:pt modelId="{FD103E65-563C-4D19-A589-7228B8690523}" type="pres">
      <dgm:prSet presAssocID="{B1170B5A-1C3C-4799-AF88-3DA531C86217}" presName="Name8" presStyleCnt="0"/>
      <dgm:spPr/>
    </dgm:pt>
    <dgm:pt modelId="{7C5ADAA6-63C0-42DB-88F2-CD33C8DA8ECD}" type="pres">
      <dgm:prSet presAssocID="{B1170B5A-1C3C-4799-AF88-3DA531C86217}" presName="level" presStyleLbl="node1" presStyleIdx="4" presStyleCnt="7">
        <dgm:presLayoutVars>
          <dgm:chMax val="1"/>
          <dgm:bulletEnabled val="1"/>
        </dgm:presLayoutVars>
      </dgm:prSet>
      <dgm:spPr/>
      <dgm:t>
        <a:bodyPr/>
        <a:lstStyle/>
        <a:p>
          <a:endParaRPr lang="ru-RU"/>
        </a:p>
      </dgm:t>
    </dgm:pt>
    <dgm:pt modelId="{52F4CCD1-968C-410B-87B0-E85959BF3C7A}" type="pres">
      <dgm:prSet presAssocID="{B1170B5A-1C3C-4799-AF88-3DA531C86217}" presName="levelTx" presStyleLbl="revTx" presStyleIdx="0" presStyleCnt="0">
        <dgm:presLayoutVars>
          <dgm:chMax val="1"/>
          <dgm:bulletEnabled val="1"/>
        </dgm:presLayoutVars>
      </dgm:prSet>
      <dgm:spPr/>
      <dgm:t>
        <a:bodyPr/>
        <a:lstStyle/>
        <a:p>
          <a:endParaRPr lang="ru-RU"/>
        </a:p>
      </dgm:t>
    </dgm:pt>
    <dgm:pt modelId="{27655496-5530-47CA-9A4F-0466D55DD66B}" type="pres">
      <dgm:prSet presAssocID="{D4B409B8-FC30-493C-82CF-D45D5956E860}" presName="Name8" presStyleCnt="0"/>
      <dgm:spPr/>
    </dgm:pt>
    <dgm:pt modelId="{B8F76378-C23E-40D4-9246-3CB2BB5AD948}" type="pres">
      <dgm:prSet presAssocID="{D4B409B8-FC30-493C-82CF-D45D5956E860}" presName="level" presStyleLbl="node1" presStyleIdx="5" presStyleCnt="7">
        <dgm:presLayoutVars>
          <dgm:chMax val="1"/>
          <dgm:bulletEnabled val="1"/>
        </dgm:presLayoutVars>
      </dgm:prSet>
      <dgm:spPr/>
      <dgm:t>
        <a:bodyPr/>
        <a:lstStyle/>
        <a:p>
          <a:endParaRPr lang="ru-RU"/>
        </a:p>
      </dgm:t>
    </dgm:pt>
    <dgm:pt modelId="{6ADE4A81-B395-42E1-B314-1FC7D852A888}" type="pres">
      <dgm:prSet presAssocID="{D4B409B8-FC30-493C-82CF-D45D5956E860}" presName="levelTx" presStyleLbl="revTx" presStyleIdx="0" presStyleCnt="0">
        <dgm:presLayoutVars>
          <dgm:chMax val="1"/>
          <dgm:bulletEnabled val="1"/>
        </dgm:presLayoutVars>
      </dgm:prSet>
      <dgm:spPr/>
      <dgm:t>
        <a:bodyPr/>
        <a:lstStyle/>
        <a:p>
          <a:endParaRPr lang="ru-RU"/>
        </a:p>
      </dgm:t>
    </dgm:pt>
    <dgm:pt modelId="{307EEBB8-2C78-4FFF-B7D2-D33571457E3C}" type="pres">
      <dgm:prSet presAssocID="{5DE944FC-CA28-4AF1-8DA5-661838364D25}" presName="Name8" presStyleCnt="0"/>
      <dgm:spPr/>
    </dgm:pt>
    <dgm:pt modelId="{59522999-6E5E-40A9-9345-8FCA6A8801F5}" type="pres">
      <dgm:prSet presAssocID="{5DE944FC-CA28-4AF1-8DA5-661838364D25}" presName="level" presStyleLbl="node1" presStyleIdx="6" presStyleCnt="7">
        <dgm:presLayoutVars>
          <dgm:chMax val="1"/>
          <dgm:bulletEnabled val="1"/>
        </dgm:presLayoutVars>
      </dgm:prSet>
      <dgm:spPr/>
      <dgm:t>
        <a:bodyPr/>
        <a:lstStyle/>
        <a:p>
          <a:endParaRPr lang="ru-RU"/>
        </a:p>
      </dgm:t>
    </dgm:pt>
    <dgm:pt modelId="{03EF6924-15A1-444B-95C7-1A25CAF64626}" type="pres">
      <dgm:prSet presAssocID="{5DE944FC-CA28-4AF1-8DA5-661838364D25}" presName="levelTx" presStyleLbl="revTx" presStyleIdx="0" presStyleCnt="0">
        <dgm:presLayoutVars>
          <dgm:chMax val="1"/>
          <dgm:bulletEnabled val="1"/>
        </dgm:presLayoutVars>
      </dgm:prSet>
      <dgm:spPr/>
      <dgm:t>
        <a:bodyPr/>
        <a:lstStyle/>
        <a:p>
          <a:endParaRPr lang="ru-RU"/>
        </a:p>
      </dgm:t>
    </dgm:pt>
  </dgm:ptLst>
  <dgm:cxnLst>
    <dgm:cxn modelId="{859B7618-77A7-473F-A7AA-4FB0C12D5331}" type="presOf" srcId="{E410CF75-87E0-4B4F-8016-1086D710B6B1}" destId="{70312887-9136-4118-B929-A70BC95A44E6}" srcOrd="0" destOrd="0" presId="urn:microsoft.com/office/officeart/2005/8/layout/pyramid1"/>
    <dgm:cxn modelId="{CB705AD9-7BF4-4159-B724-99D0901EF8C5}" type="presOf" srcId="{5DE944FC-CA28-4AF1-8DA5-661838364D25}" destId="{59522999-6E5E-40A9-9345-8FCA6A8801F5}" srcOrd="0" destOrd="0" presId="urn:microsoft.com/office/officeart/2005/8/layout/pyramid1"/>
    <dgm:cxn modelId="{07F60500-C35F-4213-A455-0052DA88CCE6}" type="presOf" srcId="{B1170B5A-1C3C-4799-AF88-3DA531C86217}" destId="{52F4CCD1-968C-410B-87B0-E85959BF3C7A}" srcOrd="1" destOrd="0" presId="urn:microsoft.com/office/officeart/2005/8/layout/pyramid1"/>
    <dgm:cxn modelId="{A47ED15B-1CD8-47ED-A933-E48A624D8D52}" srcId="{79F3A063-4315-42A1-91F4-BF3E3F8FB48F}" destId="{2CFDF500-0FDF-40A5-B9E3-DE55AD57EA0A}" srcOrd="3" destOrd="0" parTransId="{B10BA8CA-CD50-45EB-BF9D-4F5D732B638A}" sibTransId="{E73137CD-FEEF-4809-800C-1EEA34EB2248}"/>
    <dgm:cxn modelId="{2305C783-4E2C-443B-B675-F9C4228D3420}" type="presOf" srcId="{D4B409B8-FC30-493C-82CF-D45D5956E860}" destId="{B8F76378-C23E-40D4-9246-3CB2BB5AD948}" srcOrd="0" destOrd="0" presId="urn:microsoft.com/office/officeart/2005/8/layout/pyramid1"/>
    <dgm:cxn modelId="{B653B79D-BFD8-4E0D-AC08-B470F162AE62}" srcId="{79F3A063-4315-42A1-91F4-BF3E3F8FB48F}" destId="{D4B409B8-FC30-493C-82CF-D45D5956E860}" srcOrd="5" destOrd="0" parTransId="{39262464-5970-4EB6-84F7-EAEFDD737BF3}" sibTransId="{F5B887E0-698D-4A07-9450-2A7982F66020}"/>
    <dgm:cxn modelId="{12370935-720F-4006-951E-4F24074D8B19}" srcId="{79F3A063-4315-42A1-91F4-BF3E3F8FB48F}" destId="{CAF07C85-224E-4940-BF99-C733CE8B2E90}" srcOrd="1" destOrd="0" parTransId="{2FC1DA06-2A30-44B3-8C69-986658A398AF}" sibTransId="{B36F1773-BED4-49B8-BA66-CE9C618E30B2}"/>
    <dgm:cxn modelId="{6694C86E-3585-48A6-95E6-21C2736117D5}" type="presOf" srcId="{79F3A063-4315-42A1-91F4-BF3E3F8FB48F}" destId="{69C5EBCE-24EF-4457-9291-CE1A16689F38}" srcOrd="0" destOrd="0" presId="urn:microsoft.com/office/officeart/2005/8/layout/pyramid1"/>
    <dgm:cxn modelId="{BC02B501-21A4-41C4-B468-8E9694BCC262}" type="presOf" srcId="{2CFDF500-0FDF-40A5-B9E3-DE55AD57EA0A}" destId="{A9012B80-F526-4951-82A9-65620D0C574C}" srcOrd="1" destOrd="0" presId="urn:microsoft.com/office/officeart/2005/8/layout/pyramid1"/>
    <dgm:cxn modelId="{F396D407-444F-4560-A547-E68087D42B1B}" type="presOf" srcId="{7940246E-F77F-4BDB-BFF8-38973AC20E88}" destId="{A0592048-9135-403D-91A2-FCAEFC69DFA6}" srcOrd="1" destOrd="0" presId="urn:microsoft.com/office/officeart/2005/8/layout/pyramid1"/>
    <dgm:cxn modelId="{DA666A38-89EF-4D44-9357-EF2E8B527DA0}" srcId="{79F3A063-4315-42A1-91F4-BF3E3F8FB48F}" destId="{E410CF75-87E0-4B4F-8016-1086D710B6B1}" srcOrd="0" destOrd="0" parTransId="{838D237F-2E65-41F6-89BF-93189A23C24B}" sibTransId="{36B8081A-8C9D-4E8B-BF72-D3E927113385}"/>
    <dgm:cxn modelId="{262051D2-5976-4866-A7A3-A766AA0C6D36}" srcId="{79F3A063-4315-42A1-91F4-BF3E3F8FB48F}" destId="{B1170B5A-1C3C-4799-AF88-3DA531C86217}" srcOrd="4" destOrd="0" parTransId="{05B6F7CA-D842-4548-B4C6-29F1D53D7CB2}" sibTransId="{F87CF77B-4D45-4C52-982B-E1604C9CEA22}"/>
    <dgm:cxn modelId="{A97FA126-797B-4FE8-88CB-5048AD3C5820}" type="presOf" srcId="{E410CF75-87E0-4B4F-8016-1086D710B6B1}" destId="{A2EA7C87-7D2A-4C37-9F32-C92434B2A542}" srcOrd="1" destOrd="0" presId="urn:microsoft.com/office/officeart/2005/8/layout/pyramid1"/>
    <dgm:cxn modelId="{B318EFBC-B2A0-480A-B436-427E5A1D0FA5}" srcId="{79F3A063-4315-42A1-91F4-BF3E3F8FB48F}" destId="{7940246E-F77F-4BDB-BFF8-38973AC20E88}" srcOrd="2" destOrd="0" parTransId="{3E585C86-F919-4162-9546-50B759433C20}" sibTransId="{95ECC0D1-E69C-45F1-8B73-5E8378C6BC19}"/>
    <dgm:cxn modelId="{8570BF2D-1825-4162-AA3A-D7D79912F87A}" type="presOf" srcId="{CAF07C85-224E-4940-BF99-C733CE8B2E90}" destId="{1762D153-D4E7-4BC5-85A7-B5664AF8B995}" srcOrd="0" destOrd="0" presId="urn:microsoft.com/office/officeart/2005/8/layout/pyramid1"/>
    <dgm:cxn modelId="{A9614A34-D1E5-4876-9470-7148916846B5}" type="presOf" srcId="{D4B409B8-FC30-493C-82CF-D45D5956E860}" destId="{6ADE4A81-B395-42E1-B314-1FC7D852A888}" srcOrd="1" destOrd="0" presId="urn:microsoft.com/office/officeart/2005/8/layout/pyramid1"/>
    <dgm:cxn modelId="{F2421834-A345-4906-8250-2E8EFC72AF21}" type="presOf" srcId="{B1170B5A-1C3C-4799-AF88-3DA531C86217}" destId="{7C5ADAA6-63C0-42DB-88F2-CD33C8DA8ECD}" srcOrd="0" destOrd="0" presId="urn:microsoft.com/office/officeart/2005/8/layout/pyramid1"/>
    <dgm:cxn modelId="{E6C54F78-270B-4B8A-9A8E-0197A669282A}" type="presOf" srcId="{5DE944FC-CA28-4AF1-8DA5-661838364D25}" destId="{03EF6924-15A1-444B-95C7-1A25CAF64626}" srcOrd="1" destOrd="0" presId="urn:microsoft.com/office/officeart/2005/8/layout/pyramid1"/>
    <dgm:cxn modelId="{66E4E3EE-6AD9-4313-B478-5FCDC733A813}" srcId="{79F3A063-4315-42A1-91F4-BF3E3F8FB48F}" destId="{5DE944FC-CA28-4AF1-8DA5-661838364D25}" srcOrd="6" destOrd="0" parTransId="{EE887EDF-0873-4349-B302-7441D5C4372D}" sibTransId="{9E86028E-20E6-42D5-87E1-8479EE972123}"/>
    <dgm:cxn modelId="{5CB0CB15-C9B9-4A0C-892B-379AFD8310E6}" type="presOf" srcId="{7940246E-F77F-4BDB-BFF8-38973AC20E88}" destId="{573EA118-29C0-45D5-9BB3-D06AB9FA53FC}" srcOrd="0" destOrd="0" presId="urn:microsoft.com/office/officeart/2005/8/layout/pyramid1"/>
    <dgm:cxn modelId="{7F6EB77B-4362-4B66-AC0E-B434230E5672}" type="presOf" srcId="{CAF07C85-224E-4940-BF99-C733CE8B2E90}" destId="{0455D340-7773-41BD-AEA8-FF412FF24824}" srcOrd="1" destOrd="0" presId="urn:microsoft.com/office/officeart/2005/8/layout/pyramid1"/>
    <dgm:cxn modelId="{23461C69-2A4F-4315-9168-6F37758E1181}" type="presOf" srcId="{2CFDF500-0FDF-40A5-B9E3-DE55AD57EA0A}" destId="{C08C2A2A-DE30-41C7-83FF-6CA43569908B}" srcOrd="0" destOrd="0" presId="urn:microsoft.com/office/officeart/2005/8/layout/pyramid1"/>
    <dgm:cxn modelId="{8A47E236-9CE2-45E7-B924-88B7367675CA}" type="presParOf" srcId="{69C5EBCE-24EF-4457-9291-CE1A16689F38}" destId="{1335C8D1-E2BD-40C6-8C66-84B4C773BD4D}" srcOrd="0" destOrd="0" presId="urn:microsoft.com/office/officeart/2005/8/layout/pyramid1"/>
    <dgm:cxn modelId="{ED62DB10-BC5E-4984-AEEF-628C0A2D7E1C}" type="presParOf" srcId="{1335C8D1-E2BD-40C6-8C66-84B4C773BD4D}" destId="{70312887-9136-4118-B929-A70BC95A44E6}" srcOrd="0" destOrd="0" presId="urn:microsoft.com/office/officeart/2005/8/layout/pyramid1"/>
    <dgm:cxn modelId="{1BCDF047-640D-4C40-BD5A-31315BD1DB93}" type="presParOf" srcId="{1335C8D1-E2BD-40C6-8C66-84B4C773BD4D}" destId="{A2EA7C87-7D2A-4C37-9F32-C92434B2A542}" srcOrd="1" destOrd="0" presId="urn:microsoft.com/office/officeart/2005/8/layout/pyramid1"/>
    <dgm:cxn modelId="{231A44CE-1041-4AFE-A0A5-CFE5D786FFE3}" type="presParOf" srcId="{69C5EBCE-24EF-4457-9291-CE1A16689F38}" destId="{42CB4E3C-E5EA-4266-A8A0-5F20541913CD}" srcOrd="1" destOrd="0" presId="urn:microsoft.com/office/officeart/2005/8/layout/pyramid1"/>
    <dgm:cxn modelId="{84BA886C-1385-4A5D-BF70-E3726FF5306B}" type="presParOf" srcId="{42CB4E3C-E5EA-4266-A8A0-5F20541913CD}" destId="{1762D153-D4E7-4BC5-85A7-B5664AF8B995}" srcOrd="0" destOrd="0" presId="urn:microsoft.com/office/officeart/2005/8/layout/pyramid1"/>
    <dgm:cxn modelId="{A5BC196F-8AAB-41A8-BCCD-B3EC72D06F0C}" type="presParOf" srcId="{42CB4E3C-E5EA-4266-A8A0-5F20541913CD}" destId="{0455D340-7773-41BD-AEA8-FF412FF24824}" srcOrd="1" destOrd="0" presId="urn:microsoft.com/office/officeart/2005/8/layout/pyramid1"/>
    <dgm:cxn modelId="{52339970-35D6-406A-921F-75BCD432BB05}" type="presParOf" srcId="{69C5EBCE-24EF-4457-9291-CE1A16689F38}" destId="{F55A2923-DAFB-4BC2-925D-2F99A8898466}" srcOrd="2" destOrd="0" presId="urn:microsoft.com/office/officeart/2005/8/layout/pyramid1"/>
    <dgm:cxn modelId="{6843C979-6B77-4E74-A2B3-20B2EF9992E7}" type="presParOf" srcId="{F55A2923-DAFB-4BC2-925D-2F99A8898466}" destId="{573EA118-29C0-45D5-9BB3-D06AB9FA53FC}" srcOrd="0" destOrd="0" presId="urn:microsoft.com/office/officeart/2005/8/layout/pyramid1"/>
    <dgm:cxn modelId="{D4EFDA95-F062-4320-A66B-FA66023ABA66}" type="presParOf" srcId="{F55A2923-DAFB-4BC2-925D-2F99A8898466}" destId="{A0592048-9135-403D-91A2-FCAEFC69DFA6}" srcOrd="1" destOrd="0" presId="urn:microsoft.com/office/officeart/2005/8/layout/pyramid1"/>
    <dgm:cxn modelId="{5506ECEA-B314-4242-9962-2AC746D5EC46}" type="presParOf" srcId="{69C5EBCE-24EF-4457-9291-CE1A16689F38}" destId="{7CB14161-A282-4F07-8394-DE7AEB66A7DC}" srcOrd="3" destOrd="0" presId="urn:microsoft.com/office/officeart/2005/8/layout/pyramid1"/>
    <dgm:cxn modelId="{C7FF03CE-720D-48CA-BD2A-FD4456846853}" type="presParOf" srcId="{7CB14161-A282-4F07-8394-DE7AEB66A7DC}" destId="{C08C2A2A-DE30-41C7-83FF-6CA43569908B}" srcOrd="0" destOrd="0" presId="urn:microsoft.com/office/officeart/2005/8/layout/pyramid1"/>
    <dgm:cxn modelId="{CAA90DB2-DF99-48DC-972A-F1391363AFF4}" type="presParOf" srcId="{7CB14161-A282-4F07-8394-DE7AEB66A7DC}" destId="{A9012B80-F526-4951-82A9-65620D0C574C}" srcOrd="1" destOrd="0" presId="urn:microsoft.com/office/officeart/2005/8/layout/pyramid1"/>
    <dgm:cxn modelId="{0ED91C06-3575-4B55-AE65-751295026E6E}" type="presParOf" srcId="{69C5EBCE-24EF-4457-9291-CE1A16689F38}" destId="{FD103E65-563C-4D19-A589-7228B8690523}" srcOrd="4" destOrd="0" presId="urn:microsoft.com/office/officeart/2005/8/layout/pyramid1"/>
    <dgm:cxn modelId="{1C05ACB7-B6F5-4534-9367-F305A83D0D87}" type="presParOf" srcId="{FD103E65-563C-4D19-A589-7228B8690523}" destId="{7C5ADAA6-63C0-42DB-88F2-CD33C8DA8ECD}" srcOrd="0" destOrd="0" presId="urn:microsoft.com/office/officeart/2005/8/layout/pyramid1"/>
    <dgm:cxn modelId="{207C4931-1904-45C6-B733-110EBE46D10C}" type="presParOf" srcId="{FD103E65-563C-4D19-A589-7228B8690523}" destId="{52F4CCD1-968C-410B-87B0-E85959BF3C7A}" srcOrd="1" destOrd="0" presId="urn:microsoft.com/office/officeart/2005/8/layout/pyramid1"/>
    <dgm:cxn modelId="{46E91825-951D-474D-9333-D2ADC4FD5968}" type="presParOf" srcId="{69C5EBCE-24EF-4457-9291-CE1A16689F38}" destId="{27655496-5530-47CA-9A4F-0466D55DD66B}" srcOrd="5" destOrd="0" presId="urn:microsoft.com/office/officeart/2005/8/layout/pyramid1"/>
    <dgm:cxn modelId="{014D0B08-8982-458F-B5B0-E84AAB1DE651}" type="presParOf" srcId="{27655496-5530-47CA-9A4F-0466D55DD66B}" destId="{B8F76378-C23E-40D4-9246-3CB2BB5AD948}" srcOrd="0" destOrd="0" presId="urn:microsoft.com/office/officeart/2005/8/layout/pyramid1"/>
    <dgm:cxn modelId="{FA9BD718-E669-462E-A9CD-A395F7317123}" type="presParOf" srcId="{27655496-5530-47CA-9A4F-0466D55DD66B}" destId="{6ADE4A81-B395-42E1-B314-1FC7D852A888}" srcOrd="1" destOrd="0" presId="urn:microsoft.com/office/officeart/2005/8/layout/pyramid1"/>
    <dgm:cxn modelId="{CB968E54-B1EE-45DC-8AB4-59F23D8835EB}" type="presParOf" srcId="{69C5EBCE-24EF-4457-9291-CE1A16689F38}" destId="{307EEBB8-2C78-4FFF-B7D2-D33571457E3C}" srcOrd="6" destOrd="0" presId="urn:microsoft.com/office/officeart/2005/8/layout/pyramid1"/>
    <dgm:cxn modelId="{497480E3-6E59-4340-8889-DCA617917DAA}" type="presParOf" srcId="{307EEBB8-2C78-4FFF-B7D2-D33571457E3C}" destId="{59522999-6E5E-40A9-9345-8FCA6A8801F5}" srcOrd="0" destOrd="0" presId="urn:microsoft.com/office/officeart/2005/8/layout/pyramid1"/>
    <dgm:cxn modelId="{FD9EA0FC-AD69-483D-ABCD-97C8E57AEEFD}" type="presParOf" srcId="{307EEBB8-2C78-4FFF-B7D2-D33571457E3C}" destId="{03EF6924-15A1-444B-95C7-1A25CAF6462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40DB6D9-0658-4450-9A91-7AE134606496}" type="datetimeFigureOut">
              <a:rPr lang="ru-RU" smtClean="0"/>
              <a:pPr/>
              <a:t>22.11.2015</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69F31DF-1E10-4334-8792-18FF7DE0671E}" type="slidenum">
              <a:rPr lang="ru-RU" smtClean="0"/>
              <a:pPr/>
              <a:t>‹#›</a:t>
            </a:fld>
            <a:endParaRPr lang="ru-RU"/>
          </a:p>
        </p:txBody>
      </p:sp>
    </p:spTree>
    <p:extLst>
      <p:ext uri="{BB962C8B-B14F-4D97-AF65-F5344CB8AC3E}">
        <p14:creationId xmlns:p14="http://schemas.microsoft.com/office/powerpoint/2010/main" val="932293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90FF547A-49CA-4D03-B5FB-FD9D2131B9D4}" type="datetimeFigureOut">
              <a:rPr lang="ru-RU"/>
              <a:pPr>
                <a:defRPr/>
              </a:pPr>
              <a:t>22.11.2015</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B49A4EDF-DC77-4C6D-896B-93CFC8A32C3D}" type="slidenum">
              <a:rPr lang="ru-RU"/>
              <a:pPr>
                <a:defRPr/>
              </a:pPr>
              <a:t>‹#›</a:t>
            </a:fld>
            <a:endParaRPr lang="ru-RU"/>
          </a:p>
        </p:txBody>
      </p:sp>
    </p:spTree>
    <p:extLst>
      <p:ext uri="{BB962C8B-B14F-4D97-AF65-F5344CB8AC3E}">
        <p14:creationId xmlns:p14="http://schemas.microsoft.com/office/powerpoint/2010/main" val="1117917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noFill/>
          <a:ln>
            <a:solidFill>
              <a:srgbClr val="000000"/>
            </a:solidFill>
            <a:miter lim="800000"/>
            <a:headEnd/>
            <a:tailEnd/>
          </a:ln>
        </p:spPr>
      </p:sp>
      <p:sp>
        <p:nvSpPr>
          <p:cNvPr id="1413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latin typeface="Arial" charset="0"/>
            </a:endParaRPr>
          </a:p>
        </p:txBody>
      </p:sp>
      <p:sp>
        <p:nvSpPr>
          <p:cNvPr id="1413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FA656-8EA8-417C-A35F-35BA3C8ED244}"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120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121</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122</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123</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166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177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178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CDC081-00BD-4590-9828-023B961DD807}" type="slidenum">
              <a:rPr lang="ru-RU" smtClean="0"/>
              <a:pPr/>
              <a:t>4</a:t>
            </a:fld>
            <a:endParaRPr lang="ru-RU" smtClean="0"/>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61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Образ слайда 1"/>
          <p:cNvSpPr>
            <a:spLocks noGrp="1" noRot="1" noChangeAspect="1" noTextEdit="1"/>
          </p:cNvSpPr>
          <p:nvPr>
            <p:ph type="sldImg"/>
          </p:nvPr>
        </p:nvSpPr>
        <p:spPr bwMode="auto">
          <a:noFill/>
          <a:ln>
            <a:solidFill>
              <a:srgbClr val="000000"/>
            </a:solidFill>
            <a:miter lim="800000"/>
            <a:headEnd/>
            <a:tailEnd/>
          </a:ln>
        </p:spPr>
      </p:sp>
      <p:sp>
        <p:nvSpPr>
          <p:cNvPr id="144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1443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9146A-BC4A-4EE8-9960-1C63425F78FF}" type="slidenum">
              <a:rPr lang="ru-RU" smtClean="0"/>
              <a:pPr/>
              <a:t>76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100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76CB7FA-2BF7-4C05-949E-061B8D7547A6}" type="slidenum">
              <a:rPr lang="en-GB"/>
              <a:pPr/>
              <a:t>108</a:t>
            </a:fld>
            <a:endParaRPr lang="en-GB"/>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kumimoji="0"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113</a:t>
            </a:fld>
            <a:endParaRPr lang="ru-RU"/>
          </a:p>
        </p:txBody>
      </p:sp>
    </p:spTree>
    <p:extLst>
      <p:ext uri="{BB962C8B-B14F-4D97-AF65-F5344CB8AC3E}">
        <p14:creationId xmlns:p14="http://schemas.microsoft.com/office/powerpoint/2010/main" val="216464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49A4EDF-DC77-4C6D-896B-93CFC8A32C3D}" type="slidenum">
              <a:rPr lang="ru-RU" smtClean="0"/>
              <a:pPr>
                <a:defRPr/>
              </a:pPr>
              <a:t>118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501775"/>
            <a:ext cx="9156700" cy="5432425"/>
          </a:xfrm>
          <a:prstGeom prst="rect">
            <a:avLst/>
          </a:prstGeom>
          <a:noFill/>
          <a:ln w="9525">
            <a:noFill/>
            <a:miter lim="800000"/>
            <a:headEnd/>
            <a:tailEnd/>
          </a:ln>
        </p:spPr>
      </p:pic>
      <p:grpSp>
        <p:nvGrpSpPr>
          <p:cNvPr id="5" name="Group 11"/>
          <p:cNvGrpSpPr>
            <a:grpSpLocks/>
          </p:cNvGrpSpPr>
          <p:nvPr/>
        </p:nvGrpSpPr>
        <p:grpSpPr bwMode="auto">
          <a:xfrm>
            <a:off x="-12700" y="0"/>
            <a:ext cx="9183688" cy="3308350"/>
            <a:chOff x="-12700" y="0"/>
            <a:chExt cx="9184132" cy="3309056"/>
          </a:xfrm>
        </p:grpSpPr>
        <p:sp>
          <p:nvSpPr>
            <p:cNvPr id="6" name="Freeform 12"/>
            <p:cNvSpPr/>
            <p:nvPr userDrawn="1"/>
          </p:nvSpPr>
          <p:spPr>
            <a:xfrm>
              <a:off x="-12700" y="0"/>
              <a:ext cx="9169843" cy="2438920"/>
            </a:xfrm>
            <a:custGeom>
              <a:avLst/>
              <a:gdLst>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9169400" h="952500">
                  <a:moveTo>
                    <a:pt x="12700" y="0"/>
                  </a:moveTo>
                  <a:lnTo>
                    <a:pt x="9156700" y="0"/>
                  </a:lnTo>
                  <a:lnTo>
                    <a:pt x="9169400" y="892969"/>
                  </a:lnTo>
                  <a:cubicBezTo>
                    <a:pt x="7078133" y="620118"/>
                    <a:pt x="2713567" y="997148"/>
                    <a:pt x="0" y="952500"/>
                  </a:cubicBezTo>
                  <a:lnTo>
                    <a:pt x="1270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Freeform 9"/>
            <p:cNvSpPr/>
            <p:nvPr userDrawn="1"/>
          </p:nvSpPr>
          <p:spPr>
            <a:xfrm>
              <a:off x="1" y="2210272"/>
              <a:ext cx="9144442" cy="1098784"/>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 name="connsiteX0" fmla="*/ 0 w 546100"/>
                <a:gd name="connsiteY0" fmla="*/ 198314 h 532422"/>
                <a:gd name="connsiteX1" fmla="*/ 0 w 546100"/>
                <a:gd name="connsiteY1" fmla="*/ 532422 h 532422"/>
                <a:gd name="connsiteX2" fmla="*/ 304906 w 546100"/>
                <a:gd name="connsiteY2" fmla="*/ 70338 h 532422"/>
                <a:gd name="connsiteX3" fmla="*/ 546100 w 546100"/>
                <a:gd name="connsiteY3" fmla="*/ 374161 h 532422"/>
                <a:gd name="connsiteX4" fmla="*/ 546100 w 546100"/>
                <a:gd name="connsiteY4" fmla="*/ 0 h 532422"/>
                <a:gd name="connsiteX5" fmla="*/ 0 w 546100"/>
                <a:gd name="connsiteY5" fmla="*/ 198314 h 532422"/>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482600"/>
                    <a:pt x="546100" y="479669"/>
                  </a:cubicBezTo>
                  <a:lnTo>
                    <a:pt x="546100" y="0"/>
                  </a:lnTo>
                  <a:cubicBezTo>
                    <a:pt x="336762" y="-439615"/>
                    <a:pt x="139559" y="664307"/>
                    <a:pt x="0" y="303822"/>
                  </a:cubicBezTo>
                  <a:close/>
                </a:path>
              </a:pathLst>
            </a:custGeom>
            <a:gradFill flip="none" rotWithShape="1">
              <a:gsLst>
                <a:gs pos="0">
                  <a:schemeClr val="accent1"/>
                </a:gs>
                <a:gs pos="50000">
                  <a:schemeClr val="accent1">
                    <a:lumMod val="20000"/>
                    <a:lumOff val="80000"/>
                    <a:alpha val="60000"/>
                  </a:schemeClr>
                </a:gs>
                <a:gs pos="100000">
                  <a:schemeClr val="accent1">
                    <a:lumMod val="20000"/>
                    <a:lumOff val="80000"/>
                    <a:shade val="100000"/>
                    <a:satMod val="115000"/>
                    <a:alpha val="2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8" name="Freeform 8"/>
            <p:cNvSpPr/>
            <p:nvPr userDrawn="1"/>
          </p:nvSpPr>
          <p:spPr>
            <a:xfrm>
              <a:off x="1" y="2108650"/>
              <a:ext cx="9144442" cy="92094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166077"/>
                    <a:pt x="546100" y="163146"/>
                  </a:cubicBezTo>
                  <a:lnTo>
                    <a:pt x="546100" y="0"/>
                  </a:lnTo>
                  <a:cubicBezTo>
                    <a:pt x="336762" y="-439615"/>
                    <a:pt x="139559" y="664307"/>
                    <a:pt x="0" y="30382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9" name="Freeform 7"/>
            <p:cNvSpPr/>
            <p:nvPr userDrawn="1"/>
          </p:nvSpPr>
          <p:spPr>
            <a:xfrm>
              <a:off x="1" y="2045136"/>
              <a:ext cx="9171431" cy="53986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sp>
        <p:nvSpPr>
          <p:cNvPr id="2" name="Title 1"/>
          <p:cNvSpPr>
            <a:spLocks noGrp="1"/>
          </p:cNvSpPr>
          <p:nvPr>
            <p:ph type="ctrTitle"/>
          </p:nvPr>
        </p:nvSpPr>
        <p:spPr>
          <a:xfrm>
            <a:off x="609600" y="1"/>
            <a:ext cx="8077200" cy="1371600"/>
          </a:xfrm>
        </p:spPr>
        <p:txBody>
          <a:bodyPr/>
          <a:lstStyle>
            <a:lvl1pPr>
              <a:defRPr b="1">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Subtitle 2"/>
          <p:cNvSpPr>
            <a:spLocks noGrp="1"/>
          </p:cNvSpPr>
          <p:nvPr>
            <p:ph type="subTitle" idx="1"/>
          </p:nvPr>
        </p:nvSpPr>
        <p:spPr>
          <a:xfrm>
            <a:off x="1371600" y="1219200"/>
            <a:ext cx="6400800" cy="838200"/>
          </a:xfrm>
        </p:spPr>
        <p:txBody>
          <a:bodyPr anchor="ct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10"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p>
        </p:txBody>
      </p:sp>
      <p:sp>
        <p:nvSpPr>
          <p:cNvPr id="11"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p>
        </p:txBody>
      </p:sp>
      <p:sp>
        <p:nvSpPr>
          <p:cNvPr id="12"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42EA30E3-C40D-4E5D-9C41-A48E089E2B1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302AD1F-6048-4E00-86F5-1ABF076ADAD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42E6B2-D203-441B-9875-EDB5753BEB6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1A5435A-0D42-4131-93BF-B645A359856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E97FF4-0363-4A58-9B18-34D3227B112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EC6819-7E6E-4DFF-A9E0-A94FCB44A2E9}"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533400"/>
            <a:ext cx="8229600" cy="5597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EF286306-4024-49B2-A250-AB2CE74E740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828800"/>
            <a:ext cx="8229600" cy="4302125"/>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63C6857-9990-424D-B9B4-DF599D571E8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17" descr="Business lady.png"/>
          <p:cNvPicPr>
            <a:picLocks noChangeAspect="1"/>
          </p:cNvPicPr>
          <p:nvPr/>
        </p:nvPicPr>
        <p:blipFill>
          <a:blip r:embed="rId2"/>
          <a:srcRect l="1666" b="3658"/>
          <a:stretch>
            <a:fillRect/>
          </a:stretch>
        </p:blipFill>
        <p:spPr bwMode="auto">
          <a:xfrm>
            <a:off x="0" y="685800"/>
            <a:ext cx="8991600" cy="6172200"/>
          </a:xfrm>
          <a:prstGeom prst="rect">
            <a:avLst/>
          </a:prstGeom>
          <a:noFill/>
          <a:ln w="9525">
            <a:noFill/>
            <a:miter lim="800000"/>
            <a:headEnd/>
            <a:tailEnd/>
          </a:ln>
        </p:spPr>
      </p:pic>
      <p:sp>
        <p:nvSpPr>
          <p:cNvPr id="5" name="Freeform 12"/>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Freeform 7"/>
          <p:cNvSpPr/>
          <p:nvPr/>
        </p:nvSpPr>
        <p:spPr>
          <a:xfrm flipH="1">
            <a:off x="0" y="1219200"/>
            <a:ext cx="9170988"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8"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 name="Title 1"/>
          <p:cNvSpPr>
            <a:spLocks noGrp="1"/>
          </p:cNvSpPr>
          <p:nvPr>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p>
        </p:txBody>
      </p:sp>
      <p:sp>
        <p:nvSpPr>
          <p:cNvPr id="10"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p>
        </p:txBody>
      </p:sp>
      <p:sp>
        <p:nvSpPr>
          <p:cNvPr id="11"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D49459AE-634B-4F9F-821D-637EF3B9C43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Freeform 12"/>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5" name="Freeform 7"/>
          <p:cNvSpPr/>
          <p:nvPr/>
        </p:nvSpPr>
        <p:spPr>
          <a:xfrm flipH="1">
            <a:off x="0" y="1219200"/>
            <a:ext cx="9170988"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8" name="Picture 16" descr="Business lady2.png"/>
          <p:cNvPicPr>
            <a:picLocks noChangeAspect="1"/>
          </p:cNvPicPr>
          <p:nvPr/>
        </p:nvPicPr>
        <p:blipFill>
          <a:blip r:embed="rId2"/>
          <a:srcRect/>
          <a:stretch>
            <a:fillRect/>
          </a:stretch>
        </p:blipFill>
        <p:spPr bwMode="auto">
          <a:xfrm>
            <a:off x="0" y="4794250"/>
            <a:ext cx="1600200" cy="206375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p>
        </p:txBody>
      </p:sp>
      <p:sp>
        <p:nvSpPr>
          <p:cNvPr id="10"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p>
        </p:txBody>
      </p:sp>
      <p:sp>
        <p:nvSpPr>
          <p:cNvPr id="11"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2AE868A7-0BA1-4A07-9E4D-6161E37ECC6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3693" t="5495" r="70010" b="2054"/>
          <a:stretch>
            <a:fillRect/>
          </a:stretch>
        </p:blipFill>
        <p:spPr bwMode="auto">
          <a:xfrm>
            <a:off x="0" y="0"/>
            <a:ext cx="1993900" cy="6858000"/>
          </a:xfrm>
          <a:prstGeom prst="rect">
            <a:avLst/>
          </a:prstGeom>
          <a:noFill/>
          <a:ln w="9525">
            <a:noFill/>
            <a:miter lim="800000"/>
            <a:headEnd/>
            <a:tailEnd/>
          </a:ln>
        </p:spPr>
      </p:pic>
      <p:sp>
        <p:nvSpPr>
          <p:cNvPr id="5" name="Freeform 17"/>
          <p:cNvSpPr/>
          <p:nvPr/>
        </p:nvSpPr>
        <p:spPr>
          <a:xfrm rot="5400000">
            <a:off x="-1179512" y="2584450"/>
            <a:ext cx="68580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nvGrpSpPr>
          <p:cNvPr id="6" name="Group 14"/>
          <p:cNvGrpSpPr>
            <a:grpSpLocks/>
          </p:cNvGrpSpPr>
          <p:nvPr/>
        </p:nvGrpSpPr>
        <p:grpSpPr bwMode="auto">
          <a:xfrm rot="-5400000" flipH="1" flipV="1">
            <a:off x="-1987550" y="2978150"/>
            <a:ext cx="6858000" cy="901700"/>
            <a:chOff x="-2" y="1219200"/>
            <a:chExt cx="9171436" cy="901701"/>
          </a:xfrm>
        </p:grpSpPr>
        <p:sp>
          <p:nvSpPr>
            <p:cNvPr id="7" name="Freeform 7"/>
            <p:cNvSpPr/>
            <p:nvPr userDrawn="1"/>
          </p:nvSpPr>
          <p:spPr>
            <a:xfrm flipH="1">
              <a:off x="-2" y="1219200"/>
              <a:ext cx="9171436" cy="457201"/>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8" name="Freeform 9"/>
            <p:cNvSpPr/>
            <p:nvPr userDrawn="1"/>
          </p:nvSpPr>
          <p:spPr>
            <a:xfrm flipH="1">
              <a:off x="-1" y="1237343"/>
              <a:ext cx="9171435"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9" name="Freeform 10"/>
            <p:cNvSpPr/>
            <p:nvPr userDrawn="1"/>
          </p:nvSpPr>
          <p:spPr>
            <a:xfrm flipH="1">
              <a:off x="-2" y="1331476"/>
              <a:ext cx="917143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sp>
        <p:nvSpPr>
          <p:cNvPr id="2" name="Title 1"/>
          <p:cNvSpPr>
            <a:spLocks noGrp="1"/>
          </p:cNvSpPr>
          <p:nvPr>
            <p:ph type="title"/>
          </p:nvPr>
        </p:nvSpPr>
        <p:spPr>
          <a:xfrm>
            <a:off x="1981200" y="76200"/>
            <a:ext cx="6858000" cy="1143000"/>
          </a:xfrm>
        </p:spPr>
        <p:txBody>
          <a:bodyPr/>
          <a:lstStyle>
            <a:lvl1pPr>
              <a:defRPr b="1">
                <a:solidFill>
                  <a:sysClr val="windowText" lastClr="000000"/>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dirty="0"/>
          </a:p>
        </p:txBody>
      </p:sp>
      <p:sp>
        <p:nvSpPr>
          <p:cNvPr id="3" name="Content Placeholder 2"/>
          <p:cNvSpPr>
            <a:spLocks noGrp="1"/>
          </p:cNvSpPr>
          <p:nvPr>
            <p:ph idx="1"/>
          </p:nvPr>
        </p:nvSpPr>
        <p:spPr>
          <a:xfrm>
            <a:off x="1981200" y="1600200"/>
            <a:ext cx="69342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p>
        </p:txBody>
      </p:sp>
      <p:sp>
        <p:nvSpPr>
          <p:cNvPr id="11"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p>
        </p:txBody>
      </p:sp>
      <p:sp>
        <p:nvSpPr>
          <p:cNvPr id="12"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04CE97C9-C0A6-4716-B714-E056796EB70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Freeform 12"/>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5" name="Freeform 7"/>
          <p:cNvSpPr/>
          <p:nvPr/>
        </p:nvSpPr>
        <p:spPr>
          <a:xfrm flipH="1">
            <a:off x="0" y="1219200"/>
            <a:ext cx="9170988"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8" name="Picture 5" descr="\\Zion\customservices\Clients3\CREATIVE_SERVICES\STOCK_PHOTOS\Big Stock Photos\USED\USED_I_bigstockphoto_Beautiful_Woman_106002.jpg"/>
          <p:cNvPicPr>
            <a:picLocks noChangeAspect="1" noChangeArrowheads="1"/>
          </p:cNvPicPr>
          <p:nvPr/>
        </p:nvPicPr>
        <p:blipFill>
          <a:blip r:embed="rId2" cstate="print">
            <a:lum contrast="40000"/>
          </a:blip>
          <a:srcRect t="-1250" r="55833" b="96250"/>
          <a:stretch>
            <a:fillRect/>
          </a:stretch>
        </p:blipFill>
        <p:spPr bwMode="auto">
          <a:xfrm>
            <a:off x="-1" y="1209675"/>
            <a:ext cx="4038601" cy="304800"/>
          </a:xfrm>
          <a:prstGeom prst="rect">
            <a:avLst/>
          </a:prstGeom>
          <a:noFill/>
          <a:scene3d>
            <a:camera prst="orthographicFront"/>
            <a:lightRig rig="threePt" dir="t"/>
          </a:scene3d>
          <a:sp3d prstMaterial="clear"/>
        </p:spPr>
      </p:pic>
      <p:sp>
        <p:nvSpPr>
          <p:cNvPr id="2" name="Title 1"/>
          <p:cNvSpPr>
            <a:spLocks noGrp="1"/>
          </p:cNvSpPr>
          <p:nvPr>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ru-RU" smtClean="0"/>
              <a:t>Образец заголовка</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p>
        </p:txBody>
      </p:sp>
      <p:sp>
        <p:nvSpPr>
          <p:cNvPr id="10"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p>
        </p:txBody>
      </p:sp>
      <p:sp>
        <p:nvSpPr>
          <p:cNvPr id="11" name="Slide Number Placeholder 5"/>
          <p:cNvSpPr>
            <a:spLocks noGrp="1"/>
          </p:cNvSpPr>
          <p:nvPr>
            <p:ph type="sldNum" sz="quarter" idx="12"/>
          </p:nvPr>
        </p:nvSpPr>
        <p:spPr/>
        <p:txBody>
          <a:bodyPr/>
          <a:lstStyle>
            <a:lvl1pPr>
              <a:defRPr smtClean="0">
                <a:latin typeface="Arial" pitchFamily="34" charset="0"/>
                <a:cs typeface="Arial" pitchFamily="34" charset="0"/>
              </a:defRPr>
            </a:lvl1pPr>
          </a:lstStyle>
          <a:p>
            <a:pPr>
              <a:defRPr/>
            </a:pPr>
            <a:fld id="{22DF7E92-7BE5-4401-8204-DCAFB742B0B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922E4E-8898-4EB5-889F-4499EBF5610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BC5B6F-34B9-4B17-842B-783073D3380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C18B70D-D6B9-4560-86AF-931416EBC09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6D0A1A7-E27D-4F27-A27E-40CFF89B542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Business lady.png"/>
          <p:cNvPicPr>
            <a:picLocks noChangeAspect="1"/>
          </p:cNvPicPr>
          <p:nvPr/>
        </p:nvPicPr>
        <p:blipFill>
          <a:blip r:embed="rId18"/>
          <a:srcRect l="1666" b="3658"/>
          <a:stretch>
            <a:fillRect/>
          </a:stretch>
        </p:blipFill>
        <p:spPr bwMode="auto">
          <a:xfrm>
            <a:off x="0" y="685800"/>
            <a:ext cx="8991600" cy="6172200"/>
          </a:xfrm>
          <a:prstGeom prst="rect">
            <a:avLst/>
          </a:prstGeom>
          <a:noFill/>
          <a:ln w="9525">
            <a:noFill/>
            <a:miter lim="800000"/>
            <a:headEnd/>
            <a:tailEnd/>
          </a:ln>
        </p:spPr>
      </p:pic>
      <p:sp>
        <p:nvSpPr>
          <p:cNvPr id="8" name="Freeform 7"/>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9" name="Freeform 8"/>
          <p:cNvSpPr/>
          <p:nvPr/>
        </p:nvSpPr>
        <p:spPr>
          <a:xfrm flipH="1">
            <a:off x="0" y="1219200"/>
            <a:ext cx="9170988"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0"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1"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2" name="Title Placeholder 1"/>
          <p:cNvSpPr>
            <a:spLocks noGrp="1"/>
          </p:cNvSpPr>
          <p:nvPr>
            <p:ph type="title"/>
          </p:nvPr>
        </p:nvSpPr>
        <p:spPr>
          <a:xfrm>
            <a:off x="533400" y="123825"/>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20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pitchFamily="34" charset="0"/>
                <a:cs typeface="Arial" pitchFamily="34" charset="0"/>
              </a:defRPr>
            </a:lvl1pPr>
          </a:lstStyle>
          <a:p>
            <a:pPr>
              <a:defRPr/>
            </a:pPr>
            <a:fld id="{19671169-C44D-44C5-AD74-B225515D910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9" r:id="rId15"/>
    <p:sldLayoutId id="2147483700" r:id="rId16"/>
  </p:sldLayoutIdLst>
  <p:txStyles>
    <p:titleStyle>
      <a:lvl1pPr algn="ctr" rtl="0" fontAlgn="base">
        <a:spcBef>
          <a:spcPct val="0"/>
        </a:spcBef>
        <a:spcAft>
          <a:spcPct val="0"/>
        </a:spcAft>
        <a:defRPr lang="en-US" sz="4400" b="1" kern="1200" dirty="0">
          <a:solidFill>
            <a:schemeClr val="bg1"/>
          </a:solidFill>
          <a:effectLst>
            <a:reflection blurRad="6350" stA="55000" endA="300" endPos="45500" dir="5400000" sy="-100000" algn="bl" rotWithShape="0"/>
          </a:effectLst>
          <a:latin typeface="Arial" pitchFamily="34" charset="0"/>
          <a:ea typeface="+mj-ea"/>
          <a:cs typeface="Arial" pitchFamily="34" charset="0"/>
        </a:defRPr>
      </a:lvl1pPr>
      <a:lvl2pPr algn="ctr" rtl="0" fontAlgn="base">
        <a:spcBef>
          <a:spcPct val="0"/>
        </a:spcBef>
        <a:spcAft>
          <a:spcPct val="0"/>
        </a:spcAft>
        <a:defRPr sz="4400" b="1">
          <a:solidFill>
            <a:schemeClr val="bg1"/>
          </a:solidFill>
          <a:latin typeface="Arial" charset="0"/>
          <a:cs typeface="Arial" charset="0"/>
        </a:defRPr>
      </a:lvl2pPr>
      <a:lvl3pPr algn="ctr" rtl="0" fontAlgn="base">
        <a:spcBef>
          <a:spcPct val="0"/>
        </a:spcBef>
        <a:spcAft>
          <a:spcPct val="0"/>
        </a:spcAft>
        <a:defRPr sz="4400" b="1">
          <a:solidFill>
            <a:schemeClr val="bg1"/>
          </a:solidFill>
          <a:latin typeface="Arial" charset="0"/>
          <a:cs typeface="Arial" charset="0"/>
        </a:defRPr>
      </a:lvl3pPr>
      <a:lvl4pPr algn="ctr" rtl="0" fontAlgn="base">
        <a:spcBef>
          <a:spcPct val="0"/>
        </a:spcBef>
        <a:spcAft>
          <a:spcPct val="0"/>
        </a:spcAft>
        <a:defRPr sz="4400" b="1">
          <a:solidFill>
            <a:schemeClr val="bg1"/>
          </a:solidFill>
          <a:latin typeface="Arial" charset="0"/>
          <a:cs typeface="Arial" charset="0"/>
        </a:defRPr>
      </a:lvl4pPr>
      <a:lvl5pPr algn="ctr" rtl="0" fontAlgn="base">
        <a:spcBef>
          <a:spcPct val="0"/>
        </a:spcBef>
        <a:spcAft>
          <a:spcPct val="0"/>
        </a:spcAft>
        <a:defRPr sz="4400" b="1">
          <a:solidFill>
            <a:schemeClr val="bg1"/>
          </a:solidFill>
          <a:latin typeface="Arial" charset="0"/>
          <a:cs typeface="Arial" charset="0"/>
        </a:defRPr>
      </a:lvl5pPr>
      <a:lvl6pPr marL="457200" algn="ctr" rtl="0" eaLnBrk="1" fontAlgn="base" hangingPunct="1">
        <a:spcBef>
          <a:spcPct val="0"/>
        </a:spcBef>
        <a:spcAft>
          <a:spcPct val="0"/>
        </a:spcAft>
        <a:defRPr sz="4400" b="1">
          <a:solidFill>
            <a:schemeClr val="bg1"/>
          </a:solidFill>
          <a:latin typeface="Arial" charset="0"/>
          <a:cs typeface="Arial" charset="0"/>
        </a:defRPr>
      </a:lvl6pPr>
      <a:lvl7pPr marL="914400" algn="ctr" rtl="0" eaLnBrk="1" fontAlgn="base" hangingPunct="1">
        <a:spcBef>
          <a:spcPct val="0"/>
        </a:spcBef>
        <a:spcAft>
          <a:spcPct val="0"/>
        </a:spcAft>
        <a:defRPr sz="4400" b="1">
          <a:solidFill>
            <a:schemeClr val="bg1"/>
          </a:solidFill>
          <a:latin typeface="Arial" charset="0"/>
          <a:cs typeface="Arial" charset="0"/>
        </a:defRPr>
      </a:lvl7pPr>
      <a:lvl8pPr marL="1371600" algn="ctr" rtl="0" eaLnBrk="1" fontAlgn="base" hangingPunct="1">
        <a:spcBef>
          <a:spcPct val="0"/>
        </a:spcBef>
        <a:spcAft>
          <a:spcPct val="0"/>
        </a:spcAft>
        <a:defRPr sz="4400" b="1">
          <a:solidFill>
            <a:schemeClr val="bg1"/>
          </a:solidFill>
          <a:latin typeface="Arial" charset="0"/>
          <a:cs typeface="Arial" charset="0"/>
        </a:defRPr>
      </a:lvl8pPr>
      <a:lvl9pPr marL="1828800" algn="ctr" rtl="0" eaLnBrk="1" fontAlgn="base" hangingPunct="1">
        <a:spcBef>
          <a:spcPct val="0"/>
        </a:spcBef>
        <a:spcAft>
          <a:spcPct val="0"/>
        </a:spcAft>
        <a:defRPr sz="4400" b="1">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10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slide" Target="slide49.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93.xml"/><Relationship Id="rId4" Type="http://schemas.openxmlformats.org/officeDocument/2006/relationships/slide" Target="slide47.xml"/></Relationships>
</file>

<file path=ppt/slides/_rels/slide109.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1055;&#1088;&#1080;&#1084;&#1077;&#1088;%20&#1089;&#1088;&#1077;&#1076;&#1085;&#1077;&#1089;&#1088;&#1086;&#1095;&#1085;&#1086;&#1075;&#1086;%20&#1087;&#1083;&#1072;&#1085;&#1080;&#1088;&#1086;&#1074;&#1072;&#1085;&#1080;&#1103;.doc"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1.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intel.com/education"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intel.com/education/visualranking"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intel.com/education/seeingreason"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intel.com/education/seeingreason"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intel.com/education/showingevidence" TargetMode="Externa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3.png"/></Relationships>
</file>

<file path=ppt/slides/_rels/slide177.xml.rels><?xml version="1.0" encoding="UTF-8" standalone="yes"?>
<Relationships xmlns="http://schemas.openxmlformats.org/package/2006/relationships"><Relationship Id="rId8" Type="http://schemas.openxmlformats.org/officeDocument/2006/relationships/hyperlink" Target="http://www.sapere.org.uk/" TargetMode="External"/><Relationship Id="rId13" Type="http://schemas.openxmlformats.org/officeDocument/2006/relationships/hyperlink" Target="http://www.lgec.org.uk/LagaNews/jun04tool.pdf" TargetMode="External"/><Relationship Id="rId3" Type="http://schemas.openxmlformats.org/officeDocument/2006/relationships/hyperlink" Target="http://www.thinkinghistory.co.uk/ActivityModel/ActModHotSeat.html" TargetMode="External"/><Relationship Id="rId7" Type="http://schemas.openxmlformats.org/officeDocument/2006/relationships/hyperlink" Target="http://www.intel.com/education/visualranking" TargetMode="External"/><Relationship Id="rId12" Type="http://schemas.openxmlformats.org/officeDocument/2006/relationships/hyperlink" Target="http://www.teachingenglish.org.uk/language-assistant/primary-tips/working-pairs-grou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english-teaching.co.uk/learninglearning/valuecontinuumpg.pdf" TargetMode="External"/><Relationship Id="rId11" Type="http://schemas.openxmlformats.org/officeDocument/2006/relationships/hyperlink" Target="http://www.ltscotland.org.uk/glossary/l/listeningtriads.asp?strReferringChannel=learningaboutlearning" TargetMode="External"/><Relationship Id="rId5" Type="http://schemas.openxmlformats.org/officeDocument/2006/relationships/hyperlink" Target="http://www.circle-time.co.uk/site/home" TargetMode="External"/><Relationship Id="rId15" Type="http://schemas.openxmlformats.org/officeDocument/2006/relationships/hyperlink" Target="http://www.at-ristol.co.uk/cz/teachers/Debate%20formats.doc" TargetMode="External"/><Relationship Id="rId10" Type="http://schemas.openxmlformats.org/officeDocument/2006/relationships/hyperlink" Target="http://www.xpday.org/session_formats/goldfish_bowl" TargetMode="External"/><Relationship Id="rId4" Type="http://schemas.openxmlformats.org/officeDocument/2006/relationships/hyperlink" Target="http://drscavanaugh.org/discussion/inclass/discussion_formats.htm" TargetMode="External"/><Relationship Id="rId9" Type="http://schemas.openxmlformats.org/officeDocument/2006/relationships/hyperlink" Target="http://www.brainboxx.co.uk/a3_aspects/pages/TALKrainbow.htm" TargetMode="External"/><Relationship Id="rId14" Type="http://schemas.openxmlformats.org/officeDocument/2006/relationships/hyperlink" Target="http://www.eazhull.org.uk/nlc/think,_pair,_share.htm" TargetMode="External"/></Relationships>
</file>

<file path=ppt/slides/_rels/slide178.xml.rels><?xml version="1.0" encoding="UTF-8" standalone="yes"?>
<Relationships xmlns="http://schemas.openxmlformats.org/package/2006/relationships"><Relationship Id="rId8" Type="http://schemas.openxmlformats.org/officeDocument/2006/relationships/hyperlink" Target="http://festival.1september.ru/articles/subjects/1" TargetMode="External"/><Relationship Id="rId3" Type="http://schemas.openxmlformats.org/officeDocument/2006/relationships/hyperlink" Target="http://www.sch2000.ru/" TargetMode="External"/><Relationship Id="rId7" Type="http://schemas.openxmlformats.org/officeDocument/2006/relationships/hyperlink" Target="http://www.openlesson.r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iki.pippkro.ru/index.php/%D0%A3%D1%87%D0%B0%D1%81%D1%82%D0%BD%D0%B8%D0%BA:%D0%A1%D0%B5%D0%BB%D0%B8%D1%85%D0%BE%D0%B2%D0%B0_%D0%A2%D0%B0%D1%82%D1%8C%D1%8F%D0%BD%D0%B0_%D0%AE%D1%80%D1%8C%D0%B5%D0%B2%D0%BD%D0%B0" TargetMode="External"/><Relationship Id="rId5" Type="http://schemas.openxmlformats.org/officeDocument/2006/relationships/hyperlink" Target="https://sites.google.com/site/konstruktoruroka/home" TargetMode="External"/><Relationship Id="rId10" Type="http://schemas.openxmlformats.org/officeDocument/2006/relationships/hyperlink" Target="http://www.trizminsk.org/e/prs/233021.htm" TargetMode="External"/><Relationship Id="rId4" Type="http://schemas.openxmlformats.org/officeDocument/2006/relationships/hyperlink" Target="http://netedu.ru/" TargetMode="External"/><Relationship Id="rId9" Type="http://schemas.openxmlformats.org/officeDocument/2006/relationships/hyperlink" Target="http://edu.direktor.ru/"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5.xml"/><Relationship Id="rId7" Type="http://schemas.openxmlformats.org/officeDocument/2006/relationships/slide" Target="slide30.xml"/><Relationship Id="rId2" Type="http://schemas.openxmlformats.org/officeDocument/2006/relationships/slide" Target="slide24.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28.xml"/><Relationship Id="rId10" Type="http://schemas.openxmlformats.org/officeDocument/2006/relationships/slide" Target="slide19.xml"/><Relationship Id="rId4" Type="http://schemas.openxmlformats.org/officeDocument/2006/relationships/slide" Target="slide27.xml"/><Relationship Id="rId9" Type="http://schemas.openxmlformats.org/officeDocument/2006/relationships/slide" Target="slide32.xml"/></Relationships>
</file>

<file path=ppt/slides/_rels/slide2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slide" Target="slide155.xml"/><Relationship Id="rId5" Type="http://schemas.openxmlformats.org/officeDocument/2006/relationships/slide" Target="slide129.xml"/><Relationship Id="rId10" Type="http://schemas.openxmlformats.org/officeDocument/2006/relationships/slide" Target="slide177.xml"/><Relationship Id="rId4" Type="http://schemas.openxmlformats.org/officeDocument/2006/relationships/slide" Target="slide149.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9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21.xml"/><Relationship Id="rId4" Type="http://schemas.openxmlformats.org/officeDocument/2006/relationships/slide" Target="slide60.xml"/></Relationships>
</file>

<file path=ppt/slides/_rels/slide4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hyperlink" Target="http://www.thinkingeducation.co.uk/p4c.htm"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60.xml"/></Relationships>
</file>

<file path=ppt/slides/_rels/slide8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67.xml"/><Relationship Id="rId1" Type="http://schemas.openxmlformats.org/officeDocument/2006/relationships/slideLayout" Target="../slideLayouts/slideLayout10.xml"/><Relationship Id="rId4" Type="http://schemas.openxmlformats.org/officeDocument/2006/relationships/slide" Target="slide92.xml"/></Relationships>
</file>

<file path=ppt/slides/_rels/slide9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slide" Target="slide47.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715008" y="5786454"/>
            <a:ext cx="3428992"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0" name="Rectangle 2"/>
          <p:cNvSpPr>
            <a:spLocks noGrp="1" noChangeArrowheads="1"/>
          </p:cNvSpPr>
          <p:nvPr>
            <p:ph type="ctrTitle"/>
          </p:nvPr>
        </p:nvSpPr>
        <p:spPr>
          <a:xfrm>
            <a:off x="-357222" y="0"/>
            <a:ext cx="12573088" cy="2014518"/>
          </a:xfrm>
        </p:spPr>
        <p:txBody>
          <a:bodyPr>
            <a:normAutofit/>
          </a:bodyPr>
          <a:lstStyle/>
          <a:p>
            <a:pPr>
              <a:defRPr/>
            </a:pPr>
            <a:r>
              <a:rPr lang="ru-RU" sz="4800" dirty="0" smtClean="0">
                <a:latin typeface="Calibri" pitchFamily="34" charset="0"/>
              </a:rPr>
              <a:t>Конструктор уроков </a:t>
            </a:r>
            <a:br>
              <a:rPr lang="ru-RU" sz="4800" dirty="0" smtClean="0">
                <a:latin typeface="Calibri" pitchFamily="34" charset="0"/>
              </a:rPr>
            </a:br>
            <a:r>
              <a:rPr lang="ru-RU" sz="4800" dirty="0" smtClean="0">
                <a:latin typeface="Calibri" pitchFamily="34" charset="0"/>
              </a:rPr>
              <a:t>нового формата</a:t>
            </a:r>
            <a:endParaRPr lang="en-GB" sz="4800" dirty="0" smtClean="0">
              <a:latin typeface="Calibri" pitchFamily="34" charset="0"/>
            </a:endParaRPr>
          </a:p>
        </p:txBody>
      </p:sp>
      <p:pic>
        <p:nvPicPr>
          <p:cNvPr id="5" name="Рисунок 4" descr="Рисунок1.png"/>
          <p:cNvPicPr>
            <a:picLocks noChangeAspect="1"/>
          </p:cNvPicPr>
          <p:nvPr/>
        </p:nvPicPr>
        <p:blipFill>
          <a:blip r:embed="rId2"/>
          <a:stretch>
            <a:fillRect/>
          </a:stretch>
        </p:blipFill>
        <p:spPr>
          <a:xfrm>
            <a:off x="357158" y="5798029"/>
            <a:ext cx="2000232" cy="1059971"/>
          </a:xfrm>
          <a:prstGeom prst="rect">
            <a:avLst/>
          </a:prstGeom>
        </p:spPr>
      </p:pic>
      <p:pic>
        <p:nvPicPr>
          <p:cNvPr id="6" name="Рисунок 5" descr="лого.png"/>
          <p:cNvPicPr>
            <a:picLocks noChangeAspect="1"/>
          </p:cNvPicPr>
          <p:nvPr/>
        </p:nvPicPr>
        <p:blipFill>
          <a:blip r:embed="rId3"/>
          <a:stretch>
            <a:fillRect/>
          </a:stretch>
        </p:blipFill>
        <p:spPr>
          <a:xfrm>
            <a:off x="285720" y="214290"/>
            <a:ext cx="2571744" cy="2571744"/>
          </a:xfrm>
          <a:prstGeom prst="rect">
            <a:avLst/>
          </a:prstGeom>
        </p:spPr>
      </p:pic>
      <p:pic>
        <p:nvPicPr>
          <p:cNvPr id="8" name="Рисунок 7" descr="Кембридж.png"/>
          <p:cNvPicPr>
            <a:picLocks noChangeAspect="1"/>
          </p:cNvPicPr>
          <p:nvPr/>
        </p:nvPicPr>
        <p:blipFill>
          <a:blip r:embed="rId4"/>
          <a:stretch>
            <a:fillRect/>
          </a:stretch>
        </p:blipFill>
        <p:spPr>
          <a:xfrm>
            <a:off x="2571736" y="5786454"/>
            <a:ext cx="3143272" cy="11332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0" name="Rectangle 2"/>
          <p:cNvSpPr>
            <a:spLocks noChangeArrowheads="1"/>
          </p:cNvSpPr>
          <p:nvPr/>
        </p:nvSpPr>
        <p:spPr bwMode="auto">
          <a:xfrm>
            <a:off x="63500" y="96838"/>
            <a:ext cx="8996363" cy="550862"/>
          </a:xfrm>
          <a:prstGeom prst="rect">
            <a:avLst/>
          </a:prstGeom>
          <a:noFill/>
          <a:ln w="9525">
            <a:noFill/>
            <a:miter lim="800000"/>
            <a:headEnd/>
            <a:tailEnd/>
          </a:ln>
          <a:effectLst/>
        </p:spPr>
        <p:txBody>
          <a:bodyPr anchor="ctr" anchorCtr="1"/>
          <a:lstStyle/>
          <a:p>
            <a:pPr algn="ctr">
              <a:defRPr/>
            </a:pPr>
            <a:r>
              <a:rPr lang="ru-RU" sz="4800" b="1" dirty="0">
                <a:solidFill>
                  <a:schemeClr val="bg1"/>
                </a:solidFill>
                <a:effectLst>
                  <a:outerShdw blurRad="38100" dist="38100" dir="2700000" algn="tl">
                    <a:srgbClr val="000000"/>
                  </a:outerShdw>
                </a:effectLst>
                <a:latin typeface="Arial" pitchFamily="34" charset="0"/>
                <a:cs typeface="Arial" pitchFamily="34" charset="0"/>
              </a:rPr>
              <a:t>Подготовка темы</a:t>
            </a:r>
          </a:p>
        </p:txBody>
      </p:sp>
      <p:graphicFrame>
        <p:nvGraphicFramePr>
          <p:cNvPr id="560156" name="Group 28"/>
          <p:cNvGraphicFramePr>
            <a:graphicFrameLocks noGrp="1"/>
          </p:cNvGraphicFramePr>
          <p:nvPr/>
        </p:nvGraphicFramePr>
        <p:xfrm>
          <a:off x="214313" y="642938"/>
          <a:ext cx="8929718" cy="952500"/>
        </p:xfrm>
        <a:graphic>
          <a:graphicData uri="http://schemas.openxmlformats.org/drawingml/2006/table">
            <a:tbl>
              <a:tblPr/>
              <a:tblGrid>
                <a:gridCol w="8929718"/>
              </a:tblGrid>
              <a:tr h="9525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400" b="0" i="1" u="none" strike="noStrike" cap="none" normalizeH="0" baseline="0" dirty="0" smtClean="0">
                          <a:ln>
                            <a:noFill/>
                          </a:ln>
                          <a:solidFill>
                            <a:schemeClr val="bg1"/>
                          </a:solidFill>
                          <a:effectLst/>
                          <a:latin typeface="Arial" charset="0"/>
                        </a:rPr>
                        <a:t>Учитель планирует не отдельные уроки, а тему целиком.</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60155" name="Text Box 27"/>
          <p:cNvSpPr txBox="1">
            <a:spLocks noChangeArrowheads="1"/>
          </p:cNvSpPr>
          <p:nvPr/>
        </p:nvSpPr>
        <p:spPr bwMode="auto">
          <a:xfrm>
            <a:off x="0" y="2214554"/>
            <a:ext cx="8929718" cy="3970318"/>
          </a:xfrm>
          <a:prstGeom prst="rect">
            <a:avLst/>
          </a:prstGeom>
          <a:noFill/>
          <a:ln w="9525" algn="ctr">
            <a:noFill/>
            <a:miter lim="800000"/>
            <a:headEnd/>
            <a:tailEnd/>
          </a:ln>
        </p:spPr>
        <p:txBody>
          <a:bodyPr wrap="square" anchorCtr="1">
            <a:spAutoFit/>
          </a:bodyPr>
          <a:lstStyle/>
          <a:p>
            <a:pPr indent="352425">
              <a:spcBef>
                <a:spcPts val="0"/>
              </a:spcBef>
            </a:pPr>
            <a:r>
              <a:rPr lang="ru-RU" b="1" dirty="0"/>
              <a:t>Определите резерв времени. Если программа предусматривает 12 часов на тему, планируем пройти её за 10.</a:t>
            </a:r>
          </a:p>
          <a:p>
            <a:pPr indent="352425">
              <a:spcBef>
                <a:spcPts val="0"/>
              </a:spcBef>
            </a:pPr>
            <a:r>
              <a:rPr lang="ru-RU" b="1" dirty="0"/>
              <a:t>За время изучения темы мы трижды «прошиваем» учебный материал. Сначала обзор. Чтобы заинтересовать. Затем – основной «проход» материала. И наконец, сжатое повторение, в котором тема опять даётся цельно, но уже на ином уровне.</a:t>
            </a:r>
          </a:p>
          <a:p>
            <a:pPr indent="352425">
              <a:spcBef>
                <a:spcPts val="0"/>
              </a:spcBef>
            </a:pPr>
            <a:r>
              <a:rPr lang="ru-RU" b="1" dirty="0">
                <a:solidFill>
                  <a:srgbClr val="FF0000"/>
                </a:solidFill>
              </a:rPr>
              <a:t>ТЕХНОЛОГИЯ</a:t>
            </a:r>
          </a:p>
          <a:p>
            <a:pPr indent="352425">
              <a:spcBef>
                <a:spcPts val="0"/>
              </a:spcBef>
            </a:pPr>
            <a:r>
              <a:rPr lang="ru-RU" b="1" dirty="0"/>
              <a:t>Шаг 1. БАЗОВЫЙ ЛИСТ</a:t>
            </a:r>
          </a:p>
          <a:p>
            <a:pPr indent="352425">
              <a:spcBef>
                <a:spcPts val="0"/>
              </a:spcBef>
            </a:pPr>
            <a:r>
              <a:rPr lang="ru-RU" b="1" dirty="0"/>
              <a:t>Готовим «Базовый лист контроля». В нём перечислены основные правила, понятия, формулировки и формулы, которые ОБЯЗАН знать каждый ученик.</a:t>
            </a:r>
          </a:p>
          <a:p>
            <a:pPr indent="352425">
              <a:spcBef>
                <a:spcPts val="0"/>
              </a:spcBef>
            </a:pPr>
            <a:r>
              <a:rPr lang="ru-RU" b="1" dirty="0"/>
              <a:t>Шаг 2. РЕКВИЗИТ</a:t>
            </a:r>
          </a:p>
          <a:p>
            <a:pPr indent="352425">
              <a:spcBef>
                <a:spcPts val="0"/>
              </a:spcBef>
            </a:pPr>
            <a:r>
              <a:rPr lang="ru-RU" b="1" dirty="0"/>
              <a:t>Планируем реквизит: наглядность, книги, </a:t>
            </a:r>
            <a:r>
              <a:rPr lang="ru-RU" b="1" dirty="0" smtClean="0"/>
              <a:t>эксперименты, опережающие домашние задания, творческие проекты для одаренных </a:t>
            </a:r>
            <a:r>
              <a:rPr lang="ru-RU" b="1" dirty="0"/>
              <a:t>и т.п</a:t>
            </a:r>
            <a:r>
              <a:rPr lang="ru-RU" b="1" dirty="0" smtClean="0"/>
              <a:t>.</a:t>
            </a:r>
            <a:endParaRPr lang="ru-RU" b="1"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8662" y="0"/>
            <a:ext cx="5541433" cy="854869"/>
          </a:xfrm>
        </p:spPr>
        <p:txBody>
          <a:bodyPr/>
          <a:lstStyle/>
          <a:p>
            <a:pPr>
              <a:defRPr/>
            </a:pPr>
            <a:r>
              <a:rPr lang="ru-RU" dirty="0" smtClean="0"/>
              <a:t>Время Круга</a:t>
            </a:r>
            <a:endParaRPr lang="en-GB" dirty="0" smtClean="0"/>
          </a:p>
        </p:txBody>
      </p:sp>
      <p:sp>
        <p:nvSpPr>
          <p:cNvPr id="79875" name="Text Box 8"/>
          <p:cNvSpPr txBox="1">
            <a:spLocks noChangeArrowheads="1"/>
          </p:cNvSpPr>
          <p:nvPr/>
        </p:nvSpPr>
        <p:spPr bwMode="auto">
          <a:xfrm>
            <a:off x="214313" y="1538288"/>
            <a:ext cx="8786812" cy="4847481"/>
          </a:xfrm>
          <a:prstGeom prst="rect">
            <a:avLst/>
          </a:prstGeom>
          <a:noFill/>
          <a:ln w="9525">
            <a:noFill/>
            <a:miter lim="800000"/>
            <a:headEnd/>
            <a:tailEnd/>
          </a:ln>
        </p:spPr>
        <p:txBody>
          <a:bodyPr>
            <a:spAutoFit/>
          </a:bodyPr>
          <a:lstStyle/>
          <a:p>
            <a:pPr>
              <a:spcBef>
                <a:spcPts val="0"/>
              </a:spcBef>
            </a:pPr>
            <a:r>
              <a:rPr lang="ru-RU" sz="1600" b="1" dirty="0">
                <a:solidFill>
                  <a:srgbClr val="FF0000"/>
                </a:solidFill>
                <a:latin typeface="Times New Roman" pitchFamily="18" charset="0"/>
                <a:cs typeface="Times New Roman" pitchFamily="18" charset="0"/>
              </a:rPr>
              <a:t>Цель</a:t>
            </a:r>
            <a:r>
              <a:rPr lang="en-GB" sz="1600" b="1" dirty="0">
                <a:solidFill>
                  <a:srgbClr val="FF0000"/>
                </a:solidFill>
                <a:latin typeface="Times New Roman" pitchFamily="18" charset="0"/>
                <a:cs typeface="Times New Roman" pitchFamily="18" charset="0"/>
              </a:rPr>
              <a:t>: </a:t>
            </a:r>
          </a:p>
          <a:p>
            <a:pPr>
              <a:spcBef>
                <a:spcPts val="0"/>
              </a:spcBef>
            </a:pPr>
            <a:r>
              <a:rPr lang="ru-RU" sz="1600" b="1" dirty="0">
                <a:latin typeface="Times New Roman" pitchFamily="18" charset="0"/>
                <a:cs typeface="Times New Roman" pitchFamily="18" charset="0"/>
              </a:rPr>
              <a:t>Поделиться идеями, опытом, мыслями.  Продвигать понимание самого себя и других. Формулирование вопросов группы. </a:t>
            </a:r>
            <a:endParaRPr lang="en-GB" sz="1600" b="1" dirty="0">
              <a:latin typeface="Times New Roman" pitchFamily="18" charset="0"/>
              <a:cs typeface="Times New Roman" pitchFamily="18" charset="0"/>
            </a:endParaRPr>
          </a:p>
          <a:p>
            <a:pPr>
              <a:spcBef>
                <a:spcPts val="0"/>
              </a:spcBef>
            </a:pPr>
            <a:r>
              <a:rPr lang="ru-RU" sz="1600" b="1" dirty="0">
                <a:solidFill>
                  <a:srgbClr val="FF0000"/>
                </a:solidFill>
                <a:latin typeface="Times New Roman" pitchFamily="18" charset="0"/>
                <a:cs typeface="Times New Roman" pitchFamily="18" charset="0"/>
              </a:rPr>
              <a:t>Организация</a:t>
            </a:r>
            <a:r>
              <a:rPr lang="en-GB" sz="1600" b="1" dirty="0">
                <a:solidFill>
                  <a:srgbClr val="FF0000"/>
                </a:solidFill>
                <a:latin typeface="Times New Roman" pitchFamily="18" charset="0"/>
                <a:cs typeface="Times New Roman" pitchFamily="18" charset="0"/>
              </a:rPr>
              <a:t>: </a:t>
            </a:r>
          </a:p>
          <a:p>
            <a:pPr>
              <a:spcBef>
                <a:spcPts val="0"/>
              </a:spcBef>
            </a:pPr>
            <a:r>
              <a:rPr lang="ru-RU" sz="1600" b="1" dirty="0">
                <a:latin typeface="Times New Roman" pitchFamily="18" charset="0"/>
                <a:cs typeface="Times New Roman" pitchFamily="18" charset="0"/>
              </a:rPr>
              <a:t>Все сидят в круге на стульях или на полу.  Есть предмет (например мяч), который держит только говорящий. </a:t>
            </a:r>
            <a:endParaRPr lang="en-GB" sz="1600" b="1" dirty="0">
              <a:latin typeface="Times New Roman" pitchFamily="18" charset="0"/>
              <a:cs typeface="Times New Roman" pitchFamily="18" charset="0"/>
            </a:endParaRPr>
          </a:p>
          <a:p>
            <a:pPr>
              <a:spcBef>
                <a:spcPts val="0"/>
              </a:spcBef>
            </a:pPr>
            <a:r>
              <a:rPr lang="ru-RU" sz="1600" b="1" dirty="0">
                <a:solidFill>
                  <a:srgbClr val="FF0000"/>
                </a:solidFill>
                <a:latin typeface="Times New Roman" pitchFamily="18" charset="0"/>
                <a:cs typeface="Times New Roman" pitchFamily="18" charset="0"/>
              </a:rPr>
              <a:t>Как это работает</a:t>
            </a:r>
            <a:r>
              <a:rPr lang="en-GB" sz="1600" b="1" dirty="0">
                <a:solidFill>
                  <a:srgbClr val="FF0000"/>
                </a:solidFill>
                <a:latin typeface="Times New Roman" pitchFamily="18" charset="0"/>
                <a:cs typeface="Times New Roman" pitchFamily="18" charset="0"/>
              </a:rPr>
              <a:t>: </a:t>
            </a:r>
          </a:p>
          <a:p>
            <a:pPr>
              <a:spcBef>
                <a:spcPts val="0"/>
              </a:spcBef>
            </a:pPr>
            <a:r>
              <a:rPr lang="ru-RU" sz="1600" b="1" dirty="0">
                <a:latin typeface="Times New Roman" pitchFamily="18" charset="0"/>
                <a:cs typeface="Times New Roman" pitchFamily="18" charset="0"/>
              </a:rPr>
              <a:t>Учитель сидит также ,как ученики, на стуле или на полу. Это говорит о том, что учитель является  посредником, а не директором в этом  специальном классном задании. Учитель несет ответственность за соблюдение структурных правил Времени Круга, защиту эмоций каждого ученика и подготовку  подходящих заданий. Учитель должен быть готов завершить задание, если ученики постоянно нарушают правила. </a:t>
            </a:r>
            <a:r>
              <a:rPr lang="en-GB" sz="1600" b="1" dirty="0">
                <a:latin typeface="Times New Roman" pitchFamily="18" charset="0"/>
                <a:cs typeface="Times New Roman" pitchFamily="18" charset="0"/>
              </a:rPr>
              <a:t> </a:t>
            </a:r>
          </a:p>
          <a:p>
            <a:pPr>
              <a:spcBef>
                <a:spcPts val="0"/>
              </a:spcBef>
            </a:pPr>
            <a:r>
              <a:rPr lang="ru-RU" sz="1600" b="1" dirty="0">
                <a:latin typeface="Times New Roman" pitchFamily="18" charset="0"/>
                <a:cs typeface="Times New Roman" pitchFamily="18" charset="0"/>
              </a:rPr>
              <a:t>Самым важным правилом по Времени Круга это, то что абсолютно все должны участвовать в обсуждении. Это одно из первых заданий, которые необходимо провести.  Необходимо обсудить три основных правила:</a:t>
            </a:r>
            <a:endParaRPr lang="en-GB" sz="1600" b="1" dirty="0">
              <a:latin typeface="Times New Roman" pitchFamily="18" charset="0"/>
              <a:cs typeface="Times New Roman" pitchFamily="18" charset="0"/>
            </a:endParaRPr>
          </a:p>
          <a:p>
            <a:pPr>
              <a:spcBef>
                <a:spcPts val="0"/>
              </a:spcBef>
              <a:buFontTx/>
              <a:buChar char="•"/>
            </a:pPr>
            <a:r>
              <a:rPr lang="ru-RU" sz="1600" b="1" dirty="0">
                <a:latin typeface="Times New Roman" pitchFamily="18" charset="0"/>
                <a:cs typeface="Times New Roman" pitchFamily="18" charset="0"/>
              </a:rPr>
              <a:t>Говорить должен только один – предмет разговора должен способствовать правилу. </a:t>
            </a:r>
            <a:r>
              <a:rPr lang="en-GB" sz="1600" b="1" dirty="0">
                <a:latin typeface="Times New Roman" pitchFamily="18" charset="0"/>
                <a:cs typeface="Times New Roman" pitchFamily="18" charset="0"/>
              </a:rPr>
              <a:t> </a:t>
            </a:r>
          </a:p>
          <a:p>
            <a:pPr>
              <a:spcBef>
                <a:spcPts val="0"/>
              </a:spcBef>
              <a:buFontTx/>
              <a:buChar char="•"/>
            </a:pPr>
            <a:r>
              <a:rPr lang="ru-RU" sz="1600" b="1" dirty="0">
                <a:latin typeface="Times New Roman" pitchFamily="18" charset="0"/>
                <a:cs typeface="Times New Roman" pitchFamily="18" charset="0"/>
              </a:rPr>
              <a:t> Вы можете «передать слово», если вы не желаете говорить о чем либо. </a:t>
            </a:r>
            <a:endParaRPr lang="en-GB" sz="1600" b="1" dirty="0">
              <a:latin typeface="Times New Roman" pitchFamily="18" charset="0"/>
              <a:cs typeface="Times New Roman" pitchFamily="18" charset="0"/>
            </a:endParaRPr>
          </a:p>
          <a:p>
            <a:pPr>
              <a:spcBef>
                <a:spcPts val="0"/>
              </a:spcBef>
              <a:buFontTx/>
              <a:buChar char="•"/>
            </a:pPr>
            <a:r>
              <a:rPr lang="ru-RU" sz="1600" b="1" dirty="0">
                <a:latin typeface="Times New Roman" pitchFamily="18" charset="0"/>
                <a:cs typeface="Times New Roman" pitchFamily="18" charset="0"/>
              </a:rPr>
              <a:t>Никаких резких замечаний. </a:t>
            </a:r>
            <a:endParaRPr lang="en-GB" sz="1600" b="1" dirty="0">
              <a:latin typeface="Times New Roman" pitchFamily="18" charset="0"/>
              <a:cs typeface="Times New Roman" pitchFamily="18" charset="0"/>
            </a:endParaRPr>
          </a:p>
          <a:p>
            <a:pPr>
              <a:spcBef>
                <a:spcPct val="50000"/>
              </a:spcBef>
            </a:pPr>
            <a:endParaRPr lang="en-GB" sz="1400" dirty="0">
              <a:latin typeface="Calibri" pitchFamily="34" charset="0"/>
            </a:endParaRPr>
          </a:p>
        </p:txBody>
      </p:sp>
      <p:pic>
        <p:nvPicPr>
          <p:cNvPr id="79876" name="Picture 5" descr="sat"/>
          <p:cNvPicPr>
            <a:picLocks noChangeAspect="1" noChangeArrowheads="1"/>
          </p:cNvPicPr>
          <p:nvPr/>
        </p:nvPicPr>
        <p:blipFill>
          <a:blip r:embed="rId3">
            <a:lum bright="70000" contrast="-70000"/>
          </a:blip>
          <a:srcRect/>
          <a:stretch>
            <a:fillRect/>
          </a:stretch>
        </p:blipFill>
        <p:spPr bwMode="auto">
          <a:xfrm>
            <a:off x="6072188" y="71438"/>
            <a:ext cx="2686050" cy="1500187"/>
          </a:xfrm>
          <a:prstGeom prst="rect">
            <a:avLst/>
          </a:prstGeom>
          <a:noFill/>
          <a:ln w="9525">
            <a:noFill/>
            <a:miter lim="800000"/>
            <a:headEnd/>
            <a:tailEnd/>
          </a:ln>
        </p:spPr>
      </p:pic>
      <p:sp>
        <p:nvSpPr>
          <p:cNvPr id="79877" name="Text Box 6"/>
          <p:cNvSpPr txBox="1">
            <a:spLocks noChangeArrowheads="1"/>
          </p:cNvSpPr>
          <p:nvPr/>
        </p:nvSpPr>
        <p:spPr bwMode="auto">
          <a:xfrm>
            <a:off x="444500" y="4294188"/>
            <a:ext cx="8351838" cy="368300"/>
          </a:xfrm>
          <a:prstGeom prst="rect">
            <a:avLst/>
          </a:prstGeom>
          <a:noFill/>
          <a:ln w="9525">
            <a:noFill/>
            <a:miter lim="800000"/>
            <a:headEnd/>
            <a:tailEnd/>
          </a:ln>
        </p:spPr>
        <p:txBody>
          <a:bodyPr>
            <a:spAutoFit/>
          </a:bodyPr>
          <a:lstStyle/>
          <a:p>
            <a:pPr>
              <a:spcBef>
                <a:spcPct val="50000"/>
              </a:spcBef>
            </a:pPr>
            <a:endParaRPr lang="en-US"/>
          </a:p>
        </p:txBody>
      </p:sp>
      <p:sp>
        <p:nvSpPr>
          <p:cNvPr id="8" name="Text Box 4"/>
          <p:cNvSpPr txBox="1">
            <a:spLocks noChangeArrowheads="1"/>
          </p:cNvSpPr>
          <p:nvPr/>
        </p:nvSpPr>
        <p:spPr bwMode="auto">
          <a:xfrm>
            <a:off x="785814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9"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ru-RU" smtClean="0"/>
              <a:t>ТВ шоу </a:t>
            </a:r>
            <a:endParaRPr lang="en-GB" smtClean="0"/>
          </a:p>
        </p:txBody>
      </p:sp>
      <p:sp>
        <p:nvSpPr>
          <p:cNvPr id="96261" name="Text Box 7"/>
          <p:cNvSpPr txBox="1">
            <a:spLocks noChangeArrowheads="1"/>
          </p:cNvSpPr>
          <p:nvPr/>
        </p:nvSpPr>
        <p:spPr bwMode="auto">
          <a:xfrm>
            <a:off x="444500" y="1484313"/>
            <a:ext cx="8064500" cy="3554819"/>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Много разговоров и слушания, визуальные так и слуховые, легкие точки сравнения для многих учеников (и учителей!).</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Зависит от того, какое шоу вы хотите показать. </a:t>
            </a:r>
            <a:endParaRPr lang="en-GB"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dirty="0">
                <a:latin typeface="Calibri" pitchFamily="34" charset="0"/>
              </a:rPr>
              <a:t>Учитель-ведущий с учениками, как с разными героями, обсуждают тему. Аудитория задает вопросы, участвует в обсуждении, сверстники оценивают и т.д. Это может быть в стиле </a:t>
            </a:r>
            <a:r>
              <a:rPr lang="ru-RU" dirty="0" smtClean="0">
                <a:latin typeface="Calibri" pitchFamily="34" charset="0"/>
              </a:rPr>
              <a:t>Клуб знатоков, Кто возьмет миллион, Своя игра, Поле чудес и </a:t>
            </a:r>
            <a:r>
              <a:rPr lang="ru-RU" dirty="0">
                <a:latin typeface="Calibri" pitchFamily="34" charset="0"/>
              </a:rPr>
              <a:t>др.  </a:t>
            </a:r>
            <a:endParaRPr lang="en-GB" dirty="0">
              <a:latin typeface="Calibri" pitchFamily="34" charset="0"/>
            </a:endParaRPr>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36932" name="Text Box 4"/>
          <p:cNvSpPr txBox="1">
            <a:spLocks noChangeArrowheads="1"/>
          </p:cNvSpPr>
          <p:nvPr/>
        </p:nvSpPr>
        <p:spPr bwMode="auto">
          <a:xfrm>
            <a:off x="357158" y="2143116"/>
            <a:ext cx="8496300" cy="1616075"/>
          </a:xfrm>
          <a:prstGeom prst="rect">
            <a:avLst/>
          </a:prstGeom>
          <a:noFill/>
          <a:ln w="9525" algn="ctr">
            <a:noFill/>
            <a:miter lim="800000"/>
            <a:headEnd/>
            <a:tailEnd/>
          </a:ln>
        </p:spPr>
        <p:txBody>
          <a:bodyPr anchorCtr="1">
            <a:spAutoFit/>
          </a:bodyPr>
          <a:lstStyle/>
          <a:p>
            <a:pPr indent="352425" algn="just">
              <a:spcBef>
                <a:spcPct val="50000"/>
              </a:spcBef>
            </a:pPr>
            <a:r>
              <a:rPr lang="ru-RU" sz="2000" dirty="0"/>
              <a:t>Ученик, которому досталась роль адвоката защищает учеников от чрезмерно сложного домашнего задания, улаживает спорные вопросы об </a:t>
            </a:r>
            <a:r>
              <a:rPr lang="ru-RU" sz="2000" dirty="0" smtClean="0"/>
              <a:t>оценках </a:t>
            </a:r>
            <a:r>
              <a:rPr lang="ru-RU" sz="2000" dirty="0"/>
              <a:t>по письменным работам и пытается разрешить другие спорные вопросы, возникающие на уроке. Эта роль может быть постоянной.</a:t>
            </a:r>
          </a:p>
        </p:txBody>
      </p:sp>
      <p:sp>
        <p:nvSpPr>
          <p:cNvPr id="5" name="Заголовок 4"/>
          <p:cNvSpPr>
            <a:spLocks noGrp="1"/>
          </p:cNvSpPr>
          <p:nvPr>
            <p:ph type="title"/>
          </p:nvPr>
        </p:nvSpPr>
        <p:spPr>
          <a:xfrm>
            <a:off x="428596" y="0"/>
            <a:ext cx="8229600" cy="1143000"/>
          </a:xfrm>
        </p:spPr>
        <p:txBody>
          <a:bodyPr>
            <a:normAutofit fontScale="90000"/>
          </a:bodyPr>
          <a:lstStyle/>
          <a:p>
            <a:r>
              <a:rPr lang="ru-RU" dirty="0" smtClean="0"/>
              <a:t>Стратегии «адвокат» и «психолог»</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428596" y="4071942"/>
            <a:ext cx="8496300" cy="1323439"/>
          </a:xfrm>
          <a:prstGeom prst="rect">
            <a:avLst/>
          </a:prstGeom>
          <a:noFill/>
          <a:ln w="9525" algn="ctr">
            <a:noFill/>
            <a:miter lim="800000"/>
            <a:headEnd/>
            <a:tailEnd/>
          </a:ln>
        </p:spPr>
        <p:txBody>
          <a:bodyPr anchorCtr="1">
            <a:spAutoFit/>
          </a:bodyPr>
          <a:lstStyle/>
          <a:p>
            <a:pPr indent="352425" algn="just">
              <a:spcBef>
                <a:spcPct val="50000"/>
              </a:spcBef>
            </a:pPr>
            <a:r>
              <a:rPr lang="ru-RU" sz="2000" dirty="0" smtClean="0"/>
              <a:t>Ученик, которому досталась роль психолога оценивает атмосферу урока, степень её дружественности или наоборот. Он вправе сделать в тактичной форме замечания любому участнику урока, в том числе учителю.</a:t>
            </a:r>
            <a:endParaRPr lang="ru-RU" sz="2000" dirty="0"/>
          </a:p>
        </p:txBody>
      </p:sp>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13381" name="Text Box 5"/>
          <p:cNvSpPr txBox="1">
            <a:spLocks noChangeArrowheads="1"/>
          </p:cNvSpPr>
          <p:nvPr/>
        </p:nvSpPr>
        <p:spPr bwMode="auto">
          <a:xfrm>
            <a:off x="357158" y="1841242"/>
            <a:ext cx="8496300" cy="4093428"/>
          </a:xfrm>
          <a:prstGeom prst="rect">
            <a:avLst/>
          </a:prstGeom>
          <a:noFill/>
          <a:ln w="9525" algn="ctr">
            <a:noFill/>
            <a:miter lim="800000"/>
            <a:headEnd/>
            <a:tailEnd/>
          </a:ln>
        </p:spPr>
        <p:txBody>
          <a:bodyPr anchorCtr="1">
            <a:spAutoFit/>
          </a:bodyPr>
          <a:lstStyle/>
          <a:p>
            <a:pPr>
              <a:spcBef>
                <a:spcPts val="0"/>
              </a:spcBef>
              <a:buNone/>
            </a:pPr>
            <a:r>
              <a:rPr lang="ru-RU" sz="2000" b="1" dirty="0" smtClean="0">
                <a:solidFill>
                  <a:srgbClr val="FF2F43"/>
                </a:solidFill>
              </a:rPr>
              <a:t>Цель</a:t>
            </a:r>
            <a:r>
              <a:rPr lang="en-GB" sz="2000" dirty="0" smtClean="0">
                <a:solidFill>
                  <a:srgbClr val="FF2F43"/>
                </a:solidFill>
              </a:rPr>
              <a:t>:  </a:t>
            </a:r>
          </a:p>
          <a:p>
            <a:pPr>
              <a:spcBef>
                <a:spcPts val="0"/>
              </a:spcBef>
              <a:buNone/>
            </a:pPr>
            <a:r>
              <a:rPr lang="ru-RU" sz="2000" dirty="0" smtClean="0"/>
              <a:t>Совершенствование навыков критического мышления</a:t>
            </a:r>
          </a:p>
          <a:p>
            <a:pPr>
              <a:spcBef>
                <a:spcPts val="0"/>
              </a:spcBef>
              <a:buNone/>
            </a:pPr>
            <a:r>
              <a:rPr lang="ru-RU" sz="2000" b="1" dirty="0" smtClean="0">
                <a:solidFill>
                  <a:srgbClr val="FF2F43"/>
                </a:solidFill>
              </a:rPr>
              <a:t>Организация</a:t>
            </a:r>
            <a:r>
              <a:rPr lang="en-GB" sz="2000" dirty="0" smtClean="0">
                <a:solidFill>
                  <a:srgbClr val="FF2F43"/>
                </a:solidFill>
              </a:rPr>
              <a:t>: </a:t>
            </a:r>
          </a:p>
          <a:p>
            <a:pPr>
              <a:spcBef>
                <a:spcPts val="0"/>
              </a:spcBef>
            </a:pPr>
            <a:r>
              <a:rPr lang="ru-RU" sz="2000" dirty="0" smtClean="0"/>
              <a:t>Стандартная рассадка группы с пространством для движения и обсуждения. </a:t>
            </a:r>
            <a:r>
              <a:rPr lang="ru-RU" sz="2000" i="1" dirty="0" smtClean="0"/>
              <a:t>В конце урока учитель задаёт вопросы, побуждающие к рефлексии урока.</a:t>
            </a:r>
            <a:endParaRPr lang="ru-RU" sz="2000" dirty="0" smtClean="0"/>
          </a:p>
          <a:p>
            <a:pPr>
              <a:spcBef>
                <a:spcPts val="0"/>
              </a:spcBef>
            </a:pPr>
            <a:r>
              <a:rPr lang="ru-RU" sz="2000" b="1" dirty="0" smtClean="0">
                <a:solidFill>
                  <a:srgbClr val="FF2F43"/>
                </a:solidFill>
              </a:rPr>
              <a:t>Как это работает</a:t>
            </a:r>
            <a:r>
              <a:rPr lang="en-GB" sz="2000" b="1" dirty="0" smtClean="0">
                <a:solidFill>
                  <a:srgbClr val="FF2F43"/>
                </a:solidFill>
              </a:rPr>
              <a:t>:</a:t>
            </a:r>
            <a:endParaRPr lang="ru-RU" sz="2000" dirty="0" smtClean="0"/>
          </a:p>
          <a:p>
            <a:pPr indent="352425" algn="just">
              <a:spcBef>
                <a:spcPts val="0"/>
              </a:spcBef>
            </a:pPr>
            <a:r>
              <a:rPr lang="ru-RU" sz="2000" dirty="0" smtClean="0"/>
              <a:t>Например</a:t>
            </a:r>
            <a:r>
              <a:rPr lang="ru-RU" sz="2000" dirty="0"/>
              <a:t>:</a:t>
            </a:r>
          </a:p>
          <a:p>
            <a:pPr indent="352425" algn="just">
              <a:spcBef>
                <a:spcPts val="0"/>
              </a:spcBef>
              <a:buFontTx/>
              <a:buChar char="-"/>
            </a:pPr>
            <a:r>
              <a:rPr lang="ru-RU" sz="2000" dirty="0"/>
              <a:t>Что на уроке было главным?</a:t>
            </a:r>
          </a:p>
          <a:p>
            <a:pPr indent="352425" algn="just">
              <a:spcBef>
                <a:spcPts val="0"/>
              </a:spcBef>
              <a:buFontTx/>
              <a:buChar char="-"/>
            </a:pPr>
            <a:r>
              <a:rPr lang="ru-RU" sz="2000" dirty="0"/>
              <a:t>Что было интересным? (следует различать главное и интересное)</a:t>
            </a:r>
          </a:p>
          <a:p>
            <a:pPr indent="352425" algn="just">
              <a:spcBef>
                <a:spcPts val="0"/>
              </a:spcBef>
              <a:buFontTx/>
              <a:buChar char="-"/>
            </a:pPr>
            <a:r>
              <a:rPr lang="ru-RU" sz="2000" dirty="0"/>
              <a:t>Что нового сегодня узнали?</a:t>
            </a:r>
          </a:p>
          <a:p>
            <a:pPr indent="352425" algn="just">
              <a:spcBef>
                <a:spcPts val="0"/>
              </a:spcBef>
              <a:buFontTx/>
              <a:buChar char="-"/>
            </a:pPr>
            <a:r>
              <a:rPr lang="ru-RU" sz="2000" dirty="0"/>
              <a:t>Чему научились?</a:t>
            </a:r>
          </a:p>
          <a:p>
            <a:pPr indent="352425" algn="just">
              <a:spcBef>
                <a:spcPts val="0"/>
              </a:spcBef>
            </a:pPr>
            <a:r>
              <a:rPr lang="ru-RU" sz="2000" dirty="0"/>
              <a:t>На один и тот  же вопрос могут ответить несколько человек.</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Вопрос -итог</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5686436" cy="1143000"/>
          </a:xfrm>
        </p:spPr>
        <p:txBody>
          <a:bodyPr/>
          <a:lstStyle/>
          <a:p>
            <a:pPr>
              <a:defRPr/>
            </a:pPr>
            <a:r>
              <a:rPr lang="ru-RU" dirty="0" smtClean="0"/>
              <a:t>Звонки на радио</a:t>
            </a:r>
            <a:endParaRPr lang="en-GB" dirty="0" smtClean="0"/>
          </a:p>
        </p:txBody>
      </p:sp>
      <p:pic>
        <p:nvPicPr>
          <p:cNvPr id="95235" name="Picture 5" descr="BBC%20Radio%20Leicester%20-%20%27Phone%20In%20Prod"/>
          <p:cNvPicPr>
            <a:picLocks noChangeAspect="1" noChangeArrowheads="1"/>
          </p:cNvPicPr>
          <p:nvPr/>
        </p:nvPicPr>
        <p:blipFill>
          <a:blip r:embed="rId2"/>
          <a:srcRect l="16247" t="19068" r="15254" b="10108"/>
          <a:stretch>
            <a:fillRect/>
          </a:stretch>
        </p:blipFill>
        <p:spPr bwMode="auto">
          <a:xfrm>
            <a:off x="6286512" y="0"/>
            <a:ext cx="2500362" cy="1413248"/>
          </a:xfrm>
          <a:prstGeom prst="ellipse">
            <a:avLst/>
          </a:prstGeom>
          <a:ln>
            <a:noFill/>
          </a:ln>
          <a:effectLst>
            <a:softEdge rad="112500"/>
          </a:effectLst>
        </p:spPr>
      </p:pic>
      <p:sp>
        <p:nvSpPr>
          <p:cNvPr id="95236" name="Text Box 6"/>
          <p:cNvSpPr txBox="1">
            <a:spLocks noChangeArrowheads="1"/>
          </p:cNvSpPr>
          <p:nvPr/>
        </p:nvSpPr>
        <p:spPr bwMode="auto">
          <a:xfrm>
            <a:off x="357158" y="2143116"/>
            <a:ext cx="8501122" cy="3277820"/>
          </a:xfrm>
          <a:prstGeom prst="rect">
            <a:avLst/>
          </a:prstGeom>
          <a:noFill/>
          <a:ln w="9525">
            <a:noFill/>
            <a:miter lim="800000"/>
            <a:headEnd/>
            <a:tailEnd/>
          </a:ln>
        </p:spPr>
        <p:txBody>
          <a:bodyPr wrap="square">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Активное слушание, показывает много сторон обсуждения. </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Учитель ( или ученик) - ведущий на радио, принимает четырех гостей (учеников) и аудиторию (остальные ученики)</a:t>
            </a:r>
            <a:endParaRPr lang="en-GB"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dirty="0">
                <a:latin typeface="Calibri" pitchFamily="34" charset="0"/>
              </a:rPr>
              <a:t>Тема обсуждения устанавливается ведущим на радио. Четыре гостя получают ролевые карточки и должны играть роль как на карточке. Аудитория сверстников оценивает, «названивает» с вопросами, делает заметки и т.д.</a:t>
            </a:r>
            <a:endParaRPr lang="en-GB" dirty="0">
              <a:latin typeface="Calibri" pitchFamily="34" charset="0"/>
            </a:endParaRPr>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Три правды и одна ложь</a:t>
            </a:r>
            <a:endParaRPr lang="ru-RU" dirty="0"/>
          </a:p>
        </p:txBody>
      </p:sp>
      <p:sp>
        <p:nvSpPr>
          <p:cNvPr id="4" name="Прямоугольник 3"/>
          <p:cNvSpPr/>
          <p:nvPr/>
        </p:nvSpPr>
        <p:spPr>
          <a:xfrm>
            <a:off x="214282" y="1714488"/>
            <a:ext cx="8643998" cy="2585323"/>
          </a:xfrm>
          <a:prstGeom prst="rect">
            <a:avLst/>
          </a:prstGeom>
        </p:spPr>
        <p:txBody>
          <a:bodyPr wrap="square">
            <a:spAutoFit/>
          </a:bodyPr>
          <a:lstStyle/>
          <a:p>
            <a:pPr>
              <a:spcBef>
                <a:spcPct val="50000"/>
              </a:spcBef>
            </a:pPr>
            <a:r>
              <a:rPr lang="ru-RU" b="1" dirty="0" smtClean="0">
                <a:solidFill>
                  <a:srgbClr val="FF2F43"/>
                </a:solidFill>
                <a:latin typeface="Calibri" pitchFamily="34" charset="0"/>
              </a:rPr>
              <a:t>Цель</a:t>
            </a:r>
            <a:r>
              <a:rPr lang="en-GB" dirty="0" smtClean="0">
                <a:solidFill>
                  <a:srgbClr val="FF2F43"/>
                </a:solidFill>
                <a:latin typeface="Calibri" pitchFamily="34" charset="0"/>
              </a:rPr>
              <a:t>: </a:t>
            </a:r>
          </a:p>
          <a:p>
            <a:pPr>
              <a:spcBef>
                <a:spcPct val="50000"/>
              </a:spcBef>
            </a:pPr>
            <a:r>
              <a:rPr lang="ru-RU" b="1" dirty="0" smtClean="0">
                <a:latin typeface="Calibri" pitchFamily="34" charset="0"/>
              </a:rPr>
              <a:t>Развитие критического мышления учащихся</a:t>
            </a:r>
          </a:p>
          <a:p>
            <a:pPr>
              <a:spcBef>
                <a:spcPct val="50000"/>
              </a:spcBef>
            </a:pPr>
            <a:r>
              <a:rPr lang="ru-RU" b="1" dirty="0" smtClean="0">
                <a:solidFill>
                  <a:srgbClr val="FF2F43"/>
                </a:solidFill>
                <a:latin typeface="Calibri" pitchFamily="34" charset="0"/>
              </a:rPr>
              <a:t>Организация:</a:t>
            </a:r>
            <a:r>
              <a:rPr lang="en-GB" dirty="0" smtClean="0">
                <a:solidFill>
                  <a:srgbClr val="FF2F43"/>
                </a:solidFill>
                <a:latin typeface="Calibri" pitchFamily="34" charset="0"/>
              </a:rPr>
              <a:t> </a:t>
            </a:r>
          </a:p>
          <a:p>
            <a:pPr>
              <a:spcBef>
                <a:spcPct val="50000"/>
              </a:spcBef>
            </a:pPr>
            <a:r>
              <a:rPr lang="ru-RU" b="1" dirty="0" smtClean="0">
                <a:latin typeface="Calibri" pitchFamily="34" charset="0"/>
              </a:rPr>
              <a:t>Приготовить карточки, где написаны три правды и одна ложная информация по теме</a:t>
            </a:r>
            <a:endParaRPr lang="en-GB" b="1" dirty="0" smtClean="0">
              <a:latin typeface="Calibri" pitchFamily="34" charset="0"/>
            </a:endParaRPr>
          </a:p>
          <a:p>
            <a:pPr>
              <a:spcBef>
                <a:spcPct val="50000"/>
              </a:spcBef>
            </a:pPr>
            <a:r>
              <a:rPr lang="ru-RU" b="1" dirty="0" smtClean="0">
                <a:solidFill>
                  <a:srgbClr val="FF2F43"/>
                </a:solidFill>
                <a:latin typeface="Calibri" pitchFamily="34" charset="0"/>
              </a:rPr>
              <a:t>Как это работает: </a:t>
            </a:r>
            <a:endParaRPr lang="en-GB" b="1" dirty="0" smtClean="0">
              <a:solidFill>
                <a:srgbClr val="FF2F43"/>
              </a:solidFill>
              <a:latin typeface="Calibri" pitchFamily="34" charset="0"/>
            </a:endParaRPr>
          </a:p>
          <a:p>
            <a:r>
              <a:rPr lang="ru-RU" b="1" dirty="0" smtClean="0">
                <a:latin typeface="Calibri" pitchFamily="34" charset="0"/>
              </a:rPr>
              <a:t>Ученики обсуждают и делают выводы, что является истинным, а что ложным.</a:t>
            </a:r>
            <a:endParaRPr lang="en-GB" b="1" dirty="0">
              <a:latin typeface="Calibri" pitchFamily="34" charset="0"/>
            </a:endParaRPr>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3" action="ppaction://hlinksldjump"/>
              </a:rPr>
              <a:t>ДАЛЕЕ</a:t>
            </a:r>
            <a:endParaRPr lang="ru-RU"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a:hlinkClick r:id="rId2" action="ppaction://hlinksldjump"/>
              </a:rPr>
              <a:t>ДАЛЕЕ</a:t>
            </a:r>
            <a:endParaRPr lang="ru-RU"/>
          </a:p>
        </p:txBody>
      </p:sp>
      <p:sp>
        <p:nvSpPr>
          <p:cNvPr id="622597" name="Text Box 5"/>
          <p:cNvSpPr txBox="1">
            <a:spLocks noChangeArrowheads="1"/>
          </p:cNvSpPr>
          <p:nvPr/>
        </p:nvSpPr>
        <p:spPr bwMode="auto">
          <a:xfrm>
            <a:off x="285720" y="1714488"/>
            <a:ext cx="8496300" cy="4093428"/>
          </a:xfrm>
          <a:prstGeom prst="rect">
            <a:avLst/>
          </a:prstGeom>
          <a:noFill/>
          <a:ln w="9525" algn="ctr">
            <a:noFill/>
            <a:miter lim="800000"/>
            <a:headEnd/>
            <a:tailEnd/>
          </a:ln>
        </p:spPr>
        <p:txBody>
          <a:bodyPr anchorCtr="1">
            <a:spAutoFit/>
          </a:bodyPr>
          <a:lstStyle/>
          <a:p>
            <a:pPr>
              <a:spcBef>
                <a:spcPct val="50000"/>
              </a:spcBef>
            </a:pPr>
            <a:r>
              <a:rPr lang="ru-RU" sz="2000" b="1" dirty="0" smtClean="0">
                <a:solidFill>
                  <a:srgbClr val="FF2F43"/>
                </a:solidFill>
                <a:latin typeface="Calibri" pitchFamily="34" charset="0"/>
              </a:rPr>
              <a:t>Цель</a:t>
            </a:r>
            <a:r>
              <a:rPr lang="en-GB" sz="2000" dirty="0" smtClean="0">
                <a:solidFill>
                  <a:srgbClr val="FF2F43"/>
                </a:solidFill>
                <a:latin typeface="Calibri" pitchFamily="34" charset="0"/>
              </a:rPr>
              <a:t>:  </a:t>
            </a:r>
          </a:p>
          <a:p>
            <a:pPr>
              <a:spcBef>
                <a:spcPct val="50000"/>
              </a:spcBef>
            </a:pPr>
            <a:r>
              <a:rPr lang="ru-RU" sz="2000" dirty="0" smtClean="0">
                <a:latin typeface="Calibri" pitchFamily="34" charset="0"/>
              </a:rPr>
              <a:t>Позволяет формировать такие качества, как собранность, воля, умение распределять время, способствует развитию саморегуляции.</a:t>
            </a:r>
            <a:endParaRPr lang="en-GB" sz="2000" dirty="0" smtClean="0">
              <a:latin typeface="Calibri" pitchFamily="34" charset="0"/>
            </a:endParaRPr>
          </a:p>
          <a:p>
            <a:pPr>
              <a:spcBef>
                <a:spcPct val="50000"/>
              </a:spcBef>
            </a:pPr>
            <a:r>
              <a:rPr lang="ru-RU" sz="2000" b="1" dirty="0" smtClean="0">
                <a:solidFill>
                  <a:srgbClr val="FF2F43"/>
                </a:solidFill>
                <a:latin typeface="Calibri" pitchFamily="34" charset="0"/>
              </a:rPr>
              <a:t>Организация</a:t>
            </a:r>
            <a:r>
              <a:rPr lang="en-GB" sz="2000" dirty="0" smtClean="0">
                <a:solidFill>
                  <a:srgbClr val="FF2F43"/>
                </a:solidFill>
                <a:latin typeface="Calibri" pitchFamily="34" charset="0"/>
              </a:rPr>
              <a:t>: </a:t>
            </a:r>
            <a:r>
              <a:rPr lang="ru-RU" sz="2000" i="1" dirty="0" smtClean="0">
                <a:latin typeface="+mn-lt"/>
              </a:rPr>
              <a:t>Диктант проводится по базовым вопросам (5-7 вопросов на вариант). На партах только чистый лист и ручка, допускается базовый лист. Среди вопросов – 1-2 на повторение, из предыдущих базовых листов. Работа ведётся в высоком темпе.</a:t>
            </a:r>
          </a:p>
          <a:p>
            <a:pPr>
              <a:spcBef>
                <a:spcPct val="50000"/>
              </a:spcBef>
            </a:pPr>
            <a:r>
              <a:rPr lang="ru-RU" sz="2000" b="1" dirty="0" smtClean="0">
                <a:solidFill>
                  <a:srgbClr val="FF2F43"/>
                </a:solidFill>
                <a:latin typeface="Calibri" pitchFamily="34" charset="0"/>
              </a:rPr>
              <a:t>Как это работает</a:t>
            </a:r>
            <a:r>
              <a:rPr lang="en-GB" sz="2000" b="1" dirty="0" smtClean="0">
                <a:solidFill>
                  <a:srgbClr val="FF2F43"/>
                </a:solidFill>
                <a:latin typeface="Calibri" pitchFamily="34" charset="0"/>
              </a:rPr>
              <a:t>: </a:t>
            </a:r>
          </a:p>
          <a:p>
            <a:pPr indent="352425" algn="just">
              <a:spcBef>
                <a:spcPct val="50000"/>
              </a:spcBef>
            </a:pPr>
            <a:r>
              <a:rPr lang="ru-RU" sz="2000" dirty="0" smtClean="0">
                <a:latin typeface="+mn-lt"/>
              </a:rPr>
              <a:t>Когда </a:t>
            </a:r>
            <a:r>
              <a:rPr lang="ru-RU" sz="2000" dirty="0">
                <a:latin typeface="+mn-lt"/>
              </a:rPr>
              <a:t>диктант завершён, следует чёткая команда об окончании работы, затем 2 - 3 минуты спокойного разговора: нужно отойти от стрессового состояния.</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err="1"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Фактологический</a:t>
            </a: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 диктант</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5286380" y="3929066"/>
            <a:ext cx="3357787" cy="2214578"/>
            <a:chOff x="4017610" y="3218768"/>
            <a:chExt cx="4949829" cy="2824863"/>
          </a:xfrm>
        </p:grpSpPr>
        <p:pic>
          <p:nvPicPr>
            <p:cNvPr id="16" name="Picture 5" descr="Six_Thinking_Hats"/>
            <p:cNvPicPr>
              <a:picLocks noChangeAspect="1" noChangeArrowheads="1"/>
            </p:cNvPicPr>
            <p:nvPr/>
          </p:nvPicPr>
          <p:blipFill>
            <a:blip r:embed="rId2"/>
            <a:srcRect l="25304" t="81880" r="54912" b="1754"/>
            <a:stretch>
              <a:fillRect/>
            </a:stretch>
          </p:blipFill>
          <p:spPr bwMode="auto">
            <a:xfrm>
              <a:off x="4297526" y="5472127"/>
              <a:ext cx="1285884" cy="571504"/>
            </a:xfrm>
            <a:prstGeom prst="rect">
              <a:avLst/>
            </a:prstGeom>
            <a:noFill/>
            <a:ln w="9525">
              <a:noFill/>
              <a:miter lim="800000"/>
              <a:headEnd/>
              <a:tailEnd/>
            </a:ln>
          </p:spPr>
        </p:pic>
        <p:pic>
          <p:nvPicPr>
            <p:cNvPr id="17" name="Picture 5" descr="Six_Thinking_Hats"/>
            <p:cNvPicPr>
              <a:picLocks noChangeAspect="1" noChangeArrowheads="1"/>
            </p:cNvPicPr>
            <p:nvPr/>
          </p:nvPicPr>
          <p:blipFill>
            <a:blip r:embed="rId2"/>
            <a:srcRect l="6473" t="69333" r="74842" b="16347"/>
            <a:stretch>
              <a:fillRect/>
            </a:stretch>
          </p:blipFill>
          <p:spPr bwMode="auto">
            <a:xfrm>
              <a:off x="7470149" y="5472127"/>
              <a:ext cx="1428760" cy="500066"/>
            </a:xfrm>
            <a:prstGeom prst="rect">
              <a:avLst/>
            </a:prstGeom>
            <a:noFill/>
            <a:ln w="9525">
              <a:noFill/>
              <a:miter lim="800000"/>
              <a:headEnd/>
              <a:tailEnd/>
            </a:ln>
          </p:spPr>
        </p:pic>
        <p:pic>
          <p:nvPicPr>
            <p:cNvPr id="18" name="Picture 5" descr="Six_Thinking_Hats"/>
            <p:cNvPicPr>
              <a:picLocks noChangeAspect="1" noChangeArrowheads="1"/>
            </p:cNvPicPr>
            <p:nvPr/>
          </p:nvPicPr>
          <p:blipFill>
            <a:blip r:embed="rId2"/>
            <a:srcRect l="26110" t="54740" r="54106" b="28894"/>
            <a:stretch>
              <a:fillRect/>
            </a:stretch>
          </p:blipFill>
          <p:spPr bwMode="auto">
            <a:xfrm>
              <a:off x="4017610" y="3406548"/>
              <a:ext cx="1285884" cy="571504"/>
            </a:xfrm>
            <a:prstGeom prst="rect">
              <a:avLst/>
            </a:prstGeom>
            <a:noFill/>
            <a:ln w="9525">
              <a:noFill/>
              <a:miter lim="800000"/>
              <a:headEnd/>
              <a:tailEnd/>
            </a:ln>
          </p:spPr>
        </p:pic>
        <p:pic>
          <p:nvPicPr>
            <p:cNvPr id="19" name="Picture 5" descr="Six_Thinking_Hats"/>
            <p:cNvPicPr>
              <a:picLocks noChangeAspect="1" noChangeArrowheads="1"/>
            </p:cNvPicPr>
            <p:nvPr/>
          </p:nvPicPr>
          <p:blipFill>
            <a:blip r:embed="rId2"/>
            <a:srcRect l="7279" t="40146" r="72937" b="43488"/>
            <a:stretch>
              <a:fillRect/>
            </a:stretch>
          </p:blipFill>
          <p:spPr bwMode="auto">
            <a:xfrm>
              <a:off x="7610117" y="4439338"/>
              <a:ext cx="1357322" cy="571504"/>
            </a:xfrm>
            <a:prstGeom prst="rect">
              <a:avLst/>
            </a:prstGeom>
            <a:noFill/>
            <a:ln w="9525">
              <a:noFill/>
              <a:miter lim="800000"/>
              <a:headEnd/>
              <a:tailEnd/>
            </a:ln>
          </p:spPr>
        </p:pic>
        <p:pic>
          <p:nvPicPr>
            <p:cNvPr id="20" name="Picture 5" descr="Six_Thinking_Hats"/>
            <p:cNvPicPr>
              <a:picLocks noChangeAspect="1" noChangeArrowheads="1"/>
            </p:cNvPicPr>
            <p:nvPr/>
          </p:nvPicPr>
          <p:blipFill>
            <a:blip r:embed="rId2"/>
            <a:srcRect l="26917" t="27599" r="56597" b="56035"/>
            <a:stretch>
              <a:fillRect/>
            </a:stretch>
          </p:blipFill>
          <p:spPr bwMode="auto">
            <a:xfrm>
              <a:off x="4157558" y="4345447"/>
              <a:ext cx="1276950" cy="642942"/>
            </a:xfrm>
            <a:prstGeom prst="rect">
              <a:avLst/>
            </a:prstGeom>
            <a:noFill/>
            <a:ln w="9525">
              <a:noFill/>
              <a:miter lim="800000"/>
              <a:headEnd/>
              <a:tailEnd/>
            </a:ln>
          </p:spPr>
        </p:pic>
        <p:pic>
          <p:nvPicPr>
            <p:cNvPr id="21" name="Picture 5" descr="Six_Thinking_Hats"/>
            <p:cNvPicPr>
              <a:picLocks noChangeAspect="1" noChangeArrowheads="1"/>
            </p:cNvPicPr>
            <p:nvPr/>
          </p:nvPicPr>
          <p:blipFill>
            <a:blip r:embed="rId2"/>
            <a:srcRect l="6986" t="13006" r="75428" b="68582"/>
            <a:stretch>
              <a:fillRect/>
            </a:stretch>
          </p:blipFill>
          <p:spPr bwMode="auto">
            <a:xfrm>
              <a:off x="7376836" y="3218768"/>
              <a:ext cx="1357322" cy="642942"/>
            </a:xfrm>
            <a:prstGeom prst="rect">
              <a:avLst/>
            </a:prstGeom>
            <a:noFill/>
            <a:ln w="9525">
              <a:noFill/>
              <a:miter lim="800000"/>
              <a:headEnd/>
              <a:tailEnd/>
            </a:ln>
          </p:spPr>
        </p:pic>
      </p:grpSp>
      <p:sp>
        <p:nvSpPr>
          <p:cNvPr id="19458" name="Rectangle 2"/>
          <p:cNvSpPr>
            <a:spLocks noGrp="1" noChangeArrowheads="1"/>
          </p:cNvSpPr>
          <p:nvPr>
            <p:ph type="title"/>
          </p:nvPr>
        </p:nvSpPr>
        <p:spPr>
          <a:xfrm>
            <a:off x="444500" y="0"/>
            <a:ext cx="8229600" cy="1143000"/>
          </a:xfrm>
        </p:spPr>
        <p:txBody>
          <a:bodyPr/>
          <a:lstStyle/>
          <a:p>
            <a:pPr>
              <a:defRPr/>
            </a:pPr>
            <a:r>
              <a:rPr lang="ru-RU" smtClean="0"/>
              <a:t>Шесть шляп мышления</a:t>
            </a:r>
            <a:endParaRPr lang="en-GB" smtClean="0"/>
          </a:p>
        </p:txBody>
      </p:sp>
      <p:sp>
        <p:nvSpPr>
          <p:cNvPr id="93189" name="Text Box 7"/>
          <p:cNvSpPr txBox="1">
            <a:spLocks noChangeArrowheads="1"/>
          </p:cNvSpPr>
          <p:nvPr/>
        </p:nvSpPr>
        <p:spPr bwMode="auto">
          <a:xfrm>
            <a:off x="0" y="1428736"/>
            <a:ext cx="8715404" cy="4324261"/>
          </a:xfrm>
          <a:prstGeom prst="rect">
            <a:avLst/>
          </a:prstGeom>
          <a:noFill/>
          <a:ln w="9525">
            <a:noFill/>
            <a:miter lim="800000"/>
            <a:headEnd/>
            <a:tailEnd/>
          </a:ln>
        </p:spPr>
        <p:txBody>
          <a:bodyPr wrap="square">
            <a:spAutoFit/>
          </a:bodyPr>
          <a:lstStyle/>
          <a:p>
            <a:pPr>
              <a:spcBef>
                <a:spcPts val="0"/>
              </a:spcBef>
            </a:pPr>
            <a:r>
              <a:rPr lang="ru-RU" sz="1600" b="1" dirty="0">
                <a:solidFill>
                  <a:srgbClr val="FF0000"/>
                </a:solidFill>
                <a:latin typeface="Calibri" pitchFamily="34" charset="0"/>
              </a:rPr>
              <a:t>Цель:</a:t>
            </a:r>
            <a:endParaRPr lang="en-GB" sz="1600" dirty="0">
              <a:solidFill>
                <a:srgbClr val="FF0000"/>
              </a:solidFill>
              <a:latin typeface="Calibri" pitchFamily="34" charset="0"/>
            </a:endParaRPr>
          </a:p>
          <a:p>
            <a:pPr>
              <a:spcBef>
                <a:spcPts val="0"/>
              </a:spcBef>
            </a:pPr>
            <a:r>
              <a:rPr lang="ru-RU" sz="1600" dirty="0">
                <a:latin typeface="Calibri" pitchFamily="34" charset="0"/>
              </a:rPr>
              <a:t>Разделить различные части мышления, чтобы обсудить более эффективно и быть более осведомленным о влиянии на ваши мысли</a:t>
            </a:r>
            <a:r>
              <a:rPr lang="ru-RU" sz="1600" dirty="0">
                <a:latin typeface="Arial" pitchFamily="34" charset="0"/>
                <a:cs typeface="Arial" pitchFamily="34" charset="0"/>
              </a:rPr>
              <a:t>. </a:t>
            </a:r>
            <a:r>
              <a:rPr lang="ru-RU" sz="1600" dirty="0" smtClean="0">
                <a:latin typeface="Arial" pitchFamily="34" charset="0"/>
                <a:cs typeface="Arial" pitchFamily="34" charset="0"/>
              </a:rPr>
              <a:t>Шесть шляп мышления (Де </a:t>
            </a:r>
            <a:r>
              <a:rPr lang="ru-RU" sz="1600" dirty="0" err="1" smtClean="0">
                <a:latin typeface="Arial" pitchFamily="34" charset="0"/>
                <a:cs typeface="Arial" pitchFamily="34" charset="0"/>
              </a:rPr>
              <a:t>Боно</a:t>
            </a:r>
            <a:r>
              <a:rPr lang="ru-RU" sz="1600" dirty="0" smtClean="0">
                <a:latin typeface="Arial" pitchFamily="34" charset="0"/>
                <a:cs typeface="Arial" pitchFamily="34" charset="0"/>
              </a:rPr>
              <a:t>)</a:t>
            </a:r>
          </a:p>
          <a:p>
            <a:pPr>
              <a:spcBef>
                <a:spcPts val="0"/>
              </a:spcBef>
            </a:pPr>
            <a:r>
              <a:rPr lang="ru-RU" sz="1600" b="1" dirty="0" smtClean="0">
                <a:solidFill>
                  <a:srgbClr val="FF0000"/>
                </a:solidFill>
                <a:latin typeface="Calibri" pitchFamily="34" charset="0"/>
              </a:rPr>
              <a:t>Организация</a:t>
            </a:r>
            <a:r>
              <a:rPr lang="en-GB" sz="1600" dirty="0">
                <a:solidFill>
                  <a:srgbClr val="FF0000"/>
                </a:solidFill>
                <a:latin typeface="Calibri" pitchFamily="34" charset="0"/>
              </a:rPr>
              <a:t>:</a:t>
            </a:r>
            <a:r>
              <a:rPr lang="ru-RU" sz="1600" dirty="0">
                <a:solidFill>
                  <a:srgbClr val="FF0000"/>
                </a:solidFill>
                <a:latin typeface="Calibri" pitchFamily="34" charset="0"/>
              </a:rPr>
              <a:t> </a:t>
            </a:r>
            <a:r>
              <a:rPr lang="ru-RU" sz="1600" dirty="0" smtClean="0">
                <a:latin typeface="Calibri" pitchFamily="34" charset="0"/>
              </a:rPr>
              <a:t>Разделить учеников на 6 групп.</a:t>
            </a:r>
            <a:endParaRPr lang="en-GB" sz="1600" b="1" dirty="0">
              <a:latin typeface="Calibri" pitchFamily="34" charset="0"/>
            </a:endParaRPr>
          </a:p>
          <a:p>
            <a:pPr>
              <a:spcBef>
                <a:spcPts val="0"/>
              </a:spcBef>
            </a:pPr>
            <a:r>
              <a:rPr lang="ru-RU" sz="1600" b="1" dirty="0">
                <a:solidFill>
                  <a:srgbClr val="FF0000"/>
                </a:solidFill>
                <a:latin typeface="Calibri" pitchFamily="34" charset="0"/>
              </a:rPr>
              <a:t>Как это работает: </a:t>
            </a:r>
            <a:r>
              <a:rPr lang="en-GB" sz="1600" b="1" dirty="0">
                <a:solidFill>
                  <a:srgbClr val="FF0000"/>
                </a:solidFill>
                <a:latin typeface="Calibri" pitchFamily="34" charset="0"/>
              </a:rPr>
              <a:t> </a:t>
            </a:r>
            <a:endParaRPr lang="en-GB" sz="1600" dirty="0">
              <a:solidFill>
                <a:srgbClr val="FF0000"/>
              </a:solidFill>
              <a:latin typeface="Calibri" pitchFamily="34" charset="0"/>
            </a:endParaRPr>
          </a:p>
          <a:p>
            <a:pPr fontAlgn="auto">
              <a:spcBef>
                <a:spcPts val="0"/>
              </a:spcBef>
              <a:spcAft>
                <a:spcPts val="0"/>
              </a:spcAft>
              <a:defRPr/>
            </a:pPr>
            <a:r>
              <a:rPr lang="ru-RU" sz="1600" dirty="0">
                <a:latin typeface="Calibri" pitchFamily="34" charset="0"/>
              </a:rPr>
              <a:t>Существует шесть шляп, каждая представляет разные элементы мышления. Ученикам дают шляпу (реальную или вымышленную)  и просят продумать обсуждение с использованием шляпы. Смысл – создать карту, покрывающую разные элементы вопроса или идеи.  Класс можно разделить  на разные шляпы и учитель может управлять обсуждением. </a:t>
            </a:r>
            <a:endParaRPr lang="ru-RU" sz="1600" dirty="0" smtClean="0">
              <a:latin typeface="Calibri" pitchFamily="34" charset="0"/>
            </a:endParaRPr>
          </a:p>
          <a:p>
            <a:pPr fontAlgn="auto">
              <a:spcBef>
                <a:spcPts val="0"/>
              </a:spcBef>
              <a:spcAft>
                <a:spcPts val="0"/>
              </a:spcAft>
              <a:defRPr/>
            </a:pPr>
            <a:r>
              <a:rPr lang="ru-RU" sz="1600" i="1" dirty="0" smtClean="0">
                <a:latin typeface="Arial" pitchFamily="34" charset="0"/>
                <a:cs typeface="Arial" pitchFamily="34" charset="0"/>
              </a:rPr>
              <a:t>Белая шляпа</a:t>
            </a:r>
            <a:r>
              <a:rPr lang="ru-RU" sz="1600" dirty="0" smtClean="0">
                <a:latin typeface="Arial" pitchFamily="34" charset="0"/>
                <a:cs typeface="Arial" pitchFamily="34" charset="0"/>
              </a:rPr>
              <a:t> символизирует конкретные суждения без эмоционального оттенка. </a:t>
            </a:r>
          </a:p>
          <a:p>
            <a:pPr fontAlgn="auto">
              <a:spcBef>
                <a:spcPts val="0"/>
              </a:spcBef>
              <a:spcAft>
                <a:spcPts val="0"/>
              </a:spcAft>
              <a:defRPr/>
            </a:pPr>
            <a:r>
              <a:rPr lang="ru-RU" sz="1600" i="1" dirty="0" smtClean="0">
                <a:latin typeface="Arial" pitchFamily="34" charset="0"/>
                <a:cs typeface="Arial" pitchFamily="34" charset="0"/>
              </a:rPr>
              <a:t>Желтая шляпа</a:t>
            </a:r>
            <a:r>
              <a:rPr lang="ru-RU" sz="1600" dirty="0" smtClean="0">
                <a:latin typeface="Arial" pitchFamily="34" charset="0"/>
                <a:cs typeface="Arial" pitchFamily="34" charset="0"/>
              </a:rPr>
              <a:t> – позитивные суждения. </a:t>
            </a:r>
          </a:p>
          <a:p>
            <a:pPr fontAlgn="auto">
              <a:spcBef>
                <a:spcPts val="0"/>
              </a:spcBef>
              <a:spcAft>
                <a:spcPts val="0"/>
              </a:spcAft>
              <a:defRPr/>
            </a:pPr>
            <a:r>
              <a:rPr lang="ru-RU" sz="1600" i="1" dirty="0" smtClean="0">
                <a:latin typeface="Arial" pitchFamily="34" charset="0"/>
                <a:cs typeface="Arial" pitchFamily="34" charset="0"/>
              </a:rPr>
              <a:t>Черная</a:t>
            </a:r>
            <a:r>
              <a:rPr lang="ru-RU" sz="1600" dirty="0" smtClean="0">
                <a:latin typeface="Arial" pitchFamily="34" charset="0"/>
                <a:cs typeface="Arial" pitchFamily="34" charset="0"/>
              </a:rPr>
              <a:t> – отражает проблемы и трудности. </a:t>
            </a:r>
          </a:p>
          <a:p>
            <a:pPr fontAlgn="auto">
              <a:spcBef>
                <a:spcPts val="0"/>
              </a:spcBef>
              <a:spcAft>
                <a:spcPts val="0"/>
              </a:spcAft>
              <a:defRPr/>
            </a:pPr>
            <a:r>
              <a:rPr lang="ru-RU" sz="1600" i="1" dirty="0" smtClean="0">
                <a:latin typeface="Arial" pitchFamily="34" charset="0"/>
                <a:cs typeface="Arial" pitchFamily="34" charset="0"/>
              </a:rPr>
              <a:t>Красная</a:t>
            </a:r>
            <a:r>
              <a:rPr lang="ru-RU" sz="1600" dirty="0" smtClean="0">
                <a:latin typeface="Arial" pitchFamily="34" charset="0"/>
                <a:cs typeface="Arial" pitchFamily="34" charset="0"/>
              </a:rPr>
              <a:t> – эмоциональные суждения без объяснений. </a:t>
            </a:r>
          </a:p>
          <a:p>
            <a:pPr fontAlgn="auto">
              <a:spcBef>
                <a:spcPts val="0"/>
              </a:spcBef>
              <a:spcAft>
                <a:spcPts val="0"/>
              </a:spcAft>
              <a:defRPr/>
            </a:pPr>
            <a:r>
              <a:rPr lang="ru-RU" sz="1600" i="1" dirty="0" smtClean="0">
                <a:latin typeface="Arial" pitchFamily="34" charset="0"/>
                <a:cs typeface="Arial" pitchFamily="34" charset="0"/>
              </a:rPr>
              <a:t>Зеленая</a:t>
            </a:r>
            <a:r>
              <a:rPr lang="ru-RU" sz="1600" dirty="0" smtClean="0">
                <a:latin typeface="Arial" pitchFamily="34" charset="0"/>
                <a:cs typeface="Arial" pitchFamily="34" charset="0"/>
              </a:rPr>
              <a:t> – творческие суждения, предложения. </a:t>
            </a:r>
          </a:p>
          <a:p>
            <a:pPr fontAlgn="auto">
              <a:spcBef>
                <a:spcPts val="0"/>
              </a:spcBef>
              <a:spcAft>
                <a:spcPts val="0"/>
              </a:spcAft>
              <a:defRPr/>
            </a:pPr>
            <a:r>
              <a:rPr lang="ru-RU" sz="1600" i="1" dirty="0" smtClean="0">
                <a:latin typeface="Arial" pitchFamily="34" charset="0"/>
                <a:cs typeface="Arial" pitchFamily="34" charset="0"/>
              </a:rPr>
              <a:t>Синяя</a:t>
            </a:r>
            <a:r>
              <a:rPr lang="ru-RU" sz="1600" dirty="0" smtClean="0">
                <a:latin typeface="Arial" pitchFamily="34" charset="0"/>
                <a:cs typeface="Arial" pitchFamily="34" charset="0"/>
              </a:rPr>
              <a:t> – обобщение сказанного, философский взгляд. </a:t>
            </a:r>
          </a:p>
          <a:p>
            <a:pPr>
              <a:spcBef>
                <a:spcPts val="0"/>
              </a:spcBef>
            </a:pPr>
            <a:endParaRPr lang="en-GB" sz="1400" dirty="0">
              <a:latin typeface="Calibri" pitchFamily="34" charset="0"/>
            </a:endParaRPr>
          </a:p>
          <a:p>
            <a:pPr>
              <a:spcBef>
                <a:spcPct val="50000"/>
              </a:spcBef>
            </a:pPr>
            <a:endParaRPr lang="en-GB" sz="1400" dirty="0">
              <a:latin typeface="Calibri" pitchFamily="34" charset="0"/>
            </a:endParaRPr>
          </a:p>
        </p:txBody>
      </p:sp>
      <p:sp>
        <p:nvSpPr>
          <p:cNvPr id="23"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
        <p:nvSpPr>
          <p:cNvPr id="2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4" action="ppaction://hlinksldjump"/>
              </a:rPr>
              <a:t>ДАЛЕЕ</a:t>
            </a:r>
            <a:endParaRPr lang="ru-RU"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5" descr="envelopes[1]"/>
          <p:cNvPicPr>
            <a:picLocks noChangeAspect="1" noChangeArrowheads="1"/>
          </p:cNvPicPr>
          <p:nvPr/>
        </p:nvPicPr>
        <p:blipFill>
          <a:blip r:embed="rId3"/>
          <a:srcRect/>
          <a:stretch>
            <a:fillRect/>
          </a:stretch>
        </p:blipFill>
        <p:spPr bwMode="auto">
          <a:xfrm>
            <a:off x="6413672" y="0"/>
            <a:ext cx="2730328" cy="1947504"/>
          </a:xfrm>
          <a:prstGeom prst="rect">
            <a:avLst/>
          </a:prstGeom>
          <a:noFill/>
          <a:ln w="9525">
            <a:noFill/>
            <a:miter lim="800000"/>
            <a:headEnd/>
            <a:tailEnd/>
          </a:ln>
        </p:spPr>
      </p:pic>
      <p:sp>
        <p:nvSpPr>
          <p:cNvPr id="5" name="Заголовок 4"/>
          <p:cNvSpPr>
            <a:spLocks noGrp="1"/>
          </p:cNvSpPr>
          <p:nvPr>
            <p:ph type="title"/>
          </p:nvPr>
        </p:nvSpPr>
        <p:spPr>
          <a:xfrm>
            <a:off x="-357222" y="76200"/>
            <a:ext cx="7286676" cy="1143000"/>
          </a:xfrm>
        </p:spPr>
        <p:txBody>
          <a:bodyPr/>
          <a:lstStyle/>
          <a:p>
            <a:r>
              <a:rPr lang="ru-RU" dirty="0" smtClean="0"/>
              <a:t>Стратегия «Конверт»</a:t>
            </a:r>
            <a:endParaRPr lang="ru-RU" dirty="0"/>
          </a:p>
        </p:txBody>
      </p:sp>
      <p:sp>
        <p:nvSpPr>
          <p:cNvPr id="6" name="Содержимое 5"/>
          <p:cNvSpPr>
            <a:spLocks noGrp="1"/>
          </p:cNvSpPr>
          <p:nvPr>
            <p:ph idx="1"/>
          </p:nvPr>
        </p:nvSpPr>
        <p:spPr>
          <a:xfrm>
            <a:off x="428596" y="1500174"/>
            <a:ext cx="8229600" cy="4525963"/>
          </a:xfrm>
        </p:spPr>
        <p:txBody>
          <a:bodyPr/>
          <a:lstStyle/>
          <a:p>
            <a:pPr>
              <a:spcBef>
                <a:spcPts val="0"/>
              </a:spcBef>
              <a:buNone/>
            </a:pPr>
            <a:r>
              <a:rPr lang="ru-RU" sz="2200" b="1" dirty="0" smtClean="0">
                <a:solidFill>
                  <a:srgbClr val="FF2F43"/>
                </a:solidFill>
                <a:latin typeface="+mn-lt"/>
              </a:rPr>
              <a:t>Цель</a:t>
            </a:r>
            <a:r>
              <a:rPr lang="en-GB" sz="2200" dirty="0" smtClean="0">
                <a:solidFill>
                  <a:srgbClr val="FF2F43"/>
                </a:solidFill>
                <a:latin typeface="+mn-lt"/>
              </a:rPr>
              <a:t>:  </a:t>
            </a:r>
          </a:p>
          <a:p>
            <a:pPr>
              <a:spcBef>
                <a:spcPts val="0"/>
              </a:spcBef>
              <a:buNone/>
            </a:pPr>
            <a:r>
              <a:rPr lang="ru-RU" sz="2200" dirty="0" smtClean="0">
                <a:latin typeface="+mn-lt"/>
              </a:rPr>
              <a:t>Совершенствование навыков критического мышления</a:t>
            </a:r>
          </a:p>
          <a:p>
            <a:pPr>
              <a:spcBef>
                <a:spcPts val="0"/>
              </a:spcBef>
              <a:buNone/>
            </a:pPr>
            <a:r>
              <a:rPr lang="ru-RU" sz="2200" b="1" dirty="0" smtClean="0">
                <a:solidFill>
                  <a:srgbClr val="FF2F43"/>
                </a:solidFill>
                <a:latin typeface="+mn-lt"/>
              </a:rPr>
              <a:t>Организация</a:t>
            </a:r>
            <a:r>
              <a:rPr lang="en-GB" sz="2200" dirty="0" smtClean="0">
                <a:solidFill>
                  <a:srgbClr val="FF2F43"/>
                </a:solidFill>
                <a:latin typeface="+mn-lt"/>
              </a:rPr>
              <a:t>: </a:t>
            </a:r>
          </a:p>
          <a:p>
            <a:pPr>
              <a:spcBef>
                <a:spcPts val="0"/>
              </a:spcBef>
              <a:buNone/>
            </a:pPr>
            <a:r>
              <a:rPr lang="ru-RU" sz="2200" dirty="0" smtClean="0">
                <a:latin typeface="+mn-lt"/>
              </a:rPr>
              <a:t>Стандартная рассадка группы с пространством для движения и обсуждения. </a:t>
            </a:r>
            <a:endParaRPr lang="en-GB" sz="2200" dirty="0" smtClean="0">
              <a:latin typeface="+mn-lt"/>
            </a:endParaRPr>
          </a:p>
          <a:p>
            <a:pPr>
              <a:spcBef>
                <a:spcPts val="0"/>
              </a:spcBef>
              <a:buNone/>
            </a:pPr>
            <a:r>
              <a:rPr lang="ru-RU" sz="2200" b="1" dirty="0" smtClean="0">
                <a:solidFill>
                  <a:srgbClr val="FF2F43"/>
                </a:solidFill>
                <a:latin typeface="+mn-lt"/>
              </a:rPr>
              <a:t>Как это работает</a:t>
            </a:r>
            <a:r>
              <a:rPr lang="en-GB" sz="2200" b="1" dirty="0" smtClean="0">
                <a:solidFill>
                  <a:srgbClr val="FF2F43"/>
                </a:solidFill>
                <a:latin typeface="+mn-lt"/>
              </a:rPr>
              <a:t>:</a:t>
            </a:r>
            <a:r>
              <a:rPr lang="ru-RU" sz="2200" b="1" dirty="0" smtClean="0">
                <a:solidFill>
                  <a:srgbClr val="FF2F43"/>
                </a:solidFill>
                <a:latin typeface="+mn-lt"/>
              </a:rPr>
              <a:t> </a:t>
            </a:r>
            <a:r>
              <a:rPr lang="ru-RU" sz="2200" dirty="0" smtClean="0">
                <a:latin typeface="+mn-lt"/>
              </a:rPr>
              <a:t>Напишите 2-3 вопроса, </a:t>
            </a:r>
            <a:r>
              <a:rPr lang="en-US" sz="2200" dirty="0" smtClean="0">
                <a:latin typeface="+mn-lt"/>
              </a:rPr>
              <a:t>(</a:t>
            </a:r>
            <a:r>
              <a:rPr lang="ru-RU" sz="2200" dirty="0" smtClean="0">
                <a:latin typeface="+mn-lt"/>
              </a:rPr>
              <a:t>в соответствии с целями обучения) на конвертах</a:t>
            </a:r>
            <a:r>
              <a:rPr lang="en-GB" sz="2200" dirty="0" smtClean="0">
                <a:latin typeface="+mn-lt"/>
              </a:rPr>
              <a:t>. </a:t>
            </a:r>
            <a:r>
              <a:rPr lang="ru-RU" sz="2200" dirty="0" smtClean="0">
                <a:latin typeface="+mn-lt"/>
              </a:rPr>
              <a:t>Подготовьте несколько конвертов для того, чтобы у каждой группы был свой. Дайте две минуты на каждый: ученик пишет имя и ответ на </a:t>
            </a:r>
            <a:r>
              <a:rPr lang="ru-RU" sz="2200" dirty="0" err="1" smtClean="0">
                <a:latin typeface="+mn-lt"/>
              </a:rPr>
              <a:t>стикере</a:t>
            </a:r>
            <a:r>
              <a:rPr lang="ru-RU" sz="2200" dirty="0" smtClean="0">
                <a:latin typeface="+mn-lt"/>
              </a:rPr>
              <a:t>; по истечении двух минут конверт передается до тех пор пока все не ответили на эти 2-3 вопроса. Соберите </a:t>
            </a:r>
            <a:r>
              <a:rPr lang="ru-RU" sz="2200" dirty="0" err="1" smtClean="0">
                <a:latin typeface="+mn-lt"/>
              </a:rPr>
              <a:t>стикеры</a:t>
            </a:r>
            <a:r>
              <a:rPr lang="ru-RU" sz="2200" dirty="0" smtClean="0">
                <a:latin typeface="+mn-lt"/>
              </a:rPr>
              <a:t> и прочитайте некоторые ответы вслух (анонимно); класс рассуждает о том, насколько точным является тот или иной ответ. </a:t>
            </a:r>
            <a:endParaRPr lang="en-GB" sz="2200" dirty="0" smtClean="0">
              <a:latin typeface="+mn-lt"/>
            </a:endParaRPr>
          </a:p>
          <a:p>
            <a:pPr>
              <a:spcBef>
                <a:spcPts val="0"/>
              </a:spcBef>
            </a:pPr>
            <a:endParaRPr lang="ru-RU" dirty="0"/>
          </a:p>
        </p:txBody>
      </p:sp>
      <p:sp>
        <p:nvSpPr>
          <p:cNvPr id="7" name="Text Box 4"/>
          <p:cNvSpPr txBox="1">
            <a:spLocks noChangeArrowheads="1"/>
          </p:cNvSpPr>
          <p:nvPr/>
        </p:nvSpPr>
        <p:spPr bwMode="auto">
          <a:xfrm>
            <a:off x="7885113"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4" action="ppaction://hlinksldjump"/>
              </a:rPr>
              <a:t>ДАЛЕЕ</a:t>
            </a:r>
            <a:endParaRPr lang="ru-RU" dirty="0"/>
          </a:p>
        </p:txBody>
      </p:sp>
      <p:sp>
        <p:nvSpPr>
          <p:cNvPr id="8" name="Text Box 4"/>
          <p:cNvSpPr txBox="1">
            <a:spLocks noChangeArrowheads="1"/>
          </p:cNvSpPr>
          <p:nvPr/>
        </p:nvSpPr>
        <p:spPr bwMode="auto">
          <a:xfrm>
            <a:off x="357158"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5" action="ppaction://hlinksldjump"/>
              </a:rPr>
              <a:t>МЕНЮ</a:t>
            </a:r>
            <a:endParaRPr lang="ru-RU"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ru-RU" smtClean="0"/>
              <a:t>Спектр ценностей</a:t>
            </a:r>
            <a:endParaRPr lang="en-GB" smtClean="0"/>
          </a:p>
        </p:txBody>
      </p:sp>
      <p:sp>
        <p:nvSpPr>
          <p:cNvPr id="88069" name="Text Box 6"/>
          <p:cNvSpPr txBox="1">
            <a:spLocks noChangeArrowheads="1"/>
          </p:cNvSpPr>
          <p:nvPr/>
        </p:nvSpPr>
        <p:spPr bwMode="auto">
          <a:xfrm>
            <a:off x="444500" y="1484313"/>
            <a:ext cx="8064500" cy="3862596"/>
          </a:xfrm>
          <a:prstGeom prst="rect">
            <a:avLst/>
          </a:prstGeom>
          <a:noFill/>
          <a:ln w="9525">
            <a:noFill/>
            <a:miter lim="800000"/>
            <a:headEnd/>
            <a:tailEnd/>
          </a:ln>
        </p:spPr>
        <p:txBody>
          <a:bodyPr>
            <a:spAutoFit/>
          </a:bodyPr>
          <a:lstStyle/>
          <a:p>
            <a:pPr>
              <a:spcBef>
                <a:spcPct val="50000"/>
              </a:spcBef>
            </a:pPr>
            <a:r>
              <a:rPr lang="ru-RU" sz="1400" b="1" dirty="0">
                <a:solidFill>
                  <a:srgbClr val="FF0000"/>
                </a:solidFill>
                <a:latin typeface="Calibri" pitchFamily="34" charset="0"/>
              </a:rPr>
              <a:t>Цель</a:t>
            </a:r>
            <a:r>
              <a:rPr lang="en-GB" sz="1400" dirty="0">
                <a:solidFill>
                  <a:srgbClr val="FF0000"/>
                </a:solidFill>
                <a:latin typeface="Calibri" pitchFamily="34" charset="0"/>
              </a:rPr>
              <a:t>: </a:t>
            </a:r>
          </a:p>
          <a:p>
            <a:pPr>
              <a:spcBef>
                <a:spcPct val="50000"/>
              </a:spcBef>
            </a:pPr>
            <a:r>
              <a:rPr lang="ru-RU" sz="1400" dirty="0">
                <a:latin typeface="Calibri" pitchFamily="34" charset="0"/>
              </a:rPr>
              <a:t>Выражать мнения, показать ценности, обсудить разность мнений, привлечь к публичному выступлению. </a:t>
            </a:r>
          </a:p>
          <a:p>
            <a:pPr>
              <a:spcBef>
                <a:spcPct val="50000"/>
              </a:spcBef>
            </a:pPr>
            <a:r>
              <a:rPr lang="ru-RU" sz="1400" b="1" dirty="0">
                <a:solidFill>
                  <a:srgbClr val="FF0000"/>
                </a:solidFill>
                <a:latin typeface="Calibri" pitchFamily="34" charset="0"/>
              </a:rPr>
              <a:t>Организация:</a:t>
            </a:r>
            <a:r>
              <a:rPr lang="en-GB" sz="1400" dirty="0">
                <a:solidFill>
                  <a:srgbClr val="FF0000"/>
                </a:solidFill>
                <a:latin typeface="Calibri" pitchFamily="34" charset="0"/>
              </a:rPr>
              <a:t> </a:t>
            </a:r>
          </a:p>
          <a:p>
            <a:pPr>
              <a:spcBef>
                <a:spcPct val="50000"/>
              </a:spcBef>
            </a:pPr>
            <a:r>
              <a:rPr lang="ru-RU" sz="1400" dirty="0">
                <a:latin typeface="Calibri" pitchFamily="34" charset="0"/>
              </a:rPr>
              <a:t>Использовать часть веревки или резинки для спектра; нанести стрелки по краям; нанести два противоположных мнения по обе стороны. </a:t>
            </a:r>
            <a:endParaRPr lang="en-GB" sz="1400" dirty="0">
              <a:latin typeface="Calibri" pitchFamily="34" charset="0"/>
            </a:endParaRPr>
          </a:p>
          <a:p>
            <a:pPr>
              <a:spcBef>
                <a:spcPct val="50000"/>
              </a:spcBef>
            </a:pPr>
            <a:r>
              <a:rPr lang="ru-RU" sz="1400" b="1" dirty="0">
                <a:solidFill>
                  <a:srgbClr val="FF0000"/>
                </a:solidFill>
                <a:latin typeface="Calibri" pitchFamily="34" charset="0"/>
              </a:rPr>
              <a:t>Как это работает</a:t>
            </a:r>
            <a:r>
              <a:rPr lang="en-GB" sz="1400" b="1" dirty="0">
                <a:solidFill>
                  <a:srgbClr val="FF0000"/>
                </a:solidFill>
                <a:latin typeface="Calibri" pitchFamily="34" charset="0"/>
              </a:rPr>
              <a:t>: </a:t>
            </a:r>
          </a:p>
          <a:p>
            <a:endParaRPr lang="en-GB" sz="1400" dirty="0">
              <a:latin typeface="Calibri" pitchFamily="34" charset="0"/>
            </a:endParaRPr>
          </a:p>
          <a:p>
            <a:r>
              <a:rPr lang="ru-RU" sz="1400" dirty="0">
                <a:latin typeface="Calibri" pitchFamily="34" charset="0"/>
              </a:rPr>
              <a:t>В этом формате ученики или группы учеников должны ответить на провокационные утверждения, соглашаясь или не соглашаясь. Несколько способов: учеников просят подойти и встать возле той веревки, на которой написано то, с чем они согласны, также, сначала учеников просят обсудить утверждение в группе, затем от имени своей группы разместить карточку возле линии или веревки, где они согласны</a:t>
            </a:r>
            <a:r>
              <a:rPr lang="en-GB" sz="1400" dirty="0">
                <a:latin typeface="Calibri" pitchFamily="34" charset="0"/>
              </a:rPr>
              <a:t>,</a:t>
            </a:r>
            <a:r>
              <a:rPr lang="ru-RU" sz="1400" dirty="0">
                <a:latin typeface="Calibri" pitchFamily="34" charset="0"/>
              </a:rPr>
              <a:t> объясняя причину их позиции. </a:t>
            </a:r>
            <a:br>
              <a:rPr lang="ru-RU" sz="1400" dirty="0">
                <a:latin typeface="Calibri" pitchFamily="34" charset="0"/>
              </a:rPr>
            </a:br>
            <a:r>
              <a:rPr lang="ru-RU" sz="1400" dirty="0">
                <a:latin typeface="Calibri" pitchFamily="34" charset="0"/>
              </a:rPr>
              <a:t>Это отличный формат сравнения разных вопросов и выяснение противоречий в мышлении учеников </a:t>
            </a:r>
            <a:endParaRPr lang="en-GB" sz="1400" b="1" dirty="0">
              <a:latin typeface="Calibri" pitchFamily="34" charset="0"/>
            </a:endParaRPr>
          </a:p>
          <a:p>
            <a:pPr>
              <a:spcBef>
                <a:spcPct val="50000"/>
              </a:spcBef>
            </a:pPr>
            <a:endParaRPr lang="en-GB" sz="1400" dirty="0">
              <a:latin typeface="Calibri" pitchFamily="34" charset="0"/>
            </a:endParaRPr>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305" name="Text Box 9"/>
          <p:cNvSpPr txBox="1">
            <a:spLocks noChangeArrowheads="1"/>
          </p:cNvSpPr>
          <p:nvPr/>
        </p:nvSpPr>
        <p:spPr bwMode="auto">
          <a:xfrm>
            <a:off x="250824" y="1703896"/>
            <a:ext cx="8893175" cy="4939814"/>
          </a:xfrm>
          <a:prstGeom prst="rect">
            <a:avLst/>
          </a:prstGeom>
          <a:noFill/>
          <a:ln w="9525" algn="ctr">
            <a:noFill/>
            <a:miter lim="800000"/>
            <a:headEnd/>
            <a:tailEnd/>
          </a:ln>
          <a:effectLst/>
        </p:spPr>
        <p:txBody>
          <a:bodyPr wrap="square" anchorCtr="1">
            <a:spAutoFit/>
          </a:bodyPr>
          <a:lstStyle/>
          <a:p>
            <a:pPr indent="352425" algn="just">
              <a:spcBef>
                <a:spcPct val="50000"/>
              </a:spcBef>
              <a:defRPr/>
            </a:pPr>
            <a:r>
              <a:rPr lang="ru-RU" b="1" dirty="0"/>
              <a:t>Шаг 3. УЧАСТИЕ УЧЕНИКОВ</a:t>
            </a:r>
          </a:p>
          <a:p>
            <a:pPr indent="352425" algn="just">
              <a:spcBef>
                <a:spcPct val="50000"/>
              </a:spcBef>
              <a:defRPr/>
            </a:pPr>
            <a:r>
              <a:rPr lang="ru-RU" b="1" dirty="0"/>
              <a:t>Как будет организовано активное участие учеников? Например, какие </a:t>
            </a:r>
            <a:r>
              <a:rPr lang="ru-RU" b="1" dirty="0" smtClean="0"/>
              <a:t>проекты </a:t>
            </a:r>
            <a:r>
              <a:rPr lang="ru-RU" b="1" dirty="0"/>
              <a:t>будут ими подготовлены?</a:t>
            </a:r>
          </a:p>
          <a:p>
            <a:pPr indent="352425" algn="just">
              <a:spcBef>
                <a:spcPct val="50000"/>
              </a:spcBef>
              <a:defRPr/>
            </a:pPr>
            <a:r>
              <a:rPr lang="ru-RU" b="1" dirty="0"/>
              <a:t>Шаг 4. ОРГАНИЗАЦИЯ ПОВТОРЕНИЯ РАНЕЕ ИЗУЧЕННЫХ ТЕМ</a:t>
            </a:r>
          </a:p>
          <a:p>
            <a:pPr indent="352425" algn="just">
              <a:spcBef>
                <a:spcPct val="50000"/>
              </a:spcBef>
              <a:defRPr/>
            </a:pPr>
            <a:r>
              <a:rPr lang="ru-RU" b="1" dirty="0"/>
              <a:t>На каких уроках и в какой форме организованно повторение?</a:t>
            </a:r>
          </a:p>
          <a:p>
            <a:pPr indent="352425" algn="just">
              <a:spcBef>
                <a:spcPct val="50000"/>
              </a:spcBef>
              <a:defRPr/>
            </a:pPr>
            <a:r>
              <a:rPr lang="ru-RU" b="1" dirty="0"/>
              <a:t>Шаг 5. КОНТРОЛЬ</a:t>
            </a:r>
          </a:p>
          <a:p>
            <a:pPr indent="352425" algn="just">
              <a:spcBef>
                <a:spcPct val="50000"/>
              </a:spcBef>
              <a:defRPr/>
            </a:pPr>
            <a:r>
              <a:rPr lang="ru-RU" b="1" dirty="0"/>
              <a:t>На каких уроках и в какой форме организован контроль.</a:t>
            </a:r>
          </a:p>
          <a:p>
            <a:pPr indent="352425" algn="just">
              <a:spcBef>
                <a:spcPct val="50000"/>
              </a:spcBef>
              <a:defRPr/>
            </a:pPr>
            <a:r>
              <a:rPr lang="ru-RU" sz="2400" b="1" i="1" dirty="0" smtClean="0">
                <a:solidFill>
                  <a:srgbClr val="FF2F43"/>
                </a:solidFill>
                <a:effectLst>
                  <a:outerShdw blurRad="38100" dist="38100" dir="2700000" algn="tl">
                    <a:srgbClr val="000000">
                      <a:alpha val="43137"/>
                    </a:srgbClr>
                  </a:outerShdw>
                </a:effectLst>
                <a:latin typeface="Times New Roman" pitchFamily="18" charset="0"/>
                <a:cs typeface="Times New Roman" pitchFamily="18" charset="0"/>
              </a:rPr>
              <a:t>Планируя </a:t>
            </a:r>
            <a:r>
              <a:rPr lang="ru-RU" sz="2400" b="1" i="1" dirty="0">
                <a:solidFill>
                  <a:srgbClr val="FF2F43"/>
                </a:solidFill>
                <a:effectLst>
                  <a:outerShdw blurRad="38100" dist="38100" dir="2700000" algn="tl">
                    <a:srgbClr val="000000">
                      <a:alpha val="43137"/>
                    </a:srgbClr>
                  </a:outerShdw>
                </a:effectLst>
                <a:latin typeface="Times New Roman" pitchFamily="18" charset="0"/>
                <a:cs typeface="Times New Roman" pitchFamily="18" charset="0"/>
              </a:rPr>
              <a:t>тему, ставьте себе исследовательскую цель. Например, опробовать какой-то новый для себя приём. Это главный способ </a:t>
            </a:r>
            <a:r>
              <a:rPr lang="ru-RU" sz="2400" b="1" i="1" dirty="0" smtClean="0">
                <a:solidFill>
                  <a:srgbClr val="FF2F43"/>
                </a:solidFill>
                <a:effectLst>
                  <a:outerShdw blurRad="38100" dist="38100" dir="2700000" algn="tl">
                    <a:srgbClr val="000000">
                      <a:alpha val="43137"/>
                    </a:srgbClr>
                  </a:outerShdw>
                </a:effectLst>
                <a:latin typeface="Times New Roman" pitchFamily="18" charset="0"/>
                <a:cs typeface="Times New Roman" pitchFamily="18" charset="0"/>
              </a:rPr>
              <a:t>профессионального роста.</a:t>
            </a:r>
          </a:p>
          <a:p>
            <a:pPr indent="352425">
              <a:spcBef>
                <a:spcPct val="50000"/>
              </a:spcBef>
              <a:defRPr/>
            </a:pPr>
            <a:r>
              <a:rPr lang="ru-RU" sz="2000" b="1"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hlinkClick r:id="rId2" action="ppaction://hlinkfile"/>
              </a:rPr>
              <a:t>Пример планирования.                                      </a:t>
            </a:r>
            <a:r>
              <a:rPr lang="ru-RU" dirty="0" smtClean="0">
                <a:hlinkClick r:id="" action="ppaction://hlinkshowjump?jump=nextslide"/>
              </a:rPr>
              <a:t>ДАЛЕЕ</a:t>
            </a:r>
            <a:endParaRPr lang="ru-RU" dirty="0"/>
          </a:p>
        </p:txBody>
      </p:sp>
      <p:sp>
        <p:nvSpPr>
          <p:cNvPr id="3" name="Заголовок 2"/>
          <p:cNvSpPr>
            <a:spLocks noGrp="1"/>
          </p:cNvSpPr>
          <p:nvPr>
            <p:ph type="title"/>
          </p:nvPr>
        </p:nvSpPr>
        <p:spPr/>
        <p:txBody>
          <a:bodyPr>
            <a:normAutofit/>
          </a:bodyPr>
          <a:lstStyle/>
          <a:p>
            <a:r>
              <a:rPr lang="ru-RU" dirty="0" smtClean="0"/>
              <a:t>Подготовка темы </a:t>
            </a:r>
            <a:r>
              <a:rPr lang="ru-RU" sz="2200" dirty="0" smtClean="0"/>
              <a:t>(продолжение)</a:t>
            </a:r>
            <a:endParaRPr lang="ru-RU" sz="2200" dirty="0"/>
          </a:p>
        </p:txBody>
      </p:sp>
      <p:sp>
        <p:nvSpPr>
          <p:cNvPr id="5" name="Text Box 4"/>
          <p:cNvSpPr txBox="1">
            <a:spLocks noChangeArrowheads="1"/>
          </p:cNvSpPr>
          <p:nvPr/>
        </p:nvSpPr>
        <p:spPr bwMode="auto">
          <a:xfrm>
            <a:off x="7858148"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5720" y="76200"/>
            <a:ext cx="6357982" cy="1143000"/>
          </a:xfrm>
        </p:spPr>
        <p:txBody>
          <a:bodyPr/>
          <a:lstStyle/>
          <a:p>
            <a:pPr>
              <a:defRPr/>
            </a:pPr>
            <a:r>
              <a:rPr lang="ru-RU" dirty="0" smtClean="0"/>
              <a:t>Горячий стул</a:t>
            </a:r>
            <a:endParaRPr lang="en-GB" dirty="0" smtClean="0"/>
          </a:p>
        </p:txBody>
      </p:sp>
      <p:pic>
        <p:nvPicPr>
          <p:cNvPr id="89091" name="Picture 5" descr="HotSeat"/>
          <p:cNvPicPr>
            <a:picLocks noChangeAspect="1" noChangeArrowheads="1"/>
          </p:cNvPicPr>
          <p:nvPr/>
        </p:nvPicPr>
        <p:blipFill>
          <a:blip r:embed="rId2"/>
          <a:srcRect/>
          <a:stretch>
            <a:fillRect/>
          </a:stretch>
        </p:blipFill>
        <p:spPr bwMode="auto">
          <a:xfrm>
            <a:off x="6429388" y="0"/>
            <a:ext cx="2347379" cy="1643050"/>
          </a:xfrm>
          <a:prstGeom prst="ellipse">
            <a:avLst/>
          </a:prstGeom>
          <a:ln>
            <a:noFill/>
          </a:ln>
          <a:effectLst>
            <a:softEdge rad="112500"/>
          </a:effectLst>
        </p:spPr>
      </p:pic>
      <p:sp>
        <p:nvSpPr>
          <p:cNvPr id="89093" name="Text Box 7"/>
          <p:cNvSpPr txBox="1">
            <a:spLocks noChangeArrowheads="1"/>
          </p:cNvSpPr>
          <p:nvPr/>
        </p:nvSpPr>
        <p:spPr bwMode="auto">
          <a:xfrm>
            <a:off x="142844" y="1857364"/>
            <a:ext cx="9001156" cy="4093428"/>
          </a:xfrm>
          <a:prstGeom prst="rect">
            <a:avLst/>
          </a:prstGeom>
          <a:noFill/>
          <a:ln w="9525">
            <a:noFill/>
            <a:miter lim="800000"/>
            <a:headEnd/>
            <a:tailEnd/>
          </a:ln>
        </p:spPr>
        <p:txBody>
          <a:bodyPr wrap="square">
            <a:spAutoFit/>
          </a:bodyPr>
          <a:lstStyle/>
          <a:p>
            <a:pPr>
              <a:spcBef>
                <a:spcPct val="50000"/>
              </a:spcBef>
            </a:pPr>
            <a:r>
              <a:rPr lang="ru-RU" sz="2000" b="1" dirty="0">
                <a:latin typeface="+mn-lt"/>
              </a:rPr>
              <a:t>Цель</a:t>
            </a:r>
            <a:r>
              <a:rPr lang="en-GB" sz="2000" dirty="0">
                <a:latin typeface="+mn-lt"/>
              </a:rPr>
              <a:t>: </a:t>
            </a:r>
          </a:p>
          <a:p>
            <a:pPr>
              <a:spcBef>
                <a:spcPct val="50000"/>
              </a:spcBef>
            </a:pPr>
            <a:r>
              <a:rPr lang="ru-RU" sz="2000" dirty="0">
                <a:latin typeface="+mn-lt"/>
              </a:rPr>
              <a:t>Драматический предмет для поощрения сопереживания, понятия «понимания» содержания, позволяет изучать вопросы и обоснование позиции. </a:t>
            </a:r>
            <a:endParaRPr lang="en-GB" sz="2000" dirty="0">
              <a:latin typeface="+mn-lt"/>
            </a:endParaRPr>
          </a:p>
          <a:p>
            <a:pPr>
              <a:spcBef>
                <a:spcPct val="50000"/>
              </a:spcBef>
            </a:pPr>
            <a:r>
              <a:rPr lang="ru-RU" sz="2000" b="1" dirty="0">
                <a:latin typeface="+mn-lt"/>
              </a:rPr>
              <a:t>Организация</a:t>
            </a:r>
            <a:r>
              <a:rPr lang="en-GB" sz="2000" dirty="0">
                <a:latin typeface="+mn-lt"/>
              </a:rPr>
              <a:t>: </a:t>
            </a:r>
          </a:p>
          <a:p>
            <a:pPr>
              <a:spcBef>
                <a:spcPct val="50000"/>
              </a:spcBef>
            </a:pPr>
            <a:r>
              <a:rPr lang="ru-RU" sz="2000" dirty="0">
                <a:latin typeface="+mn-lt"/>
              </a:rPr>
              <a:t>Один ученик впереди,  стулья расставлены в полукруг</a:t>
            </a:r>
            <a:r>
              <a:rPr lang="en-GB" sz="2000" dirty="0" smtClean="0">
                <a:latin typeface="+mn-lt"/>
              </a:rPr>
              <a:t>.</a:t>
            </a:r>
            <a:endParaRPr lang="en-GB" sz="2000" dirty="0">
              <a:latin typeface="+mn-lt"/>
            </a:endParaRPr>
          </a:p>
          <a:p>
            <a:pPr>
              <a:spcBef>
                <a:spcPct val="50000"/>
              </a:spcBef>
            </a:pPr>
            <a:r>
              <a:rPr lang="ru-RU" sz="2000" b="1" dirty="0">
                <a:latin typeface="+mn-lt"/>
              </a:rPr>
              <a:t>Как это работает</a:t>
            </a:r>
            <a:r>
              <a:rPr lang="en-GB" sz="2000" b="1" dirty="0">
                <a:latin typeface="+mn-lt"/>
              </a:rPr>
              <a:t>:</a:t>
            </a:r>
          </a:p>
          <a:p>
            <a:r>
              <a:rPr lang="ru-RU" sz="2000" dirty="0">
                <a:latin typeface="+mn-lt"/>
              </a:rPr>
              <a:t>Один ученик выходит вперед, выражает свое мнение и отвечает на вопросы по теме.  Могут выступать ученики с определенной точкой зрения или ученики, принявшие роль, чтобы сделать вопрос менее личным или больше по содержанию. Например, ученики могут играть определенную роль или тип человека ( напр. Гордон Браун или молодая одинокая мама) </a:t>
            </a:r>
            <a:endParaRPr lang="en-GB" sz="2000" dirty="0">
              <a:latin typeface="+mn-lt"/>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7"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0" y="1714488"/>
            <a:ext cx="9144000" cy="4786346"/>
          </a:xfrm>
        </p:spPr>
        <p:txBody>
          <a:bodyPr/>
          <a:lstStyle/>
          <a:p>
            <a:pPr>
              <a:lnSpc>
                <a:spcPct val="80000"/>
              </a:lnSpc>
            </a:pPr>
            <a:endParaRPr lang="ru-RU" sz="1800" dirty="0" smtClean="0">
              <a:latin typeface="Arial" charset="0"/>
              <a:cs typeface="Arial" charset="0"/>
            </a:endParaRPr>
          </a:p>
          <a:p>
            <a:pPr>
              <a:spcBef>
                <a:spcPct val="0"/>
              </a:spcBef>
              <a:buFont typeface="Wingdings" pitchFamily="2" charset="2"/>
              <a:buNone/>
            </a:pPr>
            <a:r>
              <a:rPr lang="ru-RU" sz="1600" b="1" dirty="0" smtClean="0">
                <a:latin typeface="Arial" charset="0"/>
                <a:cs typeface="Arial" charset="0"/>
              </a:rPr>
              <a:t>                  Слово «</a:t>
            </a:r>
            <a:r>
              <a:rPr lang="ru-RU" sz="1600" b="1" dirty="0" err="1" smtClean="0">
                <a:latin typeface="Arial" charset="0"/>
                <a:cs typeface="Arial" charset="0"/>
              </a:rPr>
              <a:t>синквейн</a:t>
            </a:r>
            <a:r>
              <a:rPr lang="ru-RU" sz="1600" b="1" dirty="0" smtClean="0">
                <a:latin typeface="Arial" charset="0"/>
                <a:cs typeface="Arial" charset="0"/>
              </a:rPr>
              <a:t>» французское, обозначающее «пять строк». При его написании существуют определенные правила:</a:t>
            </a:r>
          </a:p>
          <a:p>
            <a:pPr>
              <a:spcBef>
                <a:spcPct val="0"/>
              </a:spcBef>
              <a:buFont typeface="Wingdings" pitchFamily="2" charset="2"/>
              <a:buNone/>
            </a:pPr>
            <a:r>
              <a:rPr lang="ru-RU" sz="1600" b="1" dirty="0" smtClean="0">
                <a:latin typeface="Arial" charset="0"/>
                <a:cs typeface="Arial" charset="0"/>
              </a:rPr>
              <a:t>          1. Первая строка заключает в себе одно слово, обычно существительное или местоимение, которое обозначает объект или предмет, о котором пойдет речь. </a:t>
            </a:r>
            <a:br>
              <a:rPr lang="ru-RU" sz="1600" b="1" dirty="0" smtClean="0">
                <a:latin typeface="Arial" charset="0"/>
                <a:cs typeface="Arial" charset="0"/>
              </a:rPr>
            </a:br>
            <a:r>
              <a:rPr lang="ru-RU" sz="1600" b="1" dirty="0" smtClean="0">
                <a:solidFill>
                  <a:srgbClr val="FF0000"/>
                </a:solidFill>
                <a:latin typeface="Arial" charset="0"/>
                <a:cs typeface="Arial" charset="0"/>
              </a:rPr>
              <a:t>УЧИТЕЛЬ</a:t>
            </a:r>
            <a:r>
              <a:rPr lang="ru-RU" sz="1600" b="1" dirty="0" smtClean="0">
                <a:latin typeface="Arial" charset="0"/>
                <a:cs typeface="Arial" charset="0"/>
              </a:rPr>
              <a:t/>
            </a:r>
            <a:br>
              <a:rPr lang="ru-RU" sz="1600" b="1" dirty="0" smtClean="0">
                <a:latin typeface="Arial" charset="0"/>
                <a:cs typeface="Arial" charset="0"/>
              </a:rPr>
            </a:br>
            <a:r>
              <a:rPr lang="ru-RU" sz="1600" b="1" dirty="0" smtClean="0">
                <a:latin typeface="Arial" charset="0"/>
                <a:cs typeface="Arial" charset="0"/>
              </a:rPr>
              <a:t>2. Во второй строке – два слова, чаще всего прилагательные или причастия. Они дают описание признаков и свойств выбранного в </a:t>
            </a:r>
            <a:r>
              <a:rPr lang="ru-RU" sz="1600" b="1" dirty="0" err="1" smtClean="0">
                <a:latin typeface="Arial" charset="0"/>
                <a:cs typeface="Arial" charset="0"/>
              </a:rPr>
              <a:t>синквейне</a:t>
            </a:r>
            <a:r>
              <a:rPr lang="ru-RU" sz="1600" b="1" dirty="0" smtClean="0">
                <a:latin typeface="Arial" charset="0"/>
                <a:cs typeface="Arial" charset="0"/>
              </a:rPr>
              <a:t> предмета или объекта.</a:t>
            </a:r>
            <a:br>
              <a:rPr lang="ru-RU" sz="1600" b="1" dirty="0" smtClean="0">
                <a:latin typeface="Arial" charset="0"/>
                <a:cs typeface="Arial" charset="0"/>
              </a:rPr>
            </a:br>
            <a:r>
              <a:rPr lang="ru-RU" sz="1600" b="1" dirty="0" smtClean="0">
                <a:solidFill>
                  <a:srgbClr val="FF0000"/>
                </a:solidFill>
                <a:latin typeface="Arial" charset="0"/>
                <a:cs typeface="Arial" charset="0"/>
              </a:rPr>
              <a:t>ДОБРЫЙ, ЗНАЮЩИЙ</a:t>
            </a:r>
            <a:r>
              <a:rPr lang="ru-RU" sz="1600" b="1" dirty="0" smtClean="0">
                <a:latin typeface="Arial" charset="0"/>
                <a:cs typeface="Arial" charset="0"/>
              </a:rPr>
              <a:t/>
            </a:r>
            <a:br>
              <a:rPr lang="ru-RU" sz="1600" b="1" dirty="0" smtClean="0">
                <a:latin typeface="Arial" charset="0"/>
                <a:cs typeface="Arial" charset="0"/>
              </a:rPr>
            </a:br>
            <a:r>
              <a:rPr lang="ru-RU" sz="1600" b="1" dirty="0" smtClean="0">
                <a:latin typeface="Arial" charset="0"/>
                <a:cs typeface="Arial" charset="0"/>
              </a:rPr>
              <a:t>3. Третья строчка образована тремя глаголами или деепричастиями, описывающими характерные действия объекта.</a:t>
            </a:r>
            <a:br>
              <a:rPr lang="ru-RU" sz="1600" b="1" dirty="0" smtClean="0">
                <a:latin typeface="Arial" charset="0"/>
                <a:cs typeface="Arial" charset="0"/>
              </a:rPr>
            </a:br>
            <a:r>
              <a:rPr lang="ru-RU" sz="1600" b="1" dirty="0" smtClean="0">
                <a:latin typeface="Arial" charset="0"/>
                <a:cs typeface="Arial" charset="0"/>
              </a:rPr>
              <a:t>УЧИТ, ВОСПИТЫВАЕТ, ПОМОГАЕТ</a:t>
            </a:r>
            <a:br>
              <a:rPr lang="ru-RU" sz="1600" b="1" dirty="0" smtClean="0">
                <a:latin typeface="Arial" charset="0"/>
                <a:cs typeface="Arial" charset="0"/>
              </a:rPr>
            </a:br>
            <a:r>
              <a:rPr lang="ru-RU" sz="1600" b="1" dirty="0" smtClean="0">
                <a:latin typeface="Arial" charset="0"/>
                <a:cs typeface="Arial" charset="0"/>
              </a:rPr>
              <a:t>4. Четвертая строка – фраза из четырех слов, выражает личное отношение автора </a:t>
            </a:r>
            <a:r>
              <a:rPr lang="ru-RU" sz="1600" b="1" dirty="0" err="1" smtClean="0">
                <a:latin typeface="Arial" charset="0"/>
                <a:cs typeface="Arial" charset="0"/>
              </a:rPr>
              <a:t>синквейна</a:t>
            </a:r>
            <a:r>
              <a:rPr lang="ru-RU" sz="1600" b="1" dirty="0" smtClean="0">
                <a:latin typeface="Arial" charset="0"/>
                <a:cs typeface="Arial" charset="0"/>
              </a:rPr>
              <a:t> к описываемому предмету или объекту.</a:t>
            </a:r>
            <a:br>
              <a:rPr lang="ru-RU" sz="1600" b="1" dirty="0" smtClean="0">
                <a:latin typeface="Arial" charset="0"/>
                <a:cs typeface="Arial" charset="0"/>
              </a:rPr>
            </a:br>
            <a:r>
              <a:rPr lang="ru-RU" sz="1600" b="1" dirty="0" smtClean="0">
                <a:solidFill>
                  <a:srgbClr val="FF0000"/>
                </a:solidFill>
                <a:latin typeface="Arial" charset="0"/>
                <a:cs typeface="Arial" charset="0"/>
              </a:rPr>
              <a:t>СТАРЫЙ ДРУГ ЛУЧШЕ НОВЫХ</a:t>
            </a:r>
            <a:r>
              <a:rPr lang="ru-RU" sz="1600" b="1" dirty="0" smtClean="0">
                <a:latin typeface="Arial" charset="0"/>
                <a:cs typeface="Arial" charset="0"/>
              </a:rPr>
              <a:t/>
            </a:r>
            <a:br>
              <a:rPr lang="ru-RU" sz="1600" b="1" dirty="0" smtClean="0">
                <a:latin typeface="Arial" charset="0"/>
                <a:cs typeface="Arial" charset="0"/>
              </a:rPr>
            </a:br>
            <a:r>
              <a:rPr lang="ru-RU" sz="1600" b="1" dirty="0" smtClean="0">
                <a:latin typeface="Arial" charset="0"/>
                <a:cs typeface="Arial" charset="0"/>
              </a:rPr>
              <a:t>5. В пятой строке содержится одно слово, характеризующее суть предмета или объекта.</a:t>
            </a:r>
            <a:br>
              <a:rPr lang="ru-RU" sz="1600" b="1" dirty="0" smtClean="0">
                <a:latin typeface="Arial" charset="0"/>
                <a:cs typeface="Arial" charset="0"/>
              </a:rPr>
            </a:br>
            <a:r>
              <a:rPr lang="ru-RU" sz="1600" b="1" dirty="0" smtClean="0">
                <a:solidFill>
                  <a:srgbClr val="FF0000"/>
                </a:solidFill>
                <a:latin typeface="Arial" charset="0"/>
                <a:cs typeface="Arial" charset="0"/>
              </a:rPr>
              <a:t>МАСТЕР</a:t>
            </a:r>
            <a:r>
              <a:rPr lang="ru-RU" sz="1400" dirty="0" smtClean="0">
                <a:latin typeface="Arial" charset="0"/>
                <a:cs typeface="Arial" charset="0"/>
              </a:rPr>
              <a:t/>
            </a:r>
            <a:br>
              <a:rPr lang="ru-RU" sz="1400" dirty="0" smtClean="0">
                <a:latin typeface="Arial" charset="0"/>
                <a:cs typeface="Arial" charset="0"/>
              </a:rPr>
            </a:br>
            <a:endParaRPr lang="ru-RU" sz="1400" dirty="0" smtClean="0">
              <a:latin typeface="Arial" charset="0"/>
              <a:cs typeface="Arial" charset="0"/>
            </a:endParaRPr>
          </a:p>
        </p:txBody>
      </p:sp>
      <p:sp>
        <p:nvSpPr>
          <p:cNvPr id="5" name="Заголовок 4"/>
          <p:cNvSpPr>
            <a:spLocks noGrp="1"/>
          </p:cNvSpPr>
          <p:nvPr>
            <p:ph type="title"/>
          </p:nvPr>
        </p:nvSpPr>
        <p:spPr/>
        <p:txBody>
          <a:bodyPr/>
          <a:lstStyle/>
          <a:p>
            <a:r>
              <a:rPr lang="ru-RU" dirty="0" err="1" smtClean="0"/>
              <a:t>Синквейн</a:t>
            </a: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23621" name="Text Box 5"/>
          <p:cNvSpPr txBox="1">
            <a:spLocks noChangeArrowheads="1"/>
          </p:cNvSpPr>
          <p:nvPr/>
        </p:nvSpPr>
        <p:spPr bwMode="auto">
          <a:xfrm>
            <a:off x="214282" y="1500174"/>
            <a:ext cx="8496300" cy="4401205"/>
          </a:xfrm>
          <a:prstGeom prst="rect">
            <a:avLst/>
          </a:prstGeom>
          <a:noFill/>
          <a:ln w="9525" algn="ctr">
            <a:noFill/>
            <a:miter lim="800000"/>
            <a:headEnd/>
            <a:tailEnd/>
          </a:ln>
        </p:spPr>
        <p:txBody>
          <a:bodyPr anchorCtr="1">
            <a:spAutoFit/>
          </a:bodyPr>
          <a:lstStyle/>
          <a:p>
            <a:pPr>
              <a:spcBef>
                <a:spcPts val="0"/>
              </a:spcBef>
            </a:pPr>
            <a:r>
              <a:rPr lang="ru-RU" sz="2000" b="1" dirty="0" smtClean="0">
                <a:solidFill>
                  <a:srgbClr val="FF2F43"/>
                </a:solidFill>
                <a:latin typeface="+mn-lt"/>
              </a:rPr>
              <a:t>Цель</a:t>
            </a:r>
            <a:r>
              <a:rPr lang="en-GB" sz="2000" dirty="0" smtClean="0">
                <a:solidFill>
                  <a:srgbClr val="FF2F43"/>
                </a:solidFill>
                <a:latin typeface="+mn-lt"/>
              </a:rPr>
              <a:t>:  </a:t>
            </a:r>
          </a:p>
          <a:p>
            <a:pPr>
              <a:spcBef>
                <a:spcPts val="0"/>
              </a:spcBef>
            </a:pPr>
            <a:r>
              <a:rPr lang="ru-RU" sz="2000" dirty="0" smtClean="0">
                <a:latin typeface="+mn-lt"/>
              </a:rPr>
              <a:t>Способствует развитию навыков саморегуляции.</a:t>
            </a:r>
            <a:endParaRPr lang="en-GB" sz="2000" dirty="0" smtClean="0">
              <a:latin typeface="+mn-lt"/>
            </a:endParaRPr>
          </a:p>
          <a:p>
            <a:pPr>
              <a:spcBef>
                <a:spcPts val="0"/>
              </a:spcBef>
            </a:pPr>
            <a:r>
              <a:rPr lang="ru-RU" sz="2000" b="1" dirty="0" smtClean="0">
                <a:solidFill>
                  <a:srgbClr val="FF2F43"/>
                </a:solidFill>
                <a:latin typeface="+mn-lt"/>
              </a:rPr>
              <a:t>Организация</a:t>
            </a:r>
            <a:r>
              <a:rPr lang="en-GB" sz="2000" dirty="0" smtClean="0">
                <a:solidFill>
                  <a:srgbClr val="FF2F43"/>
                </a:solidFill>
                <a:latin typeface="+mn-lt"/>
              </a:rPr>
              <a:t>: </a:t>
            </a:r>
            <a:r>
              <a:rPr lang="ru-RU" sz="2000" i="1" dirty="0" smtClean="0">
                <a:latin typeface="+mn-lt"/>
              </a:rPr>
              <a:t>Контроль проводится в высоком темпе для выявления степени усвоения простых учебных навыков, которыми обязаны овладеть ученики.</a:t>
            </a:r>
            <a:r>
              <a:rPr lang="ru-RU" sz="2000" dirty="0" smtClean="0">
                <a:latin typeface="+mn-lt"/>
              </a:rPr>
              <a:t> Включает в себя 7 – 10 стандартных заданий. Время – примерно по минуте на задание.</a:t>
            </a:r>
          </a:p>
          <a:p>
            <a:pPr>
              <a:spcBef>
                <a:spcPts val="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indent="352425" algn="just">
              <a:spcBef>
                <a:spcPts val="0"/>
              </a:spcBef>
              <a:buFontTx/>
              <a:buChar char="-"/>
            </a:pPr>
            <a:r>
              <a:rPr lang="ru-RU" sz="2000" dirty="0" smtClean="0">
                <a:latin typeface="+mn-lt"/>
              </a:rPr>
              <a:t>До</a:t>
            </a:r>
            <a:r>
              <a:rPr lang="ru-RU" sz="2000" dirty="0">
                <a:latin typeface="+mn-lt"/>
              </a:rPr>
              <a:t>: условия по вариантам открываются на доске или на плакате.</a:t>
            </a:r>
          </a:p>
          <a:p>
            <a:pPr indent="352425" algn="just">
              <a:spcBef>
                <a:spcPts val="0"/>
              </a:spcBef>
              <a:buFontTx/>
              <a:buChar char="-"/>
            </a:pPr>
            <a:r>
              <a:rPr lang="ru-RU" sz="2000" dirty="0">
                <a:latin typeface="+mn-lt"/>
              </a:rPr>
              <a:t>Во время: на парте – чистый лист и ручка. По команде ученики приступают к работе, прекращают также по команде.</a:t>
            </a:r>
          </a:p>
          <a:p>
            <a:pPr indent="352425" algn="just">
              <a:spcBef>
                <a:spcPts val="0"/>
              </a:spcBef>
              <a:buFontTx/>
              <a:buChar char="-"/>
            </a:pPr>
            <a:r>
              <a:rPr lang="ru-RU" sz="2000" dirty="0">
                <a:latin typeface="+mn-lt"/>
              </a:rPr>
              <a:t>После: а) учитель диктует правильные ответы. Ученики отмечают знаком «+» и «-» свои результаты; б) небольшое обсуждение по вопросам учеников; в) задаётся норма оценки; г) отметки выставляются в журнал по усмотрению учителя.</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err="1"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Блиц-контрольная</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err="1" smtClean="0"/>
              <a:t>Трехшаговое</a:t>
            </a:r>
            <a:r>
              <a:rPr lang="ru-RU" dirty="0" smtClean="0"/>
              <a:t> интервью</a:t>
            </a:r>
            <a:endParaRPr lang="en-GB" dirty="0" smtClean="0"/>
          </a:p>
        </p:txBody>
      </p:sp>
      <p:sp>
        <p:nvSpPr>
          <p:cNvPr id="101381" name="Text Box 9"/>
          <p:cNvSpPr txBox="1">
            <a:spLocks noChangeArrowheads="1"/>
          </p:cNvSpPr>
          <p:nvPr/>
        </p:nvSpPr>
        <p:spPr bwMode="auto">
          <a:xfrm>
            <a:off x="428596" y="1785926"/>
            <a:ext cx="8064500" cy="4324261"/>
          </a:xfrm>
          <a:prstGeom prst="rect">
            <a:avLst/>
          </a:prstGeom>
          <a:noFill/>
          <a:ln w="9525">
            <a:noFill/>
            <a:miter lim="800000"/>
            <a:headEnd/>
            <a:tailEnd/>
          </a:ln>
        </p:spPr>
        <p:txBody>
          <a:bodyPr>
            <a:spAutoFit/>
          </a:bodyPr>
          <a:lstStyle/>
          <a:p>
            <a:pPr>
              <a:spcBef>
                <a:spcPct val="50000"/>
              </a:spcBef>
            </a:pPr>
            <a:r>
              <a:rPr lang="ru-RU" sz="2000" b="1" dirty="0">
                <a:solidFill>
                  <a:srgbClr val="FF2F43"/>
                </a:solidFill>
                <a:latin typeface="Calibri" pitchFamily="34" charset="0"/>
              </a:rPr>
              <a:t>Цель</a:t>
            </a:r>
            <a:r>
              <a:rPr lang="en-GB" sz="2000" b="1" dirty="0">
                <a:solidFill>
                  <a:srgbClr val="FF2F43"/>
                </a:solidFill>
                <a:latin typeface="Calibri" pitchFamily="34" charset="0"/>
              </a:rPr>
              <a:t>: </a:t>
            </a:r>
          </a:p>
          <a:p>
            <a:pPr>
              <a:spcBef>
                <a:spcPct val="50000"/>
              </a:spcBef>
            </a:pPr>
            <a:r>
              <a:rPr lang="ru-RU" sz="2000" b="1" dirty="0">
                <a:latin typeface="Calibri" pitchFamily="34" charset="0"/>
              </a:rPr>
              <a:t>Структурированный способ развития идей и мыслей</a:t>
            </a:r>
            <a:endParaRPr lang="en-GB" sz="2000" b="1" dirty="0">
              <a:latin typeface="Calibri" pitchFamily="34" charset="0"/>
            </a:endParaRPr>
          </a:p>
          <a:p>
            <a:pPr>
              <a:spcBef>
                <a:spcPct val="50000"/>
              </a:spcBef>
            </a:pPr>
            <a:r>
              <a:rPr lang="ru-RU" sz="2000" b="1" dirty="0">
                <a:solidFill>
                  <a:srgbClr val="FF2F43"/>
                </a:solidFill>
                <a:latin typeface="Calibri" pitchFamily="34" charset="0"/>
              </a:rPr>
              <a:t>Организация:</a:t>
            </a:r>
            <a:endParaRPr lang="en-GB" sz="2000" b="1" dirty="0">
              <a:solidFill>
                <a:srgbClr val="FF2F43"/>
              </a:solidFill>
              <a:latin typeface="Calibri" pitchFamily="34" charset="0"/>
            </a:endParaRPr>
          </a:p>
          <a:p>
            <a:pPr>
              <a:spcBef>
                <a:spcPct val="50000"/>
              </a:spcBef>
            </a:pPr>
            <a:r>
              <a:rPr lang="ru-RU" sz="2000" b="1" dirty="0" smtClean="0">
                <a:latin typeface="Calibri" pitchFamily="34" charset="0"/>
              </a:rPr>
              <a:t>Группы </a:t>
            </a:r>
            <a:r>
              <a:rPr lang="ru-RU" sz="2000" b="1" dirty="0">
                <a:latin typeface="Calibri" pitchFamily="34" charset="0"/>
              </a:rPr>
              <a:t>по четыре</a:t>
            </a:r>
            <a:endParaRPr lang="en-GB" sz="2000" b="1" dirty="0">
              <a:latin typeface="Calibri" pitchFamily="34" charset="0"/>
            </a:endParaRPr>
          </a:p>
          <a:p>
            <a:pPr>
              <a:spcBef>
                <a:spcPct val="50000"/>
              </a:spcBef>
            </a:pPr>
            <a:r>
              <a:rPr lang="ru-RU" sz="2000" b="1" dirty="0">
                <a:solidFill>
                  <a:srgbClr val="FF2F43"/>
                </a:solidFill>
                <a:latin typeface="Calibri" pitchFamily="34" charset="0"/>
              </a:rPr>
              <a:t>Как это работает:</a:t>
            </a:r>
            <a:r>
              <a:rPr lang="en-GB" sz="2000" b="1" dirty="0">
                <a:solidFill>
                  <a:srgbClr val="FF2F43"/>
                </a:solidFill>
                <a:latin typeface="Calibri" pitchFamily="34" charset="0"/>
              </a:rPr>
              <a:t> </a:t>
            </a:r>
            <a:endParaRPr lang="en-GB" sz="2000" b="1" dirty="0">
              <a:latin typeface="Calibri" pitchFamily="34" charset="0"/>
            </a:endParaRPr>
          </a:p>
          <a:p>
            <a:r>
              <a:rPr lang="ru-RU" sz="2000" b="1" dirty="0">
                <a:latin typeface="Calibri" pitchFamily="34" charset="0"/>
              </a:rPr>
              <a:t>Поделите группы из четырех на пары</a:t>
            </a:r>
            <a:r>
              <a:rPr lang="en-GB" sz="2000" b="1" dirty="0">
                <a:latin typeface="Calibri" pitchFamily="34" charset="0"/>
              </a:rPr>
              <a:t>:</a:t>
            </a:r>
            <a:r>
              <a:rPr lang="ru-RU" sz="2000" b="1" dirty="0">
                <a:latin typeface="Calibri" pitchFamily="34" charset="0"/>
              </a:rPr>
              <a:t> А и Б, В и Г</a:t>
            </a:r>
            <a:r>
              <a:rPr lang="ru-RU" sz="2000" b="1" dirty="0" smtClean="0">
                <a:latin typeface="Calibri" pitchFamily="34" charset="0"/>
              </a:rPr>
              <a:t>.</a:t>
            </a:r>
          </a:p>
          <a:p>
            <a:r>
              <a:rPr lang="ru-RU" sz="2000" b="1" dirty="0" smtClean="0">
                <a:latin typeface="Calibri" pitchFamily="34" charset="0"/>
              </a:rPr>
              <a:t> </a:t>
            </a:r>
            <a:r>
              <a:rPr lang="ru-RU" sz="2000" b="1" dirty="0">
                <a:latin typeface="Calibri" pitchFamily="34" charset="0"/>
              </a:rPr>
              <a:t>1 шаг - А интервьюирует Б, а В интервьюирует </a:t>
            </a:r>
            <a:r>
              <a:rPr lang="ru-RU" sz="2000" b="1" dirty="0" smtClean="0">
                <a:latin typeface="Calibri" pitchFamily="34" charset="0"/>
              </a:rPr>
              <a:t>Г,</a:t>
            </a:r>
          </a:p>
          <a:p>
            <a:r>
              <a:rPr lang="ru-RU" sz="2000" b="1" dirty="0" smtClean="0">
                <a:latin typeface="Calibri" pitchFamily="34" charset="0"/>
              </a:rPr>
              <a:t>2 </a:t>
            </a:r>
            <a:r>
              <a:rPr lang="ru-RU" sz="2000" b="1" dirty="0">
                <a:latin typeface="Calibri" pitchFamily="34" charset="0"/>
              </a:rPr>
              <a:t>шаг </a:t>
            </a:r>
            <a:r>
              <a:rPr lang="ru-RU" sz="2000" b="1" dirty="0" smtClean="0">
                <a:latin typeface="Calibri" pitchFamily="34" charset="0"/>
              </a:rPr>
              <a:t>– наоборот Г-В, а Б –А , </a:t>
            </a:r>
          </a:p>
          <a:p>
            <a:r>
              <a:rPr lang="ru-RU" sz="2000" b="1" dirty="0" smtClean="0">
                <a:latin typeface="Calibri" pitchFamily="34" charset="0"/>
              </a:rPr>
              <a:t>3 </a:t>
            </a:r>
            <a:r>
              <a:rPr lang="ru-RU" sz="2000" b="1" dirty="0">
                <a:latin typeface="Calibri" pitchFamily="34" charset="0"/>
              </a:rPr>
              <a:t>шаг - каждый ученик делится информацией о своем партнере в группе из четырех.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До и после</a:t>
            </a:r>
            <a:endParaRPr lang="en-GB" dirty="0" smtClean="0"/>
          </a:p>
        </p:txBody>
      </p:sp>
      <p:sp>
        <p:nvSpPr>
          <p:cNvPr id="101381" name="Text Box 9"/>
          <p:cNvSpPr txBox="1">
            <a:spLocks noChangeArrowheads="1"/>
          </p:cNvSpPr>
          <p:nvPr/>
        </p:nvSpPr>
        <p:spPr bwMode="auto">
          <a:xfrm>
            <a:off x="428596" y="1785926"/>
            <a:ext cx="8501122" cy="4016484"/>
          </a:xfrm>
          <a:prstGeom prst="rect">
            <a:avLst/>
          </a:prstGeom>
          <a:noFill/>
          <a:ln w="9525">
            <a:noFill/>
            <a:miter lim="800000"/>
            <a:headEnd/>
            <a:tailEnd/>
          </a:ln>
        </p:spPr>
        <p:txBody>
          <a:bodyPr wrap="square">
            <a:spAutoFit/>
          </a:bodyPr>
          <a:lstStyle/>
          <a:p>
            <a:pPr>
              <a:spcBef>
                <a:spcPct val="5000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fontAlgn="auto">
              <a:spcBef>
                <a:spcPts val="0"/>
              </a:spcBef>
              <a:spcAft>
                <a:spcPts val="0"/>
              </a:spcAft>
              <a:defRPr/>
            </a:pPr>
            <a:r>
              <a:rPr lang="ru-RU" sz="1600" b="1" dirty="0">
                <a:latin typeface="Arial" pitchFamily="34" charset="0"/>
                <a:cs typeface="Arial" pitchFamily="34" charset="0"/>
              </a:rPr>
              <a:t>Структурированный способ развития </a:t>
            </a:r>
            <a:r>
              <a:rPr lang="ru-RU" sz="1600" b="1" dirty="0" smtClean="0">
                <a:latin typeface="Arial" pitchFamily="34" charset="0"/>
                <a:cs typeface="Arial" pitchFamily="34" charset="0"/>
              </a:rPr>
              <a:t>критического мышления. </a:t>
            </a:r>
            <a:r>
              <a:rPr lang="ru-RU" sz="1600" dirty="0" smtClean="0">
                <a:latin typeface="Arial" pitchFamily="34" charset="0"/>
                <a:cs typeface="Arial" pitchFamily="34" charset="0"/>
              </a:rPr>
              <a:t>Формирует умение, прогнозировать события; умение соотносить известные и неизвестные факты; умение выражать свои мысли; умение сравнивать и делать вывод. </a:t>
            </a:r>
          </a:p>
          <a:p>
            <a:pPr>
              <a:spcBef>
                <a:spcPct val="50000"/>
              </a:spcBef>
            </a:pPr>
            <a:r>
              <a:rPr lang="ru-RU" sz="1600" b="1" dirty="0" smtClean="0">
                <a:solidFill>
                  <a:srgbClr val="FF2F43"/>
                </a:solidFill>
                <a:latin typeface="Arial" pitchFamily="34" charset="0"/>
                <a:cs typeface="Arial" pitchFamily="34" charset="0"/>
              </a:rPr>
              <a:t>Организация</a:t>
            </a:r>
            <a:r>
              <a:rPr lang="ru-RU" sz="1600" b="1" dirty="0">
                <a:solidFill>
                  <a:srgbClr val="FF2F43"/>
                </a:solidFill>
                <a:latin typeface="Arial" pitchFamily="34" charset="0"/>
                <a:cs typeface="Arial" pitchFamily="34" charset="0"/>
              </a:rPr>
              <a:t>:</a:t>
            </a:r>
            <a:endParaRPr lang="en-GB" sz="1600" b="1" dirty="0">
              <a:solidFill>
                <a:srgbClr val="FF2F43"/>
              </a:solidFill>
              <a:latin typeface="Arial" pitchFamily="34" charset="0"/>
              <a:cs typeface="Arial" pitchFamily="34" charset="0"/>
            </a:endParaRPr>
          </a:p>
          <a:p>
            <a:pPr>
              <a:spcBef>
                <a:spcPct val="50000"/>
              </a:spcBef>
            </a:pPr>
            <a:r>
              <a:rPr lang="ru-RU" sz="1600" b="1" dirty="0" smtClean="0">
                <a:latin typeface="Arial" pitchFamily="34" charset="0"/>
                <a:cs typeface="Arial" pitchFamily="34" charset="0"/>
              </a:rPr>
              <a:t>Группы </a:t>
            </a:r>
            <a:r>
              <a:rPr lang="ru-RU" sz="1600" b="1" dirty="0">
                <a:latin typeface="Arial" pitchFamily="34" charset="0"/>
                <a:cs typeface="Arial" pitchFamily="34" charset="0"/>
              </a:rPr>
              <a:t>по </a:t>
            </a:r>
            <a:r>
              <a:rPr lang="ru-RU" sz="1600" b="1" dirty="0" smtClean="0">
                <a:latin typeface="Arial" pitchFamily="34" charset="0"/>
                <a:cs typeface="Arial" pitchFamily="34" charset="0"/>
              </a:rPr>
              <a:t>четыре.</a:t>
            </a:r>
            <a:endParaRPr lang="en-GB" sz="1600" b="1" dirty="0">
              <a:latin typeface="Arial" pitchFamily="34" charset="0"/>
              <a:cs typeface="Arial" pitchFamily="34" charset="0"/>
            </a:endParaRPr>
          </a:p>
          <a:p>
            <a:pPr>
              <a:spcBef>
                <a:spcPct val="5000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endParaRPr lang="en-GB" sz="1600" b="1" dirty="0">
              <a:latin typeface="Arial" pitchFamily="34" charset="0"/>
              <a:cs typeface="Arial" pitchFamily="34" charset="0"/>
            </a:endParaRPr>
          </a:p>
          <a:p>
            <a:pPr fontAlgn="auto">
              <a:spcBef>
                <a:spcPts val="0"/>
              </a:spcBef>
              <a:spcAft>
                <a:spcPts val="0"/>
              </a:spcAft>
              <a:defRPr/>
            </a:pPr>
            <a:r>
              <a:rPr lang="ru-RU" sz="1600" dirty="0" smtClean="0">
                <a:latin typeface="Arial" pitchFamily="34" charset="0"/>
                <a:cs typeface="Arial" pitchFamily="34" charset="0"/>
              </a:rPr>
              <a:t>В таблице из двух столбцов заполняется часть "До", в которой учащийся записывает свои предположения о теме урока, о решении задачи, может записать гипотезу. </a:t>
            </a:r>
          </a:p>
          <a:p>
            <a:pPr fontAlgn="auto">
              <a:spcBef>
                <a:spcPts val="0"/>
              </a:spcBef>
              <a:spcAft>
                <a:spcPts val="0"/>
              </a:spcAft>
              <a:defRPr/>
            </a:pPr>
            <a:r>
              <a:rPr lang="ru-RU" sz="1600" dirty="0" smtClean="0">
                <a:latin typeface="Arial" pitchFamily="34" charset="0"/>
                <a:cs typeface="Arial" pitchFamily="34" charset="0"/>
              </a:rPr>
              <a:t>Часть "После" заполняется в конце урока, когда изучен новый материал, проведен эксперимент, прочитан текст и т.д. </a:t>
            </a:r>
          </a:p>
          <a:p>
            <a:pPr fontAlgn="auto">
              <a:spcBef>
                <a:spcPts val="0"/>
              </a:spcBef>
              <a:spcAft>
                <a:spcPts val="0"/>
              </a:spcAft>
              <a:defRPr/>
            </a:pPr>
            <a:r>
              <a:rPr lang="ru-RU" sz="1600" dirty="0" smtClean="0">
                <a:latin typeface="Arial" pitchFamily="34" charset="0"/>
                <a:cs typeface="Arial" pitchFamily="34" charset="0"/>
              </a:rPr>
              <a:t>Далее ученик сравнивает содержание "До" и "После" и делает вывод.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err="1" smtClean="0"/>
              <a:t>Фишбоун</a:t>
            </a:r>
            <a:r>
              <a:rPr lang="ru-RU" dirty="0" smtClean="0"/>
              <a:t> (Рыбный скелет)</a:t>
            </a:r>
            <a:endParaRPr lang="en-GB" dirty="0" smtClean="0"/>
          </a:p>
        </p:txBody>
      </p:sp>
      <p:sp>
        <p:nvSpPr>
          <p:cNvPr id="101381" name="Text Box 9"/>
          <p:cNvSpPr txBox="1">
            <a:spLocks noChangeArrowheads="1"/>
          </p:cNvSpPr>
          <p:nvPr/>
        </p:nvSpPr>
        <p:spPr bwMode="auto">
          <a:xfrm>
            <a:off x="285720" y="1428736"/>
            <a:ext cx="8064500" cy="5247590"/>
          </a:xfrm>
          <a:prstGeom prst="rect">
            <a:avLst/>
          </a:prstGeom>
          <a:noFill/>
          <a:ln w="9525">
            <a:noFill/>
            <a:miter lim="800000"/>
            <a:headEnd/>
            <a:tailEnd/>
          </a:ln>
        </p:spPr>
        <p:txBody>
          <a:bodyPr>
            <a:spAutoFit/>
          </a:bodyPr>
          <a:lstStyle/>
          <a:p>
            <a:pPr>
              <a:spcBef>
                <a:spcPct val="50000"/>
              </a:spcBef>
            </a:pPr>
            <a:r>
              <a:rPr lang="ru-RU" sz="2000" b="1" dirty="0">
                <a:solidFill>
                  <a:srgbClr val="FF2F43"/>
                </a:solidFill>
                <a:latin typeface="Calibri" pitchFamily="34" charset="0"/>
              </a:rPr>
              <a:t>Цель</a:t>
            </a:r>
            <a:r>
              <a:rPr lang="en-GB" sz="2000" b="1" dirty="0">
                <a:solidFill>
                  <a:srgbClr val="FF2F43"/>
                </a:solidFill>
                <a:latin typeface="Calibri" pitchFamily="34" charset="0"/>
              </a:rPr>
              <a:t>: </a:t>
            </a:r>
          </a:p>
          <a:p>
            <a:pPr>
              <a:spcBef>
                <a:spcPct val="50000"/>
              </a:spcBef>
            </a:pPr>
            <a:r>
              <a:rPr lang="ru-RU" sz="2000" dirty="0">
                <a:latin typeface="Calibri" pitchFamily="34" charset="0"/>
              </a:rPr>
              <a:t>Структурированный способ развития идей и мыслей</a:t>
            </a:r>
            <a:endParaRPr lang="en-GB" sz="2000" dirty="0">
              <a:latin typeface="Calibri" pitchFamily="34" charset="0"/>
            </a:endParaRPr>
          </a:p>
          <a:p>
            <a:pPr>
              <a:spcBef>
                <a:spcPct val="50000"/>
              </a:spcBef>
            </a:pPr>
            <a:r>
              <a:rPr lang="ru-RU" sz="2000" b="1" dirty="0">
                <a:solidFill>
                  <a:srgbClr val="FF2F43"/>
                </a:solidFill>
                <a:latin typeface="Calibri" pitchFamily="34" charset="0"/>
              </a:rPr>
              <a:t>Организация:</a:t>
            </a:r>
            <a:endParaRPr lang="en-GB" sz="2000" b="1" dirty="0">
              <a:solidFill>
                <a:srgbClr val="FF2F43"/>
              </a:solidFill>
              <a:latin typeface="Calibri" pitchFamily="34" charset="0"/>
            </a:endParaRPr>
          </a:p>
          <a:p>
            <a:pPr>
              <a:spcBef>
                <a:spcPct val="50000"/>
              </a:spcBef>
            </a:pPr>
            <a:r>
              <a:rPr lang="ru-RU" sz="2000" dirty="0" smtClean="0">
                <a:latin typeface="Calibri" pitchFamily="34" charset="0"/>
              </a:rPr>
              <a:t>Группы </a:t>
            </a:r>
            <a:r>
              <a:rPr lang="ru-RU" sz="2000" dirty="0">
                <a:latin typeface="Calibri" pitchFamily="34" charset="0"/>
              </a:rPr>
              <a:t>по четыре</a:t>
            </a:r>
            <a:endParaRPr lang="en-GB" sz="2000" dirty="0">
              <a:latin typeface="Calibri" pitchFamily="34" charset="0"/>
            </a:endParaRPr>
          </a:p>
          <a:p>
            <a:pPr>
              <a:spcBef>
                <a:spcPct val="50000"/>
              </a:spcBef>
            </a:pPr>
            <a:r>
              <a:rPr lang="ru-RU" sz="2000" b="1" dirty="0">
                <a:solidFill>
                  <a:srgbClr val="FF2F43"/>
                </a:solidFill>
                <a:latin typeface="Calibri" pitchFamily="34" charset="0"/>
              </a:rPr>
              <a:t>Как это работает:</a:t>
            </a:r>
            <a:r>
              <a:rPr lang="en-GB" sz="2000" b="1" dirty="0">
                <a:solidFill>
                  <a:srgbClr val="FF2F43"/>
                </a:solidFill>
                <a:latin typeface="Calibri" pitchFamily="34" charset="0"/>
              </a:rPr>
              <a:t> </a:t>
            </a:r>
            <a:endParaRPr lang="en-GB" sz="2000" b="1" dirty="0">
              <a:latin typeface="Calibri" pitchFamily="34" charset="0"/>
            </a:endParaRPr>
          </a:p>
          <a:p>
            <a:r>
              <a:rPr lang="ru-RU" sz="1600" dirty="0" smtClean="0"/>
              <a:t>Голова - вопрос темы, верхние косточки - основные понятия темы, нижние косточки — суть понятии, хвост – ответ на вопрос. Записи должны быть краткими, представлять собой ключевые слова или фразы, отражающие суть. </a:t>
            </a:r>
          </a:p>
          <a:p>
            <a:r>
              <a:rPr lang="ru-RU" sz="1600" b="1" i="1" dirty="0" smtClean="0"/>
              <a:t>Пример.</a:t>
            </a:r>
            <a:r>
              <a:rPr lang="ru-RU" sz="1600" dirty="0" smtClean="0"/>
              <a:t> </a:t>
            </a:r>
          </a:p>
          <a:p>
            <a:r>
              <a:rPr lang="ru-RU" sz="1600" dirty="0" smtClean="0"/>
              <a:t>Русский язык: </a:t>
            </a:r>
          </a:p>
          <a:p>
            <a:pPr lvl="0"/>
            <a:r>
              <a:rPr lang="ru-RU" sz="1600" dirty="0" smtClean="0"/>
              <a:t>голова - Орфограммы-гласные буквы </a:t>
            </a:r>
          </a:p>
          <a:p>
            <a:pPr lvl="0"/>
            <a:r>
              <a:rPr lang="ru-RU" sz="1600" dirty="0" smtClean="0"/>
              <a:t>верхние косточки - проверяемые гласные, непроверяемые гласные, чередующиеся гласные </a:t>
            </a:r>
          </a:p>
          <a:p>
            <a:pPr lvl="0"/>
            <a:r>
              <a:rPr lang="ru-RU" sz="1600" dirty="0" smtClean="0"/>
              <a:t>нижние косточки - морфема, правило </a:t>
            </a:r>
          </a:p>
          <a:p>
            <a:pPr lvl="0"/>
            <a:r>
              <a:rPr lang="ru-RU" sz="1600" dirty="0" smtClean="0"/>
              <a:t>хвост- знать условия выбора буквы.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err="1" smtClean="0"/>
              <a:t>Согласен-несогласен</a:t>
            </a:r>
            <a:endParaRPr lang="en-GB" dirty="0" smtClean="0"/>
          </a:p>
        </p:txBody>
      </p:sp>
      <p:sp>
        <p:nvSpPr>
          <p:cNvPr id="101381" name="Text Box 9"/>
          <p:cNvSpPr txBox="1">
            <a:spLocks noChangeArrowheads="1"/>
          </p:cNvSpPr>
          <p:nvPr/>
        </p:nvSpPr>
        <p:spPr bwMode="auto">
          <a:xfrm>
            <a:off x="285720" y="1241078"/>
            <a:ext cx="8064500" cy="5616922"/>
          </a:xfrm>
          <a:prstGeom prst="rect">
            <a:avLst/>
          </a:prstGeom>
          <a:noFill/>
          <a:ln w="9525">
            <a:noFill/>
            <a:miter lim="800000"/>
            <a:headEnd/>
            <a:tailEnd/>
          </a:ln>
        </p:spPr>
        <p:txBody>
          <a:bodyPr>
            <a:spAutoFit/>
          </a:bodyPr>
          <a:lstStyle/>
          <a:p>
            <a:pPr>
              <a:spcBef>
                <a:spcPts val="0"/>
              </a:spcBef>
            </a:pPr>
            <a:r>
              <a:rPr lang="ru-RU" sz="2000" b="1" dirty="0">
                <a:solidFill>
                  <a:srgbClr val="FF2F43"/>
                </a:solidFill>
                <a:latin typeface="Calibri" pitchFamily="34" charset="0"/>
              </a:rPr>
              <a:t>Цель</a:t>
            </a:r>
            <a:r>
              <a:rPr lang="en-GB" sz="2000" b="1" dirty="0">
                <a:solidFill>
                  <a:srgbClr val="FF2F43"/>
                </a:solidFill>
                <a:latin typeface="Calibri" pitchFamily="34" charset="0"/>
              </a:rPr>
              <a:t>: </a:t>
            </a:r>
          </a:p>
          <a:p>
            <a:pPr>
              <a:spcBef>
                <a:spcPts val="0"/>
              </a:spcBef>
            </a:pPr>
            <a:r>
              <a:rPr lang="ru-RU" sz="2000" dirty="0">
                <a:latin typeface="Calibri" pitchFamily="34" charset="0"/>
              </a:rPr>
              <a:t>Структурированный способ развития идей и мыслей</a:t>
            </a:r>
            <a:endParaRPr lang="en-GB" sz="2000" dirty="0">
              <a:latin typeface="Calibri" pitchFamily="34" charset="0"/>
            </a:endParaRPr>
          </a:p>
          <a:p>
            <a:pPr>
              <a:spcBef>
                <a:spcPts val="0"/>
              </a:spcBef>
            </a:pPr>
            <a:r>
              <a:rPr lang="ru-RU" sz="2000" b="1" dirty="0">
                <a:solidFill>
                  <a:srgbClr val="FF2F43"/>
                </a:solidFill>
                <a:latin typeface="Calibri" pitchFamily="34" charset="0"/>
              </a:rPr>
              <a:t>Организация:</a:t>
            </a:r>
            <a:endParaRPr lang="en-GB" sz="2000" b="1" dirty="0">
              <a:solidFill>
                <a:srgbClr val="FF2F43"/>
              </a:solidFill>
              <a:latin typeface="Calibri" pitchFamily="34" charset="0"/>
            </a:endParaRPr>
          </a:p>
          <a:p>
            <a:pPr>
              <a:spcBef>
                <a:spcPts val="0"/>
              </a:spcBef>
            </a:pPr>
            <a:r>
              <a:rPr lang="ru-RU" sz="2000" dirty="0" smtClean="0">
                <a:latin typeface="Calibri" pitchFamily="34" charset="0"/>
              </a:rPr>
              <a:t>Группы </a:t>
            </a:r>
            <a:r>
              <a:rPr lang="ru-RU" sz="2000" dirty="0">
                <a:latin typeface="Calibri" pitchFamily="34" charset="0"/>
              </a:rPr>
              <a:t>по четыре</a:t>
            </a:r>
            <a:endParaRPr lang="en-GB" sz="2000" dirty="0">
              <a:latin typeface="Calibri" pitchFamily="34" charset="0"/>
            </a:endParaRPr>
          </a:p>
          <a:p>
            <a:pPr>
              <a:spcBef>
                <a:spcPts val="0"/>
              </a:spcBef>
            </a:pPr>
            <a:r>
              <a:rPr lang="ru-RU" sz="2000" b="1" dirty="0">
                <a:solidFill>
                  <a:srgbClr val="FF2F43"/>
                </a:solidFill>
                <a:latin typeface="Calibri" pitchFamily="34" charset="0"/>
              </a:rPr>
              <a:t>Как это работает:</a:t>
            </a:r>
            <a:r>
              <a:rPr lang="en-GB" sz="2000" b="1" dirty="0">
                <a:solidFill>
                  <a:srgbClr val="FF2F43"/>
                </a:solidFill>
                <a:latin typeface="Calibri" pitchFamily="34" charset="0"/>
              </a:rPr>
              <a:t> </a:t>
            </a:r>
            <a:endParaRPr lang="en-GB" sz="2000" b="1" dirty="0">
              <a:latin typeface="Calibri" pitchFamily="34" charset="0"/>
            </a:endParaRPr>
          </a:p>
          <a:p>
            <a:pPr fontAlgn="auto">
              <a:spcBef>
                <a:spcPts val="0"/>
              </a:spcBef>
              <a:spcAft>
                <a:spcPts val="0"/>
              </a:spcAft>
              <a:defRPr/>
            </a:pPr>
            <a:r>
              <a:rPr lang="ru-RU" sz="1600" dirty="0" smtClean="0"/>
              <a:t>Детям предлагается выразить свое отношение к ряду утверждений по правилу: согласен – «+», не согласен – «-». </a:t>
            </a:r>
          </a:p>
          <a:p>
            <a:pPr fontAlgn="auto">
              <a:spcBef>
                <a:spcPts val="0"/>
              </a:spcBef>
              <a:spcAft>
                <a:spcPts val="0"/>
              </a:spcAft>
              <a:defRPr/>
            </a:pPr>
            <a:r>
              <a:rPr lang="ru-RU" sz="1600" b="1" i="1" dirty="0" smtClean="0"/>
              <a:t>Пример.</a:t>
            </a:r>
            <a:r>
              <a:rPr lang="ru-RU" sz="1600" dirty="0" smtClean="0"/>
              <a:t> </a:t>
            </a:r>
          </a:p>
          <a:p>
            <a:pPr fontAlgn="auto">
              <a:spcBef>
                <a:spcPts val="0"/>
              </a:spcBef>
              <a:spcAft>
                <a:spcPts val="0"/>
              </a:spcAft>
              <a:defRPr/>
            </a:pPr>
            <a:r>
              <a:rPr lang="ru-RU" sz="1600" dirty="0" smtClean="0"/>
              <a:t>При изучении темы «Мультимедийная презентация», можно предложить следующие высказывания: </a:t>
            </a:r>
          </a:p>
          <a:p>
            <a:pPr fontAlgn="auto">
              <a:spcBef>
                <a:spcPts val="0"/>
              </a:spcBef>
              <a:spcAft>
                <a:spcPts val="0"/>
              </a:spcAft>
              <a:defRPr/>
            </a:pPr>
            <a:r>
              <a:rPr lang="ru-RU" sz="1600" dirty="0" smtClean="0"/>
              <a:t>1. Презентация состоит только из текста и картинок. </a:t>
            </a:r>
          </a:p>
          <a:p>
            <a:pPr fontAlgn="auto">
              <a:spcBef>
                <a:spcPts val="0"/>
              </a:spcBef>
              <a:spcAft>
                <a:spcPts val="0"/>
              </a:spcAft>
              <a:defRPr/>
            </a:pPr>
            <a:r>
              <a:rPr lang="ru-RU" sz="1600" dirty="0" smtClean="0"/>
              <a:t>2. Дизайн оформления должен быть разным на каждом слайде. </a:t>
            </a:r>
          </a:p>
          <a:p>
            <a:pPr fontAlgn="auto">
              <a:spcBef>
                <a:spcPts val="0"/>
              </a:spcBef>
              <a:spcAft>
                <a:spcPts val="0"/>
              </a:spcAft>
              <a:defRPr/>
            </a:pPr>
            <a:r>
              <a:rPr lang="ru-RU" sz="1600" dirty="0" smtClean="0"/>
              <a:t>3. Чем больше текста, тем лучше. </a:t>
            </a:r>
          </a:p>
          <a:p>
            <a:pPr fontAlgn="auto">
              <a:spcBef>
                <a:spcPts val="0"/>
              </a:spcBef>
              <a:spcAft>
                <a:spcPts val="0"/>
              </a:spcAft>
              <a:defRPr/>
            </a:pPr>
            <a:r>
              <a:rPr lang="ru-RU" sz="1600" dirty="0" smtClean="0"/>
              <a:t>4. Лучше, если смена слайдов проводится по щелчку, а не автоматически. </a:t>
            </a:r>
          </a:p>
          <a:p>
            <a:pPr fontAlgn="auto">
              <a:spcBef>
                <a:spcPts val="0"/>
              </a:spcBef>
              <a:spcAft>
                <a:spcPts val="0"/>
              </a:spcAft>
              <a:defRPr/>
            </a:pPr>
            <a:r>
              <a:rPr lang="ru-RU" sz="1600" dirty="0" smtClean="0"/>
              <a:t>5. Чем меньше анимационных эффектов, тем лучше. </a:t>
            </a:r>
          </a:p>
          <a:p>
            <a:pPr fontAlgn="auto">
              <a:spcBef>
                <a:spcPts val="0"/>
              </a:spcBef>
              <a:spcAft>
                <a:spcPts val="0"/>
              </a:spcAft>
              <a:defRPr/>
            </a:pPr>
            <a:r>
              <a:rPr lang="ru-RU" sz="1600" dirty="0" smtClean="0"/>
              <a:t>6. Презентация может носить обучающий характер. </a:t>
            </a:r>
          </a:p>
          <a:p>
            <a:pPr fontAlgn="auto">
              <a:spcBef>
                <a:spcPts val="0"/>
              </a:spcBef>
              <a:spcAft>
                <a:spcPts val="0"/>
              </a:spcAft>
              <a:defRPr/>
            </a:pPr>
            <a:r>
              <a:rPr lang="ru-RU" sz="1600" dirty="0" smtClean="0"/>
              <a:t>Заметьте, полученные результаты дети не оглашают, учитель только проговаривает «идеальный» вариант ответов и просит соотнести его с тем, что получилось у каждого из учащихся.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Ментальная карта</a:t>
            </a:r>
            <a:endParaRPr lang="en-GB" dirty="0" smtClean="0"/>
          </a:p>
        </p:txBody>
      </p:sp>
      <p:sp>
        <p:nvSpPr>
          <p:cNvPr id="101381" name="Text Box 9"/>
          <p:cNvSpPr txBox="1">
            <a:spLocks noChangeArrowheads="1"/>
          </p:cNvSpPr>
          <p:nvPr/>
        </p:nvSpPr>
        <p:spPr bwMode="auto">
          <a:xfrm>
            <a:off x="285720" y="1241079"/>
            <a:ext cx="8064500" cy="2354491"/>
          </a:xfrm>
          <a:prstGeom prst="rect">
            <a:avLst/>
          </a:prstGeom>
          <a:noFill/>
          <a:ln w="9525">
            <a:noFill/>
            <a:miter lim="800000"/>
            <a:headEnd/>
            <a:tailEnd/>
          </a:ln>
        </p:spPr>
        <p:txBody>
          <a:bodyPr wrap="square">
            <a:spAutoFit/>
          </a:bodyPr>
          <a:lstStyle/>
          <a:p>
            <a:pPr>
              <a:spcBef>
                <a:spcPts val="0"/>
              </a:spcBef>
            </a:pPr>
            <a:r>
              <a:rPr lang="ru-RU" sz="2000" b="1" dirty="0">
                <a:solidFill>
                  <a:srgbClr val="FF2F43"/>
                </a:solidFill>
                <a:latin typeface="Calibri" pitchFamily="34" charset="0"/>
              </a:rPr>
              <a:t>Цель</a:t>
            </a:r>
            <a:r>
              <a:rPr lang="en-GB" sz="2000" b="1" dirty="0">
                <a:solidFill>
                  <a:srgbClr val="FF2F43"/>
                </a:solidFill>
                <a:latin typeface="Calibri" pitchFamily="34" charset="0"/>
              </a:rPr>
              <a:t>: </a:t>
            </a:r>
          </a:p>
          <a:p>
            <a:pPr>
              <a:spcBef>
                <a:spcPts val="0"/>
              </a:spcBef>
            </a:pPr>
            <a:r>
              <a:rPr lang="ru-RU" sz="2000" dirty="0">
                <a:latin typeface="Calibri" pitchFamily="34" charset="0"/>
              </a:rPr>
              <a:t>Структурированный способ развития идей и мыслей</a:t>
            </a:r>
            <a:endParaRPr lang="en-GB" sz="2000" dirty="0">
              <a:latin typeface="Calibri" pitchFamily="34" charset="0"/>
            </a:endParaRPr>
          </a:p>
          <a:p>
            <a:pPr>
              <a:spcBef>
                <a:spcPts val="0"/>
              </a:spcBef>
            </a:pPr>
            <a:r>
              <a:rPr lang="ru-RU" sz="2000" b="1" dirty="0">
                <a:solidFill>
                  <a:srgbClr val="FF2F43"/>
                </a:solidFill>
                <a:latin typeface="Calibri" pitchFamily="34" charset="0"/>
              </a:rPr>
              <a:t>Организация</a:t>
            </a:r>
            <a:r>
              <a:rPr lang="ru-RU" sz="2000" b="1" dirty="0" smtClean="0">
                <a:solidFill>
                  <a:srgbClr val="FF2F43"/>
                </a:solidFill>
                <a:latin typeface="Calibri" pitchFamily="34" charset="0"/>
              </a:rPr>
              <a:t>: </a:t>
            </a:r>
            <a:r>
              <a:rPr lang="ru-RU" sz="2000" dirty="0" smtClean="0">
                <a:latin typeface="Calibri" pitchFamily="34" charset="0"/>
              </a:rPr>
              <a:t>В паре или индивидуально</a:t>
            </a:r>
            <a:endParaRPr lang="en-GB" sz="2000" dirty="0">
              <a:latin typeface="Calibri" pitchFamily="34" charset="0"/>
            </a:endParaRPr>
          </a:p>
          <a:p>
            <a:pPr>
              <a:spcBef>
                <a:spcPts val="0"/>
              </a:spcBef>
            </a:pPr>
            <a:r>
              <a:rPr lang="ru-RU" sz="2000" b="1" dirty="0" smtClean="0">
                <a:solidFill>
                  <a:srgbClr val="FF2F43"/>
                </a:solidFill>
                <a:latin typeface="Calibri" pitchFamily="34" charset="0"/>
              </a:rPr>
              <a:t>Как </a:t>
            </a:r>
            <a:r>
              <a:rPr lang="ru-RU" sz="2000" b="1" dirty="0">
                <a:solidFill>
                  <a:srgbClr val="FF2F43"/>
                </a:solidFill>
                <a:latin typeface="Calibri" pitchFamily="34" charset="0"/>
              </a:rPr>
              <a:t>это работает:</a:t>
            </a:r>
            <a:r>
              <a:rPr lang="en-GB" sz="2000" b="1" dirty="0">
                <a:solidFill>
                  <a:srgbClr val="FF2F43"/>
                </a:solidFill>
                <a:latin typeface="Calibri" pitchFamily="34" charset="0"/>
              </a:rPr>
              <a:t> </a:t>
            </a:r>
            <a:endParaRPr lang="en-GB" sz="2000" b="1" dirty="0">
              <a:latin typeface="Calibri" pitchFamily="34" charset="0"/>
            </a:endParaRPr>
          </a:p>
          <a:p>
            <a:pPr fontAlgn="auto">
              <a:spcBef>
                <a:spcPts val="0"/>
              </a:spcBef>
              <a:spcAft>
                <a:spcPts val="0"/>
              </a:spcAft>
              <a:defRPr/>
            </a:pPr>
            <a:r>
              <a:rPr lang="ru-RU" sz="1600" dirty="0" smtClean="0"/>
              <a:t>Надо составить карту для памяти</a:t>
            </a:r>
          </a:p>
          <a:p>
            <a:pPr fontAlgn="auto">
              <a:spcBef>
                <a:spcPts val="0"/>
              </a:spcBef>
              <a:spcAft>
                <a:spcPts val="0"/>
              </a:spcAft>
              <a:defRPr/>
            </a:pPr>
            <a:r>
              <a:rPr lang="ru-RU" sz="1600" b="1" i="1" dirty="0" smtClean="0"/>
              <a:t>Пример.</a:t>
            </a:r>
            <a:r>
              <a:rPr lang="ru-RU" sz="1600" dirty="0" smtClean="0"/>
              <a:t>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491311"/>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pic>
        <p:nvPicPr>
          <p:cNvPr id="7" name="Picture 2"/>
          <p:cNvPicPr>
            <a:picLocks noChangeAspect="1" noChangeArrowheads="1"/>
          </p:cNvPicPr>
          <p:nvPr/>
        </p:nvPicPr>
        <p:blipFill>
          <a:blip r:embed="rId3"/>
          <a:srcRect/>
          <a:stretch>
            <a:fillRect/>
          </a:stretch>
        </p:blipFill>
        <p:spPr bwMode="auto">
          <a:xfrm>
            <a:off x="214282" y="2491179"/>
            <a:ext cx="8215370" cy="4039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Японские «</a:t>
            </a:r>
            <a:r>
              <a:rPr lang="ru-RU" dirty="0" err="1" smtClean="0"/>
              <a:t>Хокку</a:t>
            </a:r>
            <a:r>
              <a:rPr lang="ru-RU" dirty="0" smtClean="0"/>
              <a:t>»</a:t>
            </a:r>
            <a:endParaRPr lang="en-GB" dirty="0" smtClean="0"/>
          </a:p>
        </p:txBody>
      </p:sp>
      <p:sp>
        <p:nvSpPr>
          <p:cNvPr id="101381" name="Text Box 9"/>
          <p:cNvSpPr txBox="1">
            <a:spLocks noChangeArrowheads="1"/>
          </p:cNvSpPr>
          <p:nvPr/>
        </p:nvSpPr>
        <p:spPr bwMode="auto">
          <a:xfrm>
            <a:off x="428596" y="1357298"/>
            <a:ext cx="8064500" cy="4570482"/>
          </a:xfrm>
          <a:prstGeom prst="rect">
            <a:avLst/>
          </a:prstGeom>
          <a:noFill/>
          <a:ln w="9525">
            <a:noFill/>
            <a:miter lim="800000"/>
            <a:headEnd/>
            <a:tailEnd/>
          </a:ln>
        </p:spPr>
        <p:txBody>
          <a:bodyPr>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a:spcBef>
                <a:spcPts val="0"/>
              </a:spcBef>
            </a:pPr>
            <a:r>
              <a:rPr lang="ru-RU" sz="1600" dirty="0">
                <a:latin typeface="Arial" pitchFamily="34" charset="0"/>
                <a:cs typeface="Arial" pitchFamily="34" charset="0"/>
              </a:rPr>
              <a:t>Структурированный способ развития идей и </a:t>
            </a:r>
            <a:r>
              <a:rPr lang="ru-RU" sz="1600" dirty="0" smtClean="0">
                <a:latin typeface="Arial" pitchFamily="34" charset="0"/>
                <a:cs typeface="Arial" pitchFamily="34" charset="0"/>
              </a:rPr>
              <a:t>мыслей.</a:t>
            </a:r>
            <a:r>
              <a:rPr lang="ru-RU" sz="1600" dirty="0" smtClean="0"/>
              <a:t> ХОККУ (</a:t>
            </a:r>
            <a:r>
              <a:rPr lang="ru-RU" sz="1600" dirty="0" err="1" smtClean="0"/>
              <a:t>хайку</a:t>
            </a:r>
            <a:r>
              <a:rPr lang="ru-RU" sz="1600" dirty="0" smtClean="0"/>
              <a:t>) – «начальные стихи», жанр японской поэзии (возник в XV в.), нерифмованное трёхстишие из 17 слогов (5+7+5) на комические, любовные, пейзажные, исторические и другие сюжеты. Генетически связан с танка. Отличается простотой поэтического языка, свободой изложения. </a:t>
            </a:r>
            <a:r>
              <a:rPr lang="ru-RU" sz="1600" dirty="0" smtClean="0">
                <a:latin typeface="Arial" pitchFamily="34" charset="0"/>
                <a:cs typeface="Arial" pitchFamily="34" charset="0"/>
              </a:rPr>
              <a:t> </a:t>
            </a:r>
          </a:p>
          <a:p>
            <a:pPr>
              <a:spcBef>
                <a:spcPts val="0"/>
              </a:spcBef>
            </a:pPr>
            <a:r>
              <a:rPr lang="ru-RU" sz="1600" b="1" dirty="0" smtClean="0">
                <a:solidFill>
                  <a:srgbClr val="FF2F43"/>
                </a:solidFill>
                <a:latin typeface="Arial" pitchFamily="34" charset="0"/>
                <a:cs typeface="Arial" pitchFamily="34" charset="0"/>
              </a:rPr>
              <a:t>Организация</a:t>
            </a:r>
            <a:r>
              <a:rPr lang="ru-RU" sz="1600" b="1" dirty="0">
                <a:solidFill>
                  <a:srgbClr val="FF2F43"/>
                </a:solidFill>
                <a:latin typeface="Arial" pitchFamily="34" charset="0"/>
                <a:cs typeface="Arial" pitchFamily="34" charset="0"/>
              </a:rPr>
              <a:t>:</a:t>
            </a:r>
            <a:endParaRPr lang="en-GB" sz="1600" b="1" dirty="0">
              <a:solidFill>
                <a:srgbClr val="FF2F43"/>
              </a:solidFill>
              <a:latin typeface="Arial" pitchFamily="34" charset="0"/>
              <a:cs typeface="Arial" pitchFamily="34" charset="0"/>
            </a:endParaRPr>
          </a:p>
          <a:p>
            <a:pPr>
              <a:spcBef>
                <a:spcPts val="0"/>
              </a:spcBef>
            </a:pPr>
            <a:r>
              <a:rPr lang="ru-RU" sz="1600" dirty="0" smtClean="0">
                <a:latin typeface="Arial" pitchFamily="34" charset="0"/>
                <a:cs typeface="Arial" pitchFamily="34" charset="0"/>
              </a:rPr>
              <a:t>Индивидуально или в паре.</a:t>
            </a:r>
            <a:endParaRPr lang="en-GB" sz="1600" dirty="0">
              <a:latin typeface="Arial" pitchFamily="34" charset="0"/>
              <a:cs typeface="Arial" pitchFamily="34" charset="0"/>
            </a:endParaRPr>
          </a:p>
          <a:p>
            <a:pPr>
              <a:spcBef>
                <a:spcPts val="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endParaRPr lang="en-GB" sz="1600" b="1" dirty="0">
              <a:latin typeface="Arial" pitchFamily="34" charset="0"/>
              <a:cs typeface="Arial" pitchFamily="34" charset="0"/>
            </a:endParaRPr>
          </a:p>
          <a:p>
            <a:r>
              <a:rPr lang="ru-RU" sz="1600" dirty="0" smtClean="0"/>
              <a:t>Прием заключается в следующем: первыми двумя строчками описывается некое явление, а третьей строчкой подводится какой-то итог сказанному, часто неожиданный. Художественная форма рефлексии. </a:t>
            </a:r>
          </a:p>
          <a:p>
            <a:r>
              <a:rPr lang="ru-RU" sz="1600" b="1" i="1" dirty="0" smtClean="0"/>
              <a:t>Пример.</a:t>
            </a:r>
            <a:r>
              <a:rPr lang="ru-RU" sz="1600" dirty="0" smtClean="0"/>
              <a:t> </a:t>
            </a:r>
          </a:p>
          <a:p>
            <a:r>
              <a:rPr lang="ru-RU" sz="1600" dirty="0" smtClean="0"/>
              <a:t>Опавший пион – </a:t>
            </a:r>
          </a:p>
          <a:p>
            <a:r>
              <a:rPr lang="ru-RU" sz="1600" dirty="0" smtClean="0"/>
              <a:t>По-своему прекрасен </a:t>
            </a:r>
          </a:p>
          <a:p>
            <a:r>
              <a:rPr lang="ru-RU" sz="1600" dirty="0" smtClean="0"/>
              <a:t>С одним лепестком.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Бриллиант</a:t>
            </a:r>
            <a:endParaRPr lang="en-GB" dirty="0" smtClean="0"/>
          </a:p>
        </p:txBody>
      </p:sp>
      <p:sp>
        <p:nvSpPr>
          <p:cNvPr id="101381" name="Text Box 9"/>
          <p:cNvSpPr txBox="1">
            <a:spLocks noChangeArrowheads="1"/>
          </p:cNvSpPr>
          <p:nvPr/>
        </p:nvSpPr>
        <p:spPr bwMode="auto">
          <a:xfrm>
            <a:off x="428596" y="1357298"/>
            <a:ext cx="8064500" cy="6047809"/>
          </a:xfrm>
          <a:prstGeom prst="rect">
            <a:avLst/>
          </a:prstGeom>
          <a:noFill/>
          <a:ln w="9525">
            <a:noFill/>
            <a:miter lim="800000"/>
            <a:headEnd/>
            <a:tailEnd/>
          </a:ln>
        </p:spPr>
        <p:txBody>
          <a:bodyPr>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a:spcBef>
                <a:spcPts val="0"/>
              </a:spcBef>
            </a:pPr>
            <a:r>
              <a:rPr lang="ru-RU" sz="1600" dirty="0">
                <a:latin typeface="Arial" pitchFamily="34" charset="0"/>
                <a:cs typeface="Arial" pitchFamily="34" charset="0"/>
              </a:rPr>
              <a:t>Структурированный способ развития идей и </a:t>
            </a:r>
            <a:r>
              <a:rPr lang="ru-RU" sz="1600" dirty="0" smtClean="0">
                <a:latin typeface="Arial" pitchFamily="34" charset="0"/>
                <a:cs typeface="Arial" pitchFamily="34" charset="0"/>
              </a:rPr>
              <a:t>мыслей. Диаманта –стихотворная форма из семи строк, первая и последняя из которых - понятия с противоположным значением, полезно для работы с понятиями, противоположными по значению </a:t>
            </a:r>
          </a:p>
          <a:p>
            <a:pPr>
              <a:spcBef>
                <a:spcPts val="0"/>
              </a:spcBef>
            </a:pPr>
            <a:r>
              <a:rPr lang="ru-RU" sz="1600" b="1" dirty="0" smtClean="0">
                <a:solidFill>
                  <a:srgbClr val="FF2F43"/>
                </a:solidFill>
                <a:latin typeface="Arial" pitchFamily="34" charset="0"/>
                <a:cs typeface="Arial" pitchFamily="34" charset="0"/>
              </a:rPr>
              <a:t>Организация</a:t>
            </a:r>
            <a:r>
              <a:rPr lang="ru-RU" sz="1600" b="1" dirty="0">
                <a:solidFill>
                  <a:srgbClr val="FF2F43"/>
                </a:solidFill>
                <a:latin typeface="Arial" pitchFamily="34" charset="0"/>
                <a:cs typeface="Arial" pitchFamily="34" charset="0"/>
              </a:rPr>
              <a:t>:</a:t>
            </a:r>
            <a:endParaRPr lang="en-GB" sz="1600" b="1" dirty="0">
              <a:solidFill>
                <a:srgbClr val="FF2F43"/>
              </a:solidFill>
              <a:latin typeface="Arial" pitchFamily="34" charset="0"/>
              <a:cs typeface="Arial" pitchFamily="34" charset="0"/>
            </a:endParaRPr>
          </a:p>
          <a:p>
            <a:pPr>
              <a:spcBef>
                <a:spcPts val="0"/>
              </a:spcBef>
            </a:pPr>
            <a:r>
              <a:rPr lang="ru-RU" sz="1600" dirty="0" smtClean="0">
                <a:latin typeface="Arial" pitchFamily="34" charset="0"/>
                <a:cs typeface="Arial" pitchFamily="34" charset="0"/>
              </a:rPr>
              <a:t>Индивидуально или в паре</a:t>
            </a:r>
            <a:endParaRPr lang="en-GB" sz="1600" dirty="0">
              <a:latin typeface="Arial" pitchFamily="34" charset="0"/>
              <a:cs typeface="Arial" pitchFamily="34" charset="0"/>
            </a:endParaRPr>
          </a:p>
          <a:p>
            <a:pPr>
              <a:spcBef>
                <a:spcPts val="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endParaRPr lang="en-GB" sz="1600" b="1" dirty="0">
              <a:latin typeface="Arial" pitchFamily="34" charset="0"/>
              <a:cs typeface="Arial" pitchFamily="34" charset="0"/>
            </a:endParaRPr>
          </a:p>
          <a:p>
            <a:pPr lvl="0">
              <a:spcBef>
                <a:spcPts val="0"/>
              </a:spcBef>
            </a:pPr>
            <a:r>
              <a:rPr lang="ru-RU" sz="1600" dirty="0" smtClean="0">
                <a:latin typeface="Arial" pitchFamily="34" charset="0"/>
                <a:cs typeface="Arial" pitchFamily="34" charset="0"/>
              </a:rPr>
              <a:t>1, 7 строчки – существительные антонимы; </a:t>
            </a:r>
          </a:p>
          <a:p>
            <a:pPr lvl="0">
              <a:spcBef>
                <a:spcPts val="0"/>
              </a:spcBef>
            </a:pPr>
            <a:r>
              <a:rPr lang="ru-RU" sz="1600" dirty="0" smtClean="0">
                <a:latin typeface="Arial" pitchFamily="34" charset="0"/>
                <a:cs typeface="Arial" pitchFamily="34" charset="0"/>
              </a:rPr>
              <a:t>2 – два прилагательных к первому существительному; </a:t>
            </a:r>
          </a:p>
          <a:p>
            <a:pPr lvl="0">
              <a:spcBef>
                <a:spcPts val="0"/>
              </a:spcBef>
            </a:pPr>
            <a:r>
              <a:rPr lang="ru-RU" sz="1600" dirty="0" smtClean="0">
                <a:latin typeface="Arial" pitchFamily="34" charset="0"/>
                <a:cs typeface="Arial" pitchFamily="34" charset="0"/>
              </a:rPr>
              <a:t>3 – три глагола к первому существительному; </a:t>
            </a:r>
          </a:p>
          <a:p>
            <a:pPr lvl="0">
              <a:spcBef>
                <a:spcPts val="0"/>
              </a:spcBef>
            </a:pPr>
            <a:r>
              <a:rPr lang="ru-RU" sz="1600" dirty="0" smtClean="0">
                <a:latin typeface="Arial" pitchFamily="34" charset="0"/>
                <a:cs typeface="Arial" pitchFamily="34" charset="0"/>
              </a:rPr>
              <a:t>4 – два словосочетания с существительными; </a:t>
            </a:r>
          </a:p>
          <a:p>
            <a:pPr lvl="0">
              <a:spcBef>
                <a:spcPts val="0"/>
              </a:spcBef>
            </a:pPr>
            <a:r>
              <a:rPr lang="ru-RU" sz="1600" dirty="0" smtClean="0">
                <a:latin typeface="Arial" pitchFamily="34" charset="0"/>
                <a:cs typeface="Arial" pitchFamily="34" charset="0"/>
              </a:rPr>
              <a:t>5 – три глагола ко второму существительному; </a:t>
            </a:r>
          </a:p>
          <a:p>
            <a:pPr lvl="0">
              <a:spcBef>
                <a:spcPts val="0"/>
              </a:spcBef>
            </a:pPr>
            <a:r>
              <a:rPr lang="ru-RU" sz="1600" dirty="0" smtClean="0">
                <a:latin typeface="Arial" pitchFamily="34" charset="0"/>
                <a:cs typeface="Arial" pitchFamily="34" charset="0"/>
              </a:rPr>
              <a:t>6 – два прилагательных ко второму существительному. </a:t>
            </a:r>
          </a:p>
          <a:p>
            <a:pPr>
              <a:spcBef>
                <a:spcPts val="0"/>
              </a:spcBef>
            </a:pPr>
            <a:r>
              <a:rPr lang="ru-RU" sz="1600" b="1" i="1" dirty="0" smtClean="0">
                <a:latin typeface="Arial" pitchFamily="34" charset="0"/>
                <a:cs typeface="Arial" pitchFamily="34" charset="0"/>
              </a:rPr>
              <a:t>Пример.</a:t>
            </a:r>
            <a:r>
              <a:rPr lang="ru-RU" sz="1600" dirty="0" smtClean="0">
                <a:latin typeface="Arial" pitchFamily="34" charset="0"/>
                <a:cs typeface="Arial" pitchFamily="34" charset="0"/>
              </a:rPr>
              <a:t> </a:t>
            </a:r>
          </a:p>
          <a:p>
            <a:pPr lvl="0" algn="ctr">
              <a:spcBef>
                <a:spcPts val="0"/>
              </a:spcBef>
            </a:pPr>
            <a:r>
              <a:rPr lang="ru-RU" sz="1600" dirty="0" smtClean="0">
                <a:latin typeface="Arial" pitchFamily="34" charset="0"/>
                <a:cs typeface="Arial" pitchFamily="34" charset="0"/>
              </a:rPr>
              <a:t>Город </a:t>
            </a:r>
          </a:p>
          <a:p>
            <a:pPr lvl="0" algn="ctr">
              <a:spcBef>
                <a:spcPts val="0"/>
              </a:spcBef>
            </a:pPr>
            <a:r>
              <a:rPr lang="ru-RU" sz="1600" dirty="0" smtClean="0">
                <a:latin typeface="Arial" pitchFamily="34" charset="0"/>
                <a:cs typeface="Arial" pitchFamily="34" charset="0"/>
              </a:rPr>
              <a:t>Большой, древний </a:t>
            </a:r>
          </a:p>
          <a:p>
            <a:pPr lvl="0" algn="ctr">
              <a:spcBef>
                <a:spcPts val="0"/>
              </a:spcBef>
            </a:pPr>
            <a:r>
              <a:rPr lang="ru-RU" sz="1600" dirty="0" smtClean="0">
                <a:latin typeface="Arial" pitchFamily="34" charset="0"/>
                <a:cs typeface="Arial" pitchFamily="34" charset="0"/>
              </a:rPr>
              <a:t>Строится, растет, процветает </a:t>
            </a:r>
          </a:p>
          <a:p>
            <a:pPr lvl="0" algn="ctr">
              <a:spcBef>
                <a:spcPts val="0"/>
              </a:spcBef>
            </a:pPr>
            <a:r>
              <a:rPr lang="ru-RU" sz="1600" dirty="0" smtClean="0">
                <a:latin typeface="Arial" pitchFamily="34" charset="0"/>
                <a:cs typeface="Arial" pitchFamily="34" charset="0"/>
              </a:rPr>
              <a:t>Известный город, маленькая деревня </a:t>
            </a:r>
          </a:p>
          <a:p>
            <a:pPr lvl="0" algn="ctr">
              <a:spcBef>
                <a:spcPts val="0"/>
              </a:spcBef>
            </a:pPr>
            <a:r>
              <a:rPr lang="ru-RU" sz="1600" dirty="0" smtClean="0">
                <a:latin typeface="Arial" pitchFamily="34" charset="0"/>
                <a:cs typeface="Arial" pitchFamily="34" charset="0"/>
              </a:rPr>
              <a:t>Возрождается, развивается, кормит </a:t>
            </a:r>
          </a:p>
          <a:p>
            <a:pPr lvl="0" algn="ctr">
              <a:spcBef>
                <a:spcPts val="0"/>
              </a:spcBef>
            </a:pPr>
            <a:r>
              <a:rPr lang="ru-RU" sz="1600" dirty="0" smtClean="0">
                <a:latin typeface="Arial" pitchFamily="34" charset="0"/>
                <a:cs typeface="Arial" pitchFamily="34" charset="0"/>
              </a:rPr>
              <a:t>Красивая, родная </a:t>
            </a:r>
          </a:p>
          <a:p>
            <a:pPr lvl="0" algn="ctr">
              <a:spcBef>
                <a:spcPts val="0"/>
              </a:spcBef>
            </a:pPr>
            <a:r>
              <a:rPr lang="ru-RU" sz="1600" dirty="0" smtClean="0">
                <a:latin typeface="Arial" pitchFamily="34" charset="0"/>
                <a:cs typeface="Arial" pitchFamily="34" charset="0"/>
              </a:rPr>
              <a:t>Деревня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305" name="Text Box 9"/>
          <p:cNvSpPr txBox="1">
            <a:spLocks noChangeArrowheads="1"/>
          </p:cNvSpPr>
          <p:nvPr/>
        </p:nvSpPr>
        <p:spPr bwMode="auto">
          <a:xfrm>
            <a:off x="250824" y="1703896"/>
            <a:ext cx="8893175" cy="369332"/>
          </a:xfrm>
          <a:prstGeom prst="rect">
            <a:avLst/>
          </a:prstGeom>
          <a:noFill/>
          <a:ln w="9525" algn="ctr">
            <a:noFill/>
            <a:miter lim="800000"/>
            <a:headEnd/>
            <a:tailEnd/>
          </a:ln>
          <a:effectLst/>
        </p:spPr>
        <p:txBody>
          <a:bodyPr wrap="square" anchorCtr="1">
            <a:spAutoFit/>
          </a:bodyPr>
          <a:lstStyle/>
          <a:p>
            <a:pPr indent="352425">
              <a:spcBef>
                <a:spcPct val="50000"/>
              </a:spcBef>
              <a:buFont typeface="+mj-lt"/>
              <a:buAutoNum type="arabicPeriod"/>
              <a:defRPr/>
            </a:pPr>
            <a:endParaRPr lang="ru-RU" dirty="0"/>
          </a:p>
        </p:txBody>
      </p:sp>
      <p:sp>
        <p:nvSpPr>
          <p:cNvPr id="3" name="Заголовок 2"/>
          <p:cNvSpPr>
            <a:spLocks noGrp="1"/>
          </p:cNvSpPr>
          <p:nvPr>
            <p:ph type="title"/>
          </p:nvPr>
        </p:nvSpPr>
        <p:spPr/>
        <p:txBody>
          <a:bodyPr>
            <a:normAutofit fontScale="90000"/>
          </a:bodyPr>
          <a:lstStyle/>
          <a:p>
            <a:r>
              <a:rPr lang="ru-RU" dirty="0" smtClean="0"/>
              <a:t>Форма краткосрочного плана</a:t>
            </a:r>
            <a:endParaRPr lang="ru-RU" sz="2200" dirty="0"/>
          </a:p>
        </p:txBody>
      </p:sp>
      <p:sp>
        <p:nvSpPr>
          <p:cNvPr id="5" name="Text Box 4"/>
          <p:cNvSpPr txBox="1">
            <a:spLocks noChangeArrowheads="1"/>
          </p:cNvSpPr>
          <p:nvPr/>
        </p:nvSpPr>
        <p:spPr bwMode="auto">
          <a:xfrm>
            <a:off x="7858148"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graphicFrame>
        <p:nvGraphicFramePr>
          <p:cNvPr id="7" name="Содержимое 3"/>
          <p:cNvGraphicFramePr>
            <a:graphicFrameLocks noGrp="1"/>
          </p:cNvGraphicFramePr>
          <p:nvPr>
            <p:ph idx="1"/>
          </p:nvPr>
        </p:nvGraphicFramePr>
        <p:xfrm>
          <a:off x="0" y="1088034"/>
          <a:ext cx="9144000" cy="5573425"/>
        </p:xfrm>
        <a:graphic>
          <a:graphicData uri="http://schemas.openxmlformats.org/drawingml/2006/table">
            <a:tbl>
              <a:tblPr firstRow="1" bandRow="1">
                <a:tableStyleId>{5C22544A-7EE6-4342-B048-85BDC9FD1C3A}</a:tableStyleId>
              </a:tblPr>
              <a:tblGrid>
                <a:gridCol w="2571736"/>
                <a:gridCol w="2000264"/>
                <a:gridCol w="2000264"/>
                <a:gridCol w="2571736"/>
              </a:tblGrid>
              <a:tr h="928694">
                <a:tc>
                  <a:txBody>
                    <a:bodyPr/>
                    <a:lstStyle/>
                    <a:p>
                      <a:endParaRPr lang="ru-RU" dirty="0"/>
                    </a:p>
                  </a:txBody>
                  <a:tcPr/>
                </a:tc>
                <a:tc>
                  <a:txBody>
                    <a:bodyPr/>
                    <a:lstStyle/>
                    <a:p>
                      <a:r>
                        <a:rPr lang="ru-RU" dirty="0" smtClean="0"/>
                        <a:t>Деятельность</a:t>
                      </a:r>
                      <a:r>
                        <a:rPr lang="ru-RU" baseline="0" dirty="0" smtClean="0"/>
                        <a:t> учеников</a:t>
                      </a:r>
                      <a:endParaRPr lang="ru-RU" dirty="0"/>
                    </a:p>
                  </a:txBody>
                  <a:tcPr/>
                </a:tc>
                <a:tc>
                  <a:txBody>
                    <a:bodyPr/>
                    <a:lstStyle/>
                    <a:p>
                      <a:r>
                        <a:rPr lang="ru-RU" dirty="0" smtClean="0"/>
                        <a:t>Ресурсы</a:t>
                      </a:r>
                      <a:endParaRPr lang="ru-RU" dirty="0"/>
                    </a:p>
                  </a:txBody>
                  <a:tcPr/>
                </a:tc>
                <a:tc>
                  <a:txBody>
                    <a:bodyPr/>
                    <a:lstStyle/>
                    <a:p>
                      <a:r>
                        <a:rPr lang="ru-RU" dirty="0" smtClean="0"/>
                        <a:t>Оценивание для обучения и оценивание обучения</a:t>
                      </a:r>
                      <a:endParaRPr lang="ru-RU" dirty="0"/>
                    </a:p>
                  </a:txBody>
                  <a:tcPr/>
                </a:tc>
              </a:tr>
              <a:tr h="613327">
                <a:tc>
                  <a:txBody>
                    <a:bodyPr/>
                    <a:lstStyle/>
                    <a:p>
                      <a:r>
                        <a:rPr lang="ru-RU" dirty="0" smtClean="0"/>
                        <a:t>Цель урока познавательная</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613866">
                <a:tc>
                  <a:txBody>
                    <a:bodyPr/>
                    <a:lstStyle/>
                    <a:p>
                      <a:r>
                        <a:rPr lang="ru-RU" dirty="0" smtClean="0"/>
                        <a:t>Цель учителя  исследовательская</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989368">
                <a:tc>
                  <a:txBody>
                    <a:bodyPr/>
                    <a:lstStyle/>
                    <a:p>
                      <a:r>
                        <a:rPr lang="ru-RU" dirty="0" smtClean="0"/>
                        <a:t>Ожидаемые результаты (дифференцированно</a:t>
                      </a:r>
                      <a:r>
                        <a:rPr lang="ru-RU" baseline="0" dirty="0" smtClean="0"/>
                        <a:t> по группам А,В,С)</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454963">
                <a:tc>
                  <a:txBody>
                    <a:bodyPr/>
                    <a:lstStyle/>
                    <a:p>
                      <a:r>
                        <a:rPr lang="ru-RU" dirty="0" smtClean="0"/>
                        <a:t>Мотивационный этап урока</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454963">
                <a:tc>
                  <a:txBody>
                    <a:bodyPr/>
                    <a:lstStyle/>
                    <a:p>
                      <a:r>
                        <a:rPr lang="ru-RU" dirty="0" smtClean="0"/>
                        <a:t>Операционный этап урока</a:t>
                      </a:r>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r h="454963">
                <a:tc>
                  <a:txBody>
                    <a:bodyPr/>
                    <a:lstStyle/>
                    <a:p>
                      <a:r>
                        <a:rPr lang="ru-RU" dirty="0" smtClean="0"/>
                        <a:t>Рефлексивный этап урока</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r h="454963">
                <a:tc>
                  <a:txBody>
                    <a:bodyPr/>
                    <a:lstStyle/>
                    <a:p>
                      <a:r>
                        <a:rPr lang="ru-RU" dirty="0" smtClean="0"/>
                        <a:t>Домашнее задание</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Яблоня ожиданий</a:t>
            </a:r>
            <a:endParaRPr lang="en-GB" dirty="0" smtClean="0"/>
          </a:p>
        </p:txBody>
      </p:sp>
      <p:sp>
        <p:nvSpPr>
          <p:cNvPr id="101381" name="Text Box 9"/>
          <p:cNvSpPr txBox="1">
            <a:spLocks noChangeArrowheads="1"/>
          </p:cNvSpPr>
          <p:nvPr/>
        </p:nvSpPr>
        <p:spPr bwMode="auto">
          <a:xfrm>
            <a:off x="428596" y="1714488"/>
            <a:ext cx="6715172" cy="4718215"/>
          </a:xfrm>
          <a:prstGeom prst="rect">
            <a:avLst/>
          </a:prstGeom>
          <a:noFill/>
          <a:ln w="9525">
            <a:noFill/>
            <a:miter lim="800000"/>
            <a:headEnd/>
            <a:tailEnd/>
          </a:ln>
        </p:spPr>
        <p:txBody>
          <a:bodyPr wrap="square">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a:spcBef>
                <a:spcPts val="0"/>
              </a:spcBef>
            </a:pPr>
            <a:r>
              <a:rPr lang="ru-RU" sz="1600" dirty="0">
                <a:latin typeface="Arial" pitchFamily="34" charset="0"/>
                <a:cs typeface="Arial" pitchFamily="34" charset="0"/>
              </a:rPr>
              <a:t>Структурированный способ </a:t>
            </a:r>
            <a:r>
              <a:rPr lang="ru-RU" sz="1600" dirty="0" smtClean="0">
                <a:latin typeface="Arial" pitchFamily="34" charset="0"/>
                <a:cs typeface="Arial" pitchFamily="34" charset="0"/>
              </a:rPr>
              <a:t>рефлексии.</a:t>
            </a:r>
            <a:endParaRPr lang="ru-RU" sz="1600" dirty="0" smtClean="0"/>
          </a:p>
          <a:p>
            <a:pPr>
              <a:spcBef>
                <a:spcPts val="0"/>
              </a:spcBef>
            </a:pPr>
            <a:r>
              <a:rPr lang="ru-RU" sz="1600" b="1" dirty="0" smtClean="0">
                <a:solidFill>
                  <a:srgbClr val="FF2F43"/>
                </a:solidFill>
                <a:latin typeface="Arial" pitchFamily="34" charset="0"/>
                <a:cs typeface="Arial" pitchFamily="34" charset="0"/>
              </a:rPr>
              <a:t>Организация</a:t>
            </a:r>
            <a:r>
              <a:rPr lang="ru-RU" sz="1600" b="1" dirty="0">
                <a:solidFill>
                  <a:srgbClr val="FF2F43"/>
                </a:solidFill>
                <a:latin typeface="Arial" pitchFamily="34" charset="0"/>
                <a:cs typeface="Arial" pitchFamily="34" charset="0"/>
              </a:rPr>
              <a:t>:</a:t>
            </a:r>
            <a:endParaRPr lang="en-GB" sz="1600" b="1" dirty="0">
              <a:solidFill>
                <a:srgbClr val="FF2F43"/>
              </a:solidFill>
              <a:latin typeface="Arial" pitchFamily="34" charset="0"/>
              <a:cs typeface="Arial" pitchFamily="34" charset="0"/>
            </a:endParaRPr>
          </a:p>
          <a:p>
            <a:r>
              <a:rPr lang="ru-RU" sz="1600" dirty="0" smtClean="0"/>
              <a:t>Перед занятием нужно подготовить рисунок яблони.</a:t>
            </a:r>
          </a:p>
          <a:p>
            <a:r>
              <a:rPr lang="ru-RU" sz="1600" dirty="0" smtClean="0"/>
              <a:t>Нужны также яблочки разного цвета в большом количестве. Учитель делит учащихся на 3-4 группы.</a:t>
            </a:r>
          </a:p>
          <a:p>
            <a:r>
              <a:rPr lang="ru-RU" sz="1600" dirty="0" smtClean="0"/>
              <a:t>Называет кратко тему занятия.</a:t>
            </a:r>
          </a:p>
          <a:p>
            <a:r>
              <a:rPr lang="ru-RU" sz="1600" dirty="0" smtClean="0"/>
              <a:t>Раздает группам разные яблочки.</a:t>
            </a:r>
          </a:p>
          <a:p>
            <a:r>
              <a:rPr lang="ru-RU" sz="1600" b="1" dirty="0" smtClean="0">
                <a:solidFill>
                  <a:srgbClr val="FF2F43"/>
                </a:solidFill>
                <a:latin typeface="Arial" pitchFamily="34" charset="0"/>
                <a:cs typeface="Arial" pitchFamily="34" charset="0"/>
              </a:rPr>
              <a:t>Как </a:t>
            </a:r>
            <a:r>
              <a:rPr lang="ru-RU" sz="1600" b="1" dirty="0">
                <a:solidFill>
                  <a:srgbClr val="FF2F43"/>
                </a:solidFill>
                <a:latin typeface="Arial" pitchFamily="34" charset="0"/>
                <a:cs typeface="Arial" pitchFamily="34" charset="0"/>
              </a:rPr>
              <a:t>это работает</a:t>
            </a:r>
            <a:r>
              <a:rPr lang="ru-RU" sz="1600" b="1" dirty="0" smtClean="0">
                <a:solidFill>
                  <a:srgbClr val="FF2F43"/>
                </a:solidFill>
                <a:latin typeface="Arial" pitchFamily="34" charset="0"/>
                <a:cs typeface="Arial" pitchFamily="34" charset="0"/>
              </a:rPr>
              <a:t>:</a:t>
            </a:r>
            <a:endParaRPr lang="ru-RU" sz="1600" dirty="0" smtClean="0"/>
          </a:p>
          <a:p>
            <a:r>
              <a:rPr lang="ru-RU" sz="1600" dirty="0" smtClean="0"/>
              <a:t>Дети в группах пишут на яблочках свои ожидания по теме.</a:t>
            </a:r>
          </a:p>
          <a:p>
            <a:pPr>
              <a:buFontTx/>
              <a:buNone/>
            </a:pPr>
            <a:r>
              <a:rPr lang="ru-RU" sz="1600" dirty="0" smtClean="0"/>
              <a:t>(5-7 наиболее важных).</a:t>
            </a:r>
          </a:p>
          <a:p>
            <a:pPr>
              <a:buFontTx/>
              <a:buNone/>
            </a:pPr>
            <a:r>
              <a:rPr lang="ru-RU" sz="1600" dirty="0" smtClean="0"/>
              <a:t> Далее идет работа по теме занятия.</a:t>
            </a:r>
          </a:p>
          <a:p>
            <a:pPr>
              <a:lnSpc>
                <a:spcPct val="90000"/>
              </a:lnSpc>
            </a:pPr>
            <a:r>
              <a:rPr lang="ru-RU" sz="1600" dirty="0" smtClean="0"/>
              <a:t>В конце урока при подведении  итогов работы по теме зачитываются ожидания учащихся.</a:t>
            </a:r>
          </a:p>
          <a:p>
            <a:pPr>
              <a:lnSpc>
                <a:spcPct val="90000"/>
              </a:lnSpc>
            </a:pPr>
            <a:r>
              <a:rPr lang="ru-RU" sz="1600" dirty="0" smtClean="0"/>
              <a:t>Если оно подтверждено на уроке, то на яблоню крепится яблочко.</a:t>
            </a:r>
          </a:p>
          <a:p>
            <a:pPr>
              <a:lnSpc>
                <a:spcPct val="90000"/>
              </a:lnSpc>
            </a:pPr>
            <a:r>
              <a:rPr lang="ru-RU" sz="1600" dirty="0" smtClean="0"/>
              <a:t>Выясняется какие яблочки остались несобранными.</a:t>
            </a:r>
          </a:p>
          <a:p>
            <a:pPr>
              <a:spcBef>
                <a:spcPts val="0"/>
              </a:spcBef>
            </a:pPr>
            <a:endParaRPr lang="en-GB" sz="1600" b="1" dirty="0">
              <a:latin typeface="Arial" pitchFamily="34" charset="0"/>
              <a:cs typeface="Arial" pitchFamily="34" charset="0"/>
            </a:endParaRP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pic>
        <p:nvPicPr>
          <p:cNvPr id="7" name="Рисунок 6" descr="Рисунок1.png"/>
          <p:cNvPicPr>
            <a:picLocks noChangeAspect="1"/>
          </p:cNvPicPr>
          <p:nvPr/>
        </p:nvPicPr>
        <p:blipFill>
          <a:blip r:embed="rId4"/>
          <a:srcRect l="27500" t="17618" r="33125" b="16573"/>
          <a:stretch>
            <a:fillRect/>
          </a:stretch>
        </p:blipFill>
        <p:spPr>
          <a:xfrm>
            <a:off x="6905609" y="2285992"/>
            <a:ext cx="2238391" cy="3357586"/>
          </a:xfrm>
          <a:prstGeom prst="ellipse">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Диаграмма Венна</a:t>
            </a:r>
            <a:endParaRPr lang="en-GB" dirty="0" smtClean="0"/>
          </a:p>
        </p:txBody>
      </p:sp>
      <p:sp>
        <p:nvSpPr>
          <p:cNvPr id="101381" name="Text Box 9"/>
          <p:cNvSpPr txBox="1">
            <a:spLocks noChangeArrowheads="1"/>
          </p:cNvSpPr>
          <p:nvPr/>
        </p:nvSpPr>
        <p:spPr bwMode="auto">
          <a:xfrm>
            <a:off x="571472" y="1785926"/>
            <a:ext cx="8064500" cy="4570482"/>
          </a:xfrm>
          <a:prstGeom prst="rect">
            <a:avLst/>
          </a:prstGeom>
          <a:noFill/>
          <a:ln w="9525">
            <a:noFill/>
            <a:miter lim="800000"/>
            <a:headEnd/>
            <a:tailEnd/>
          </a:ln>
        </p:spPr>
        <p:txBody>
          <a:bodyPr>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a:spcBef>
                <a:spcPts val="0"/>
              </a:spcBef>
            </a:pPr>
            <a:r>
              <a:rPr lang="ru-RU" sz="1600" dirty="0">
                <a:latin typeface="Arial" pitchFamily="34" charset="0"/>
                <a:cs typeface="Arial" pitchFamily="34" charset="0"/>
              </a:rPr>
              <a:t>Структурированный способ развития идей и </a:t>
            </a:r>
            <a:r>
              <a:rPr lang="ru-RU" sz="1600" dirty="0" smtClean="0">
                <a:latin typeface="Arial" pitchFamily="34" charset="0"/>
                <a:cs typeface="Arial" pitchFamily="34" charset="0"/>
              </a:rPr>
              <a:t>мыслей. </a:t>
            </a:r>
            <a:endParaRPr lang="ru-RU" sz="1600" dirty="0" smtClean="0"/>
          </a:p>
          <a:p>
            <a:pPr>
              <a:spcBef>
                <a:spcPts val="0"/>
              </a:spcBef>
            </a:pPr>
            <a:r>
              <a:rPr lang="ru-RU" sz="1600" b="1" dirty="0" smtClean="0">
                <a:solidFill>
                  <a:srgbClr val="FF2F43"/>
                </a:solidFill>
                <a:latin typeface="Arial" pitchFamily="34" charset="0"/>
                <a:cs typeface="Arial" pitchFamily="34" charset="0"/>
              </a:rPr>
              <a:t>Организация</a:t>
            </a:r>
            <a:r>
              <a:rPr lang="ru-RU" sz="1600" b="1" dirty="0">
                <a:solidFill>
                  <a:srgbClr val="FF2F43"/>
                </a:solidFill>
                <a:latin typeface="Arial" pitchFamily="34" charset="0"/>
                <a:cs typeface="Arial" pitchFamily="34" charset="0"/>
              </a:rPr>
              <a:t>:</a:t>
            </a:r>
            <a:endParaRPr lang="en-GB" sz="1600" b="1" dirty="0">
              <a:solidFill>
                <a:srgbClr val="FF2F43"/>
              </a:solidFill>
              <a:latin typeface="Arial" pitchFamily="34" charset="0"/>
              <a:cs typeface="Arial" pitchFamily="34" charset="0"/>
            </a:endParaRPr>
          </a:p>
          <a:p>
            <a:pPr>
              <a:spcBef>
                <a:spcPts val="0"/>
              </a:spcBef>
            </a:pPr>
            <a:r>
              <a:rPr lang="ru-RU" sz="1600" dirty="0" smtClean="0">
                <a:latin typeface="Arial" pitchFamily="34" charset="0"/>
                <a:cs typeface="Arial" pitchFamily="34" charset="0"/>
              </a:rPr>
              <a:t>Индивидуально или в паре. </a:t>
            </a:r>
            <a:r>
              <a:rPr lang="ru-RU" sz="1600" dirty="0" smtClean="0"/>
              <a:t>Доска (лист) делится на три части. В первой колонке детям предлагается записать общее между 2 понятиям, а в двух других – отличительные особенности каждого. </a:t>
            </a:r>
            <a:endParaRPr lang="en-GB" sz="1600" dirty="0">
              <a:latin typeface="Arial" pitchFamily="34" charset="0"/>
              <a:cs typeface="Arial" pitchFamily="34" charset="0"/>
            </a:endParaRPr>
          </a:p>
          <a:p>
            <a:r>
              <a:rPr lang="ru-RU" sz="1600" b="1" dirty="0">
                <a:solidFill>
                  <a:srgbClr val="FF2F43"/>
                </a:solidFill>
                <a:latin typeface="Arial" pitchFamily="34" charset="0"/>
                <a:cs typeface="Arial" pitchFamily="34" charset="0"/>
              </a:rPr>
              <a:t>Как это работает</a:t>
            </a:r>
            <a:r>
              <a:rPr lang="ru-RU" sz="1600" b="1" dirty="0" smtClean="0">
                <a:solidFill>
                  <a:srgbClr val="FF2F43"/>
                </a:solidFill>
                <a:latin typeface="Arial" pitchFamily="34" charset="0"/>
                <a:cs typeface="Arial" pitchFamily="34" charset="0"/>
              </a:rPr>
              <a:t>:</a:t>
            </a:r>
            <a:endParaRPr lang="ru-RU" sz="1600" b="1" dirty="0" smtClean="0"/>
          </a:p>
          <a:p>
            <a:r>
              <a:rPr lang="ru-RU" sz="1600" b="1" i="1" dirty="0" smtClean="0"/>
              <a:t>Пример.</a:t>
            </a:r>
            <a:r>
              <a:rPr lang="ru-RU" sz="1600" dirty="0" smtClean="0"/>
              <a:t> </a:t>
            </a:r>
          </a:p>
          <a:p>
            <a:r>
              <a:rPr lang="ru-RU" sz="1600" dirty="0" smtClean="0"/>
              <a:t>Уголь, соль: Общее- Одинаковое окончание слова (</a:t>
            </a:r>
            <a:r>
              <a:rPr lang="ru-RU" sz="1600" dirty="0" err="1" smtClean="0"/>
              <a:t>оль</a:t>
            </a:r>
            <a:r>
              <a:rPr lang="ru-RU" sz="1600" dirty="0" smtClean="0"/>
              <a:t>)- Продукт- Продукт пищевой промышленности- Продукт добывающей промышленности </a:t>
            </a:r>
          </a:p>
          <a:p>
            <a:pPr lvl="0"/>
            <a:r>
              <a:rPr lang="ru-RU" sz="1600" dirty="0" err="1" smtClean="0"/>
              <a:t>Различия:Соль</a:t>
            </a:r>
            <a:r>
              <a:rPr lang="ru-RU" sz="1600" dirty="0" smtClean="0"/>
              <a:t>- Различия: Уголь </a:t>
            </a:r>
          </a:p>
          <a:p>
            <a:pPr lvl="0"/>
            <a:r>
              <a:rPr lang="ru-RU" sz="1600" dirty="0" smtClean="0"/>
              <a:t>Полезное ископаемое- Минеральное вещество- Органическое вещество </a:t>
            </a:r>
          </a:p>
          <a:p>
            <a:pPr lvl="0"/>
            <a:r>
              <a:rPr lang="ru-RU" sz="1600" dirty="0" smtClean="0"/>
              <a:t>Начало слова на букву «с»- Начало слова на букву «у» </a:t>
            </a:r>
          </a:p>
          <a:p>
            <a:pPr lvl="0"/>
            <a:r>
              <a:rPr lang="ru-RU" sz="1600" dirty="0" smtClean="0"/>
              <a:t>Товар- Можно добывать выпариванием- Добывают в шахтах </a:t>
            </a:r>
          </a:p>
          <a:p>
            <a:pPr lvl="0"/>
            <a:r>
              <a:rPr lang="ru-RU" sz="1600" dirty="0" smtClean="0"/>
              <a:t>и т.д. </a:t>
            </a:r>
          </a:p>
          <a:p>
            <a:pPr>
              <a:spcBef>
                <a:spcPts val="0"/>
              </a:spcBef>
            </a:pPr>
            <a:endParaRPr lang="en-GB" sz="1600" b="1" dirty="0">
              <a:latin typeface="Arial" pitchFamily="34" charset="0"/>
              <a:cs typeface="Arial" pitchFamily="34" charset="0"/>
            </a:endParaRP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Прием ЗХУ</a:t>
            </a:r>
            <a:endParaRPr lang="en-GB" dirty="0" smtClean="0"/>
          </a:p>
        </p:txBody>
      </p:sp>
      <p:sp>
        <p:nvSpPr>
          <p:cNvPr id="101381" name="Text Box 9"/>
          <p:cNvSpPr txBox="1">
            <a:spLocks noChangeArrowheads="1"/>
          </p:cNvSpPr>
          <p:nvPr/>
        </p:nvSpPr>
        <p:spPr bwMode="auto">
          <a:xfrm>
            <a:off x="357158" y="1357298"/>
            <a:ext cx="8064500" cy="5401479"/>
          </a:xfrm>
          <a:prstGeom prst="rect">
            <a:avLst/>
          </a:prstGeom>
          <a:noFill/>
          <a:ln w="9525">
            <a:noFill/>
            <a:miter lim="800000"/>
            <a:headEnd/>
            <a:tailEnd/>
          </a:ln>
        </p:spPr>
        <p:txBody>
          <a:bodyPr>
            <a:spAutoFit/>
          </a:bodyPr>
          <a:lstStyle/>
          <a:p>
            <a:pPr>
              <a:spcBef>
                <a:spcPts val="0"/>
              </a:spcBef>
            </a:pPr>
            <a:r>
              <a:rPr lang="ru-RU" sz="1400" b="1" dirty="0">
                <a:solidFill>
                  <a:srgbClr val="FF2F43"/>
                </a:solidFill>
                <a:latin typeface="Arial" pitchFamily="34" charset="0"/>
                <a:cs typeface="Arial" pitchFamily="34" charset="0"/>
              </a:rPr>
              <a:t>Цель</a:t>
            </a:r>
            <a:r>
              <a:rPr lang="en-GB" sz="1400" b="1" dirty="0">
                <a:solidFill>
                  <a:srgbClr val="FF2F43"/>
                </a:solidFill>
                <a:latin typeface="Arial" pitchFamily="34" charset="0"/>
                <a:cs typeface="Arial" pitchFamily="34" charset="0"/>
              </a:rPr>
              <a:t>: </a:t>
            </a:r>
          </a:p>
          <a:p>
            <a:pPr>
              <a:spcBef>
                <a:spcPts val="0"/>
              </a:spcBef>
            </a:pPr>
            <a:r>
              <a:rPr lang="ru-RU" sz="1400" dirty="0" smtClean="0">
                <a:latin typeface="Arial" pitchFamily="34" charset="0"/>
                <a:cs typeface="Arial" pitchFamily="34" charset="0"/>
              </a:rPr>
              <a:t>Способствует развитию критического мышления.</a:t>
            </a:r>
            <a:endParaRPr lang="ru-RU" sz="1400" dirty="0" smtClean="0"/>
          </a:p>
          <a:p>
            <a:pPr>
              <a:spcBef>
                <a:spcPts val="0"/>
              </a:spcBef>
            </a:pPr>
            <a:r>
              <a:rPr lang="ru-RU" sz="1400" b="1" dirty="0" smtClean="0">
                <a:solidFill>
                  <a:srgbClr val="FF2F43"/>
                </a:solidFill>
                <a:latin typeface="Arial" pitchFamily="34" charset="0"/>
                <a:cs typeface="Arial" pitchFamily="34" charset="0"/>
              </a:rPr>
              <a:t>Организация</a:t>
            </a:r>
            <a:r>
              <a:rPr lang="ru-RU" sz="1400" b="1" dirty="0">
                <a:solidFill>
                  <a:srgbClr val="FF2F43"/>
                </a:solidFill>
                <a:latin typeface="Arial" pitchFamily="34" charset="0"/>
                <a:cs typeface="Arial" pitchFamily="34" charset="0"/>
              </a:rPr>
              <a:t>:</a:t>
            </a:r>
            <a:endParaRPr lang="en-GB" sz="1400" b="1" dirty="0">
              <a:solidFill>
                <a:srgbClr val="FF2F43"/>
              </a:solidFill>
              <a:latin typeface="Arial" pitchFamily="34" charset="0"/>
              <a:cs typeface="Arial" pitchFamily="34" charset="0"/>
            </a:endParaRPr>
          </a:p>
          <a:p>
            <a:pPr>
              <a:spcBef>
                <a:spcPts val="0"/>
              </a:spcBef>
            </a:pPr>
            <a:r>
              <a:rPr lang="ru-RU" sz="1400" dirty="0" smtClean="0">
                <a:latin typeface="Arial" pitchFamily="34" charset="0"/>
                <a:cs typeface="Arial" pitchFamily="34" charset="0"/>
              </a:rPr>
              <a:t>Индивидуально или в паре. Стратегия З-Х-У была разработана профессором из Чикаго Донной </a:t>
            </a:r>
            <a:r>
              <a:rPr lang="ru-RU" sz="1400" dirty="0" err="1" smtClean="0">
                <a:latin typeface="Arial" pitchFamily="34" charset="0"/>
                <a:cs typeface="Arial" pitchFamily="34" charset="0"/>
              </a:rPr>
              <a:t>Огл</a:t>
            </a:r>
            <a:r>
              <a:rPr lang="ru-RU" sz="1400" dirty="0" smtClean="0">
                <a:latin typeface="Arial" pitchFamily="34" charset="0"/>
                <a:cs typeface="Arial" pitchFamily="34" charset="0"/>
              </a:rPr>
              <a:t> в 1986 г. Она используется как в работе с печатным текстом, так и для лекционного материала. Ее графическая форма отображает те три фазы, по которым строится процесс в технологии развития критического мышления: вызов, осмысление, рефлексия. </a:t>
            </a:r>
          </a:p>
          <a:p>
            <a:pPr>
              <a:spcBef>
                <a:spcPts val="0"/>
              </a:spcBef>
            </a:pPr>
            <a:r>
              <a:rPr lang="ru-RU" sz="1600" b="1" dirty="0" smtClean="0">
                <a:solidFill>
                  <a:srgbClr val="FF2F43"/>
                </a:solidFill>
                <a:latin typeface="Arial" pitchFamily="34" charset="0"/>
                <a:cs typeface="Arial" pitchFamily="34" charset="0"/>
              </a:rPr>
              <a:t>Как </a:t>
            </a:r>
            <a:r>
              <a:rPr lang="ru-RU" sz="1600" b="1" dirty="0">
                <a:solidFill>
                  <a:srgbClr val="FF2F43"/>
                </a:solidFill>
                <a:latin typeface="Arial" pitchFamily="34" charset="0"/>
                <a:cs typeface="Arial" pitchFamily="34" charset="0"/>
              </a:rPr>
              <a:t>это работает:</a:t>
            </a:r>
            <a:r>
              <a:rPr lang="en-GB" sz="1600" b="1" dirty="0">
                <a:solidFill>
                  <a:srgbClr val="FF2F43"/>
                </a:solidFill>
                <a:latin typeface="Arial" pitchFamily="34" charset="0"/>
                <a:cs typeface="Arial" pitchFamily="34" charset="0"/>
              </a:rPr>
              <a:t> </a:t>
            </a:r>
            <a:endParaRPr lang="en-GB" sz="1600" b="1" dirty="0">
              <a:latin typeface="Arial" pitchFamily="34" charset="0"/>
              <a:cs typeface="Arial" pitchFamily="34" charset="0"/>
            </a:endParaRPr>
          </a:p>
          <a:p>
            <a:pPr indent="449263">
              <a:defRPr/>
            </a:pPr>
            <a:r>
              <a:rPr lang="ru-RU" sz="1400" dirty="0" smtClean="0">
                <a:latin typeface="Arial" pitchFamily="34" charset="0"/>
                <a:cs typeface="Arial" pitchFamily="34" charset="0"/>
              </a:rPr>
              <a:t>Работа с таблицей ведется на всех трех стадиях урока. </a:t>
            </a:r>
          </a:p>
          <a:p>
            <a:pPr indent="449263">
              <a:defRPr/>
            </a:pPr>
            <a:r>
              <a:rPr lang="ru-RU" sz="1400" dirty="0" smtClean="0">
                <a:latin typeface="Arial" pitchFamily="34" charset="0"/>
                <a:cs typeface="Arial" pitchFamily="34" charset="0"/>
              </a:rPr>
              <a:t>На «стадии вызова», заполняя первую часть таблицы «Знаю», учащиеся составляют список того, что они знают или думают, что знают, о данной теме. Через эту первичную деятельность ученик определяет уровень собственных знаний, к которым постепенно добавляются новые знания. </a:t>
            </a:r>
          </a:p>
          <a:p>
            <a:pPr indent="449263">
              <a:defRPr/>
            </a:pPr>
            <a:r>
              <a:rPr lang="ru-RU" sz="1400" dirty="0" smtClean="0">
                <a:latin typeface="Arial" pitchFamily="34" charset="0"/>
                <a:cs typeface="Arial" pitchFamily="34" charset="0"/>
              </a:rPr>
              <a:t>Вторая часть таблицы «Хочу узнать» — это определение того, что дети хотят узнать, пробуждение интереса к новой информации. На «стадии осмысления» учащиеся строят новые представления на основании имеющихся знаний. Работа с использованием стратегии «</a:t>
            </a:r>
            <a:r>
              <a:rPr lang="ru-RU" sz="1400" dirty="0" err="1" smtClean="0">
                <a:latin typeface="Arial" pitchFamily="34" charset="0"/>
                <a:cs typeface="Arial" pitchFamily="34" charset="0"/>
              </a:rPr>
              <a:t>Инсерт</a:t>
            </a:r>
            <a:r>
              <a:rPr lang="ru-RU" sz="1400" dirty="0" smtClean="0">
                <a:latin typeface="Arial" pitchFamily="34" charset="0"/>
                <a:cs typeface="Arial" pitchFamily="34" charset="0"/>
              </a:rPr>
              <a:t>» помогает осветить неточное понимание, путаницу или ошибки в знаниях, выявить новую для них информацию, увязать новую информацию с известной. </a:t>
            </a:r>
          </a:p>
          <a:p>
            <a:pPr indent="449263">
              <a:defRPr/>
            </a:pPr>
            <a:r>
              <a:rPr lang="ru-RU" sz="1400" dirty="0" smtClean="0">
                <a:latin typeface="Arial" pitchFamily="34" charset="0"/>
                <a:cs typeface="Arial" pitchFamily="34" charset="0"/>
              </a:rPr>
              <a:t>Полученные ранее знания выводятся на уровень осознания. Теперь они могут стать базой для усвоения новых знаний. После обсуждения текста (фильма и т.п.) учащиеся заполняют третью графу таблицы «Узнал».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ru-RU" dirty="0" smtClean="0"/>
              <a:t>Рюкзак</a:t>
            </a:r>
            <a:endParaRPr lang="en-GB" dirty="0" smtClean="0"/>
          </a:p>
        </p:txBody>
      </p:sp>
      <p:sp>
        <p:nvSpPr>
          <p:cNvPr id="101381" name="Text Box 9"/>
          <p:cNvSpPr txBox="1">
            <a:spLocks noChangeArrowheads="1"/>
          </p:cNvSpPr>
          <p:nvPr/>
        </p:nvSpPr>
        <p:spPr bwMode="auto">
          <a:xfrm>
            <a:off x="357158" y="1357298"/>
            <a:ext cx="8064500" cy="3677930"/>
          </a:xfrm>
          <a:prstGeom prst="rect">
            <a:avLst/>
          </a:prstGeom>
          <a:noFill/>
          <a:ln w="9525">
            <a:noFill/>
            <a:miter lim="800000"/>
            <a:headEnd/>
            <a:tailEnd/>
          </a:ln>
        </p:spPr>
        <p:txBody>
          <a:bodyPr>
            <a:spAutoFit/>
          </a:bodyPr>
          <a:lstStyle/>
          <a:p>
            <a:pPr>
              <a:spcBef>
                <a:spcPts val="0"/>
              </a:spcBef>
            </a:pPr>
            <a:r>
              <a:rPr lang="ru-RU" sz="1400" b="1" dirty="0">
                <a:solidFill>
                  <a:srgbClr val="FF2F43"/>
                </a:solidFill>
                <a:latin typeface="Arial" pitchFamily="34" charset="0"/>
                <a:cs typeface="Arial" pitchFamily="34" charset="0"/>
              </a:rPr>
              <a:t>Цель</a:t>
            </a:r>
            <a:r>
              <a:rPr lang="en-GB" sz="1400" b="1" dirty="0">
                <a:solidFill>
                  <a:srgbClr val="FF2F43"/>
                </a:solidFill>
                <a:latin typeface="Arial" pitchFamily="34" charset="0"/>
                <a:cs typeface="Arial" pitchFamily="34" charset="0"/>
              </a:rPr>
              <a:t>: </a:t>
            </a:r>
          </a:p>
          <a:p>
            <a:pPr>
              <a:spcBef>
                <a:spcPts val="0"/>
              </a:spcBef>
            </a:pPr>
            <a:r>
              <a:rPr lang="ru-RU" sz="1400" dirty="0" smtClean="0">
                <a:latin typeface="Arial" pitchFamily="34" charset="0"/>
                <a:cs typeface="Arial" pitchFamily="34" charset="0"/>
              </a:rPr>
              <a:t>Способствует развитию критического мышления.</a:t>
            </a:r>
            <a:endParaRPr lang="ru-RU" sz="1400" dirty="0" smtClean="0"/>
          </a:p>
          <a:p>
            <a:pPr>
              <a:spcBef>
                <a:spcPts val="0"/>
              </a:spcBef>
            </a:pPr>
            <a:r>
              <a:rPr lang="ru-RU" sz="1400" b="1" dirty="0" err="1" smtClean="0">
                <a:solidFill>
                  <a:srgbClr val="FF2F43"/>
                </a:solidFill>
                <a:latin typeface="Arial" pitchFamily="34" charset="0"/>
                <a:cs typeface="Arial" pitchFamily="34" charset="0"/>
              </a:rPr>
              <a:t>Организация:</a:t>
            </a:r>
            <a:r>
              <a:rPr lang="ru-RU" sz="1400" dirty="0" err="1" smtClean="0"/>
              <a:t>Прием</a:t>
            </a:r>
            <a:r>
              <a:rPr lang="ru-RU" sz="1400" dirty="0" smtClean="0"/>
              <a:t> рефлексии используется чаще всего на уроках после изучения большого раздела. Суть - зафиксировать свои продвижения в учебе, а также, возможно, в отношениях с другими. </a:t>
            </a:r>
            <a:endParaRPr lang="en-GB" sz="1400" b="1" dirty="0">
              <a:solidFill>
                <a:srgbClr val="FF2F43"/>
              </a:solidFill>
              <a:latin typeface="Arial" pitchFamily="34" charset="0"/>
              <a:cs typeface="Arial" pitchFamily="34" charset="0"/>
            </a:endParaRPr>
          </a:p>
          <a:p>
            <a:pPr>
              <a:spcBef>
                <a:spcPts val="0"/>
              </a:spcBef>
            </a:pPr>
            <a:r>
              <a:rPr lang="ru-RU" sz="1600" b="1" dirty="0" smtClean="0">
                <a:solidFill>
                  <a:srgbClr val="FF2F43"/>
                </a:solidFill>
                <a:latin typeface="Arial" pitchFamily="34" charset="0"/>
                <a:cs typeface="Arial" pitchFamily="34" charset="0"/>
              </a:rPr>
              <a:t>Как </a:t>
            </a:r>
            <a:r>
              <a:rPr lang="ru-RU" sz="1600" b="1" dirty="0">
                <a:solidFill>
                  <a:srgbClr val="FF2F43"/>
                </a:solidFill>
                <a:latin typeface="Arial" pitchFamily="34" charset="0"/>
                <a:cs typeface="Arial" pitchFamily="34" charset="0"/>
              </a:rPr>
              <a:t>это работает:</a:t>
            </a:r>
            <a:r>
              <a:rPr lang="en-GB" sz="1600" b="1" dirty="0">
                <a:solidFill>
                  <a:srgbClr val="FF2F43"/>
                </a:solidFill>
                <a:latin typeface="Arial" pitchFamily="34" charset="0"/>
                <a:cs typeface="Arial" pitchFamily="34" charset="0"/>
              </a:rPr>
              <a:t> </a:t>
            </a:r>
            <a:endParaRPr lang="en-GB" sz="1600" b="1" dirty="0">
              <a:latin typeface="Arial" pitchFamily="34" charset="0"/>
              <a:cs typeface="Arial" pitchFamily="34" charset="0"/>
            </a:endParaRPr>
          </a:p>
          <a:p>
            <a:r>
              <a:rPr lang="ru-RU" sz="1400" dirty="0" smtClean="0"/>
              <a:t>Рюкзак перемещается от одного ученика к другому. Каждый не просто фиксирует успех, но и приводит конкретный пример. Если нужно собраться с мыслями, можно сказать "пропускаю ход". </a:t>
            </a:r>
          </a:p>
          <a:p>
            <a:r>
              <a:rPr lang="ru-RU" sz="1400" b="1" i="1" dirty="0" smtClean="0"/>
              <a:t>Пример.</a:t>
            </a:r>
            <a:r>
              <a:rPr lang="ru-RU" sz="1400" dirty="0" smtClean="0"/>
              <a:t> </a:t>
            </a:r>
          </a:p>
          <a:p>
            <a:pPr lvl="0"/>
            <a:r>
              <a:rPr lang="ru-RU" sz="1400" dirty="0" smtClean="0"/>
              <a:t>я научился составлять план текста </a:t>
            </a:r>
          </a:p>
          <a:p>
            <a:pPr lvl="0"/>
            <a:r>
              <a:rPr lang="ru-RU" sz="1400" dirty="0" smtClean="0"/>
              <a:t>я разобрался в такой-то теме </a:t>
            </a:r>
          </a:p>
          <a:p>
            <a:pPr lvl="0"/>
            <a:r>
              <a:rPr lang="ru-RU" sz="1400" dirty="0" smtClean="0"/>
              <a:t>я наконец-то запомнил, чем причастие отличается от деепричастия и т.д. </a:t>
            </a:r>
          </a:p>
          <a:p>
            <a:r>
              <a:rPr lang="ru-RU" sz="1400" b="1" i="1" dirty="0" smtClean="0"/>
              <a:t>Источник:</a:t>
            </a:r>
            <a:r>
              <a:rPr lang="ru-RU" sz="1400" dirty="0" smtClean="0"/>
              <a:t> Летние школы </a:t>
            </a:r>
            <a:r>
              <a:rPr lang="ru-RU" sz="1400" dirty="0" err="1" smtClean="0"/>
              <a:t>НооГен</a:t>
            </a:r>
            <a:r>
              <a:rPr lang="ru-RU" sz="1400" dirty="0" smtClean="0"/>
              <a:t>: образовательный экстрим. -М.: Эврика, 2005.- 240 с. </a:t>
            </a:r>
          </a:p>
          <a:p>
            <a:endParaRPr lang="en-GB" sz="1400" dirty="0">
              <a:latin typeface="Calibri" pitchFamily="34" charset="0"/>
            </a:endParaRP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Работа с одаренными</a:t>
            </a:r>
            <a:endParaRPr lang="ru-RU" dirty="0"/>
          </a:p>
        </p:txBody>
      </p:sp>
      <p:sp>
        <p:nvSpPr>
          <p:cNvPr id="5" name="Подзаголовок 4"/>
          <p:cNvSpPr>
            <a:spLocks noGrp="1"/>
          </p:cNvSpPr>
          <p:nvPr>
            <p:ph type="subTitle" idx="1"/>
          </p:nvPr>
        </p:nvSpPr>
        <p:spPr/>
        <p:txBody>
          <a:bodyPr/>
          <a:lstStyle/>
          <a:p>
            <a:r>
              <a:rPr lang="ru-RU" dirty="0" smtClean="0"/>
              <a:t>Ищем таланты</a:t>
            </a:r>
            <a:endParaRPr lang="ru-RU"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7"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одаренными</a:t>
            </a:r>
            <a:endParaRPr lang="ru-RU" dirty="0"/>
          </a:p>
        </p:txBody>
      </p:sp>
      <p:sp>
        <p:nvSpPr>
          <p:cNvPr id="3" name="Содержимое 2"/>
          <p:cNvSpPr>
            <a:spLocks noGrp="1"/>
          </p:cNvSpPr>
          <p:nvPr>
            <p:ph idx="1"/>
          </p:nvPr>
        </p:nvSpPr>
        <p:spPr/>
        <p:txBody>
          <a:bodyPr numCol="2"/>
          <a:lstStyle/>
          <a:p>
            <a:pPr>
              <a:buFont typeface="+mj-lt"/>
              <a:buAutoNum type="arabicPeriod"/>
            </a:pPr>
            <a:r>
              <a:rPr lang="ru-RU" sz="1600" b="1" dirty="0" smtClean="0"/>
              <a:t>Визуальное ранжирование</a:t>
            </a:r>
          </a:p>
          <a:p>
            <a:pPr>
              <a:buFont typeface="+mj-lt"/>
              <a:buAutoNum type="arabicPeriod"/>
            </a:pPr>
            <a:r>
              <a:rPr lang="ru-RU" sz="1600" b="1" dirty="0" smtClean="0"/>
              <a:t>Видение причины</a:t>
            </a:r>
          </a:p>
          <a:p>
            <a:pPr>
              <a:buFont typeface="+mj-lt"/>
              <a:buAutoNum type="arabicPeriod"/>
            </a:pPr>
            <a:r>
              <a:rPr lang="ru-RU" sz="1600" b="1" dirty="0" smtClean="0"/>
              <a:t>Предъявление доказательств</a:t>
            </a:r>
          </a:p>
          <a:p>
            <a:pPr>
              <a:buFont typeface="+mj-lt"/>
              <a:buAutoNum type="arabicPeriod"/>
            </a:pPr>
            <a:r>
              <a:rPr lang="ru-RU" sz="1600" b="1" dirty="0" smtClean="0"/>
              <a:t>Сундук мудрости</a:t>
            </a:r>
          </a:p>
          <a:p>
            <a:pPr>
              <a:buFont typeface="+mj-lt"/>
              <a:buAutoNum type="arabicPeriod"/>
            </a:pPr>
            <a:r>
              <a:rPr lang="ru-RU" sz="1600" b="1" dirty="0" smtClean="0"/>
              <a:t>Морфологический ящик</a:t>
            </a:r>
          </a:p>
          <a:p>
            <a:pPr>
              <a:buFont typeface="+mj-lt"/>
              <a:buAutoNum type="arabicPeriod"/>
            </a:pPr>
            <a:r>
              <a:rPr lang="ru-RU" sz="1600" b="1" dirty="0" smtClean="0"/>
              <a:t>Симпозиум</a:t>
            </a:r>
          </a:p>
          <a:p>
            <a:pPr>
              <a:buFont typeface="+mj-lt"/>
              <a:buAutoNum type="arabicPeriod"/>
            </a:pPr>
            <a:r>
              <a:rPr lang="ru-RU" sz="1600" b="1" dirty="0" smtClean="0"/>
              <a:t>В гостях у сказки</a:t>
            </a:r>
          </a:p>
          <a:p>
            <a:pPr>
              <a:buFont typeface="+mj-lt"/>
              <a:buAutoNum type="arabicPeriod"/>
            </a:pPr>
            <a:r>
              <a:rPr lang="ru-RU" sz="1600" b="1" dirty="0" smtClean="0"/>
              <a:t>Создай паспорт</a:t>
            </a:r>
          </a:p>
          <a:p>
            <a:pPr>
              <a:buFont typeface="+mj-lt"/>
              <a:buAutoNum type="arabicPeriod"/>
            </a:pPr>
            <a:r>
              <a:rPr lang="ru-RU" sz="1600" b="1" dirty="0" smtClean="0"/>
              <a:t>Изюминка</a:t>
            </a:r>
          </a:p>
          <a:p>
            <a:pPr>
              <a:buFont typeface="+mj-lt"/>
              <a:buAutoNum type="arabicPeriod"/>
            </a:pPr>
            <a:r>
              <a:rPr lang="ru-RU" sz="1600" b="1" dirty="0" smtClean="0"/>
              <a:t>Необычный доклад</a:t>
            </a:r>
          </a:p>
          <a:p>
            <a:pPr>
              <a:buFont typeface="+mj-lt"/>
              <a:buAutoNum type="arabicPeriod"/>
            </a:pPr>
            <a:r>
              <a:rPr lang="ru-RU" sz="1600" b="1" dirty="0" smtClean="0"/>
              <a:t>Притча</a:t>
            </a:r>
          </a:p>
          <a:p>
            <a:pPr>
              <a:buFont typeface="+mj-lt"/>
              <a:buAutoNum type="arabicPeriod"/>
            </a:pPr>
            <a:r>
              <a:rPr lang="ru-RU" sz="1600" b="1" dirty="0" smtClean="0"/>
              <a:t>Миниатюра</a:t>
            </a:r>
          </a:p>
          <a:p>
            <a:pPr>
              <a:buFont typeface="+mj-lt"/>
              <a:buAutoNum type="arabicPeriod"/>
            </a:pPr>
            <a:r>
              <a:rPr lang="ru-RU" sz="1600" b="1" dirty="0" smtClean="0"/>
              <a:t>Назойливый игрок</a:t>
            </a:r>
          </a:p>
          <a:p>
            <a:pPr>
              <a:buFont typeface="+mj-lt"/>
              <a:buAutoNum type="arabicPeriod"/>
            </a:pPr>
            <a:r>
              <a:rPr lang="ru-RU" sz="1600" b="1" dirty="0" smtClean="0"/>
              <a:t>Японские «</a:t>
            </a:r>
            <a:r>
              <a:rPr lang="ru-RU" sz="1600" b="1" dirty="0" err="1" smtClean="0"/>
              <a:t>Хокку</a:t>
            </a:r>
            <a:r>
              <a:rPr lang="ru-RU" sz="1600" b="1" dirty="0" smtClean="0"/>
              <a:t>»</a:t>
            </a:r>
          </a:p>
          <a:p>
            <a:pPr>
              <a:buFont typeface="+mj-lt"/>
              <a:buAutoNum type="arabicPeriod"/>
            </a:pPr>
            <a:r>
              <a:rPr lang="ru-RU" sz="1600" b="1" dirty="0" smtClean="0"/>
              <a:t>Мысли во времени</a:t>
            </a:r>
          </a:p>
          <a:p>
            <a:pPr>
              <a:buFont typeface="+mj-lt"/>
              <a:buAutoNum type="arabicPeriod"/>
            </a:pPr>
            <a:r>
              <a:rPr lang="ru-RU" sz="1600" b="1" dirty="0" smtClean="0"/>
              <a:t>Бортовой журнал</a:t>
            </a:r>
          </a:p>
          <a:p>
            <a:pPr>
              <a:buFont typeface="+mj-lt"/>
              <a:buAutoNum type="arabicPeriod"/>
            </a:pPr>
            <a:r>
              <a:rPr lang="ru-RU" sz="1600" b="1" dirty="0" smtClean="0"/>
              <a:t>Связи</a:t>
            </a:r>
          </a:p>
          <a:p>
            <a:pPr>
              <a:buFont typeface="+mj-lt"/>
              <a:buAutoNum type="arabicPeriod"/>
            </a:pPr>
            <a:r>
              <a:rPr lang="ru-RU" sz="1600" b="1" dirty="0" smtClean="0"/>
              <a:t>Занимательные истории</a:t>
            </a:r>
          </a:p>
          <a:p>
            <a:pPr>
              <a:buFont typeface="+mj-lt"/>
              <a:buAutoNum type="arabicPeriod"/>
            </a:pPr>
            <a:r>
              <a:rPr lang="ru-RU" sz="1600" b="1" dirty="0" smtClean="0"/>
              <a:t>Маша-растеряша</a:t>
            </a:r>
          </a:p>
          <a:p>
            <a:pPr>
              <a:buFont typeface="+mj-lt"/>
              <a:buAutoNum type="arabicPeriod"/>
            </a:pPr>
            <a:r>
              <a:rPr lang="ru-RU" sz="1600" b="1" dirty="0" smtClean="0"/>
              <a:t>Теремок</a:t>
            </a:r>
          </a:p>
          <a:p>
            <a:pPr>
              <a:buFont typeface="+mj-lt"/>
              <a:buAutoNum type="arabicPeriod"/>
            </a:pPr>
            <a:r>
              <a:rPr lang="ru-RU" sz="1600" b="1" dirty="0" smtClean="0"/>
              <a:t>Держи вора</a:t>
            </a:r>
          </a:p>
          <a:p>
            <a:pPr>
              <a:buFont typeface="+mj-lt"/>
              <a:buAutoNum type="arabicPeriod"/>
            </a:pPr>
            <a:r>
              <a:rPr lang="ru-RU" sz="1600" b="1" dirty="0" smtClean="0"/>
              <a:t>Красная шапочка</a:t>
            </a:r>
          </a:p>
          <a:p>
            <a:pPr>
              <a:buFont typeface="+mj-lt"/>
              <a:buAutoNum type="arabicPeriod"/>
            </a:pPr>
            <a:endParaRPr lang="ru-RU" sz="1600" b="1" dirty="0" smtClean="0"/>
          </a:p>
          <a:p>
            <a:endParaRPr lang="ru-RU"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t>Сетевые проекты для одаренных и не только</a:t>
            </a:r>
            <a:endParaRPr lang="ru-RU" dirty="0"/>
          </a:p>
        </p:txBody>
      </p:sp>
      <p:sp>
        <p:nvSpPr>
          <p:cNvPr id="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defRPr/>
            </a:pPr>
            <a:r>
              <a:rPr lang="ru-RU" sz="4000" smtClean="0"/>
              <a:t>Использование в проектах </a:t>
            </a:r>
            <a:r>
              <a:rPr sz="4000" smtClean="0"/>
              <a:t>online</a:t>
            </a:r>
            <a:r>
              <a:rPr lang="ru-RU" sz="4000" smtClean="0"/>
              <a:t> инструментов мышления :</a:t>
            </a:r>
          </a:p>
        </p:txBody>
      </p:sp>
      <p:sp>
        <p:nvSpPr>
          <p:cNvPr id="119811" name="Rectangle 3"/>
          <p:cNvSpPr>
            <a:spLocks noGrp="1" noChangeArrowheads="1"/>
          </p:cNvSpPr>
          <p:nvPr>
            <p:ph idx="1"/>
          </p:nvPr>
        </p:nvSpPr>
        <p:spPr>
          <a:xfrm>
            <a:off x="250825" y="1828800"/>
            <a:ext cx="8713788" cy="4302125"/>
          </a:xfrm>
        </p:spPr>
        <p:txBody>
          <a:bodyPr/>
          <a:lstStyle/>
          <a:p>
            <a:pPr>
              <a:lnSpc>
                <a:spcPct val="80000"/>
              </a:lnSpc>
            </a:pPr>
            <a:r>
              <a:rPr lang="ru-RU" sz="2800" dirty="0" smtClean="0">
                <a:latin typeface="Arial" charset="0"/>
                <a:cs typeface="Arial" charset="0"/>
              </a:rPr>
              <a:t>инструмента «Визуальное ранжирование»;</a:t>
            </a:r>
          </a:p>
          <a:p>
            <a:pPr>
              <a:lnSpc>
                <a:spcPct val="80000"/>
              </a:lnSpc>
            </a:pPr>
            <a:r>
              <a:rPr lang="ru-RU" sz="2800" dirty="0" smtClean="0">
                <a:latin typeface="Arial" charset="0"/>
                <a:cs typeface="Arial" charset="0"/>
              </a:rPr>
              <a:t>инструмента «Видение причины»;</a:t>
            </a:r>
          </a:p>
          <a:p>
            <a:pPr>
              <a:lnSpc>
                <a:spcPct val="80000"/>
              </a:lnSpc>
            </a:pPr>
            <a:r>
              <a:rPr lang="ru-RU" sz="2800" dirty="0" smtClean="0">
                <a:latin typeface="Arial" charset="0"/>
                <a:cs typeface="Arial" charset="0"/>
              </a:rPr>
              <a:t>инструмента «Предъявление доказательства»</a:t>
            </a:r>
          </a:p>
          <a:p>
            <a:pPr>
              <a:lnSpc>
                <a:spcPct val="80000"/>
              </a:lnSpc>
              <a:buFont typeface="Wingdings" pitchFamily="2" charset="2"/>
              <a:buNone/>
            </a:pPr>
            <a:endParaRPr lang="ru-RU" sz="2000" dirty="0" smtClean="0">
              <a:latin typeface="Arial" charset="0"/>
              <a:cs typeface="Arial" charset="0"/>
            </a:endParaRPr>
          </a:p>
          <a:p>
            <a:pPr>
              <a:lnSpc>
                <a:spcPct val="80000"/>
              </a:lnSpc>
              <a:buFont typeface="Wingdings" pitchFamily="2" charset="2"/>
              <a:buNone/>
            </a:pPr>
            <a:r>
              <a:rPr lang="ru-RU" sz="2400" dirty="0" smtClean="0">
                <a:latin typeface="Arial" charset="0"/>
                <a:cs typeface="Arial" charset="0"/>
              </a:rPr>
              <a:t>Описание указанных инструментов представлено на </a:t>
            </a:r>
            <a:r>
              <a:rPr lang="en-US" sz="2400" dirty="0" smtClean="0">
                <a:latin typeface="Arial" charset="0"/>
                <a:cs typeface="Arial" charset="0"/>
              </a:rPr>
              <a:t>Web</a:t>
            </a:r>
            <a:r>
              <a:rPr lang="ru-RU" sz="2400" dirty="0" smtClean="0">
                <a:latin typeface="Arial" charset="0"/>
                <a:cs typeface="Arial" charset="0"/>
              </a:rPr>
              <a:t>-сайте </a:t>
            </a:r>
          </a:p>
          <a:p>
            <a:pPr>
              <a:lnSpc>
                <a:spcPct val="80000"/>
              </a:lnSpc>
              <a:buFont typeface="Wingdings" pitchFamily="2" charset="2"/>
              <a:buNone/>
            </a:pPr>
            <a:r>
              <a:rPr lang="ru-RU" sz="2400" dirty="0" smtClean="0">
                <a:latin typeface="Arial" charset="0"/>
                <a:cs typeface="Arial" charset="0"/>
              </a:rPr>
              <a:t>программы </a:t>
            </a:r>
            <a:r>
              <a:rPr lang="en-US" sz="2400" dirty="0" smtClean="0">
                <a:latin typeface="Arial" charset="0"/>
                <a:cs typeface="Arial" charset="0"/>
              </a:rPr>
              <a:t>Intel</a:t>
            </a:r>
            <a:r>
              <a:rPr lang="ru-RU" sz="2400" dirty="0" smtClean="0">
                <a:latin typeface="Arial" charset="0"/>
                <a:cs typeface="Arial" charset="0"/>
              </a:rPr>
              <a:t> «Инновации в обучении» </a:t>
            </a:r>
            <a:r>
              <a:rPr lang="en-US" sz="2400" dirty="0" smtClean="0">
                <a:latin typeface="Arial" charset="0"/>
                <a:cs typeface="Arial" charset="0"/>
                <a:hlinkClick r:id="rId2"/>
              </a:rPr>
              <a:t>www</a:t>
            </a:r>
            <a:r>
              <a:rPr lang="ru-RU" sz="2400" dirty="0" smtClean="0">
                <a:latin typeface="Arial" charset="0"/>
                <a:cs typeface="Arial" charset="0"/>
                <a:hlinkClick r:id="rId2"/>
              </a:rPr>
              <a:t>.</a:t>
            </a:r>
            <a:r>
              <a:rPr lang="en-US" sz="2400" dirty="0" err="1" smtClean="0">
                <a:latin typeface="Arial" charset="0"/>
                <a:cs typeface="Arial" charset="0"/>
                <a:hlinkClick r:id="rId2"/>
              </a:rPr>
              <a:t>intel</a:t>
            </a:r>
            <a:r>
              <a:rPr lang="ru-RU" sz="2400" dirty="0" smtClean="0">
                <a:latin typeface="Arial" charset="0"/>
                <a:cs typeface="Arial" charset="0"/>
                <a:hlinkClick r:id="rId2"/>
              </a:rPr>
              <a:t>.</a:t>
            </a:r>
            <a:r>
              <a:rPr lang="en-US" sz="2400" dirty="0" smtClean="0">
                <a:latin typeface="Arial" charset="0"/>
                <a:cs typeface="Arial" charset="0"/>
                <a:hlinkClick r:id="rId2"/>
              </a:rPr>
              <a:t>com</a:t>
            </a:r>
            <a:r>
              <a:rPr lang="ru-RU" sz="2400" dirty="0" smtClean="0">
                <a:latin typeface="Arial" charset="0"/>
                <a:cs typeface="Arial" charset="0"/>
                <a:hlinkClick r:id="rId2"/>
              </a:rPr>
              <a:t>/</a:t>
            </a:r>
            <a:r>
              <a:rPr lang="en-US" sz="2400" dirty="0" smtClean="0">
                <a:latin typeface="Arial" charset="0"/>
                <a:cs typeface="Arial" charset="0"/>
                <a:hlinkClick r:id="rId2"/>
              </a:rPr>
              <a:t>education</a:t>
            </a:r>
            <a:endParaRPr lang="ru-RU" sz="2400" dirty="0" smtClean="0">
              <a:latin typeface="Arial" charset="0"/>
              <a:cs typeface="Arial" charset="0"/>
            </a:endParaRPr>
          </a:p>
          <a:p>
            <a:pPr>
              <a:lnSpc>
                <a:spcPct val="80000"/>
              </a:lnSpc>
              <a:buFont typeface="Wingdings" pitchFamily="2" charset="2"/>
              <a:buNone/>
            </a:pPr>
            <a:r>
              <a:rPr lang="en-US" sz="2400" b="1" dirty="0" smtClean="0">
                <a:latin typeface="Arial" charset="0"/>
                <a:cs typeface="Arial" charset="0"/>
              </a:rPr>
              <a:t>Interactive Thinking Tools</a:t>
            </a:r>
            <a:r>
              <a:rPr lang="ru-RU" sz="2400" b="1" dirty="0" smtClean="0">
                <a:latin typeface="Arial" charset="0"/>
                <a:cs typeface="Arial" charset="0"/>
              </a:rPr>
              <a:t> -  </a:t>
            </a:r>
            <a:r>
              <a:rPr lang="ru-RU" sz="2400" dirty="0" smtClean="0">
                <a:latin typeface="Arial" charset="0"/>
                <a:cs typeface="Arial" charset="0"/>
              </a:rPr>
              <a:t> доступ к интерактивной среде и инструментам для учителей и учащихся:</a:t>
            </a:r>
          </a:p>
          <a:p>
            <a:pPr>
              <a:lnSpc>
                <a:spcPct val="80000"/>
              </a:lnSpc>
              <a:buFont typeface="Wingdings" pitchFamily="2" charset="2"/>
              <a:buNone/>
            </a:pPr>
            <a:r>
              <a:rPr lang="ru-RU" sz="2400" dirty="0" smtClean="0">
                <a:latin typeface="Arial" charset="0"/>
                <a:cs typeface="Arial" charset="0"/>
              </a:rPr>
              <a:t> «Визуальное ранжирование», «Видение причины»,</a:t>
            </a:r>
          </a:p>
          <a:p>
            <a:pPr>
              <a:lnSpc>
                <a:spcPct val="80000"/>
              </a:lnSpc>
              <a:buFont typeface="Wingdings" pitchFamily="2" charset="2"/>
              <a:buNone/>
            </a:pPr>
            <a:r>
              <a:rPr lang="ru-RU" sz="2400" dirty="0" smtClean="0">
                <a:latin typeface="Arial" charset="0"/>
                <a:cs typeface="Arial" charset="0"/>
              </a:rPr>
              <a:t> «Предъявление доказательства».</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defRPr/>
            </a:pPr>
            <a:r>
              <a:rPr lang="ru-RU" sz="4000" smtClean="0"/>
              <a:t>Преимущества инструментов для учащихся</a:t>
            </a:r>
          </a:p>
        </p:txBody>
      </p:sp>
      <p:sp>
        <p:nvSpPr>
          <p:cNvPr id="120835" name="Rectangle 3"/>
          <p:cNvSpPr>
            <a:spLocks noGrp="1" noChangeArrowheads="1"/>
          </p:cNvSpPr>
          <p:nvPr>
            <p:ph idx="1"/>
          </p:nvPr>
        </p:nvSpPr>
        <p:spPr>
          <a:xfrm>
            <a:off x="250825" y="1828800"/>
            <a:ext cx="8569325" cy="4624388"/>
          </a:xfrm>
        </p:spPr>
        <p:txBody>
          <a:bodyPr/>
          <a:lstStyle/>
          <a:p>
            <a:pPr>
              <a:lnSpc>
                <a:spcPct val="80000"/>
              </a:lnSpc>
            </a:pPr>
            <a:r>
              <a:rPr lang="ru-RU" sz="2000" smtClean="0">
                <a:latin typeface="Arial" charset="0"/>
                <a:cs typeface="Arial" charset="0"/>
              </a:rPr>
              <a:t>Взаимодействие учащихся и правильное использование </a:t>
            </a:r>
            <a:r>
              <a:rPr lang="en-US" sz="2000" smtClean="0">
                <a:latin typeface="Arial" charset="0"/>
                <a:cs typeface="Arial" charset="0"/>
              </a:rPr>
              <a:t>online</a:t>
            </a:r>
            <a:r>
              <a:rPr lang="ru-RU" sz="2000" smtClean="0">
                <a:latin typeface="Arial" charset="0"/>
                <a:cs typeface="Arial" charset="0"/>
              </a:rPr>
              <a:t> инструментов мышления способствует развитию мыслительных умений более высокого уровня.</a:t>
            </a:r>
          </a:p>
          <a:p>
            <a:pPr>
              <a:lnSpc>
                <a:spcPct val="80000"/>
              </a:lnSpc>
            </a:pPr>
            <a:r>
              <a:rPr lang="ru-RU" sz="2000" smtClean="0">
                <a:latin typeface="Arial" charset="0"/>
                <a:cs typeface="Arial" charset="0"/>
              </a:rPr>
              <a:t>О</a:t>
            </a:r>
            <a:r>
              <a:rPr lang="en-US" sz="2000" smtClean="0">
                <a:latin typeface="Arial" charset="0"/>
                <a:cs typeface="Arial" charset="0"/>
              </a:rPr>
              <a:t>nline</a:t>
            </a:r>
            <a:r>
              <a:rPr lang="ru-RU" sz="2000" smtClean="0">
                <a:latin typeface="Arial" charset="0"/>
                <a:cs typeface="Arial" charset="0"/>
              </a:rPr>
              <a:t> инструменты мышления по своей сути стимулируют обсуждение и понимание сложных идей.</a:t>
            </a:r>
          </a:p>
          <a:p>
            <a:pPr>
              <a:lnSpc>
                <a:spcPct val="80000"/>
              </a:lnSpc>
            </a:pPr>
            <a:r>
              <a:rPr lang="ru-RU" sz="2000" smtClean="0">
                <a:latin typeface="Arial" charset="0"/>
                <a:cs typeface="Arial" charset="0"/>
              </a:rPr>
              <a:t>О</a:t>
            </a:r>
            <a:r>
              <a:rPr lang="en-US" sz="2000" smtClean="0">
                <a:latin typeface="Arial" charset="0"/>
                <a:cs typeface="Arial" charset="0"/>
              </a:rPr>
              <a:t>nline</a:t>
            </a:r>
            <a:r>
              <a:rPr lang="ru-RU" sz="2000" smtClean="0">
                <a:latin typeface="Arial" charset="0"/>
                <a:cs typeface="Arial" charset="0"/>
              </a:rPr>
              <a:t> инструменты мышления позволяют осуществлять интерактивное и динамичное визуальное отображение процесса мышления.</a:t>
            </a:r>
          </a:p>
          <a:p>
            <a:pPr>
              <a:lnSpc>
                <a:spcPct val="80000"/>
              </a:lnSpc>
            </a:pPr>
            <a:r>
              <a:rPr lang="ru-RU" sz="2000" smtClean="0">
                <a:latin typeface="Arial" charset="0"/>
                <a:cs typeface="Arial" charset="0"/>
              </a:rPr>
              <a:t>Учащиеся должны использовать точный язык.</a:t>
            </a:r>
          </a:p>
          <a:p>
            <a:pPr>
              <a:lnSpc>
                <a:spcPct val="80000"/>
              </a:lnSpc>
            </a:pPr>
            <a:r>
              <a:rPr lang="ru-RU" sz="2000" smtClean="0">
                <a:latin typeface="Arial" charset="0"/>
                <a:cs typeface="Arial" charset="0"/>
              </a:rPr>
              <a:t>Команды могут получить задание рассмотреть вариант, представленный другой командой, таким образом у учащихся развиваются умения вербальной аргументации.</a:t>
            </a:r>
          </a:p>
          <a:p>
            <a:pPr>
              <a:lnSpc>
                <a:spcPct val="80000"/>
              </a:lnSpc>
            </a:pPr>
            <a:r>
              <a:rPr lang="ru-RU" sz="2000" smtClean="0">
                <a:latin typeface="Arial" charset="0"/>
                <a:cs typeface="Arial" charset="0"/>
              </a:rPr>
              <a:t>Учащиеся приобретают умения объяснять, защищать, обобщать (развивается логическое мышление на протяжении всего курса изучения предмета).</a:t>
            </a:r>
          </a:p>
          <a:p>
            <a:pPr>
              <a:lnSpc>
                <a:spcPct val="80000"/>
              </a:lnSpc>
            </a:pPr>
            <a:r>
              <a:rPr lang="ru-RU" sz="2000" smtClean="0">
                <a:latin typeface="Arial" charset="0"/>
                <a:cs typeface="Arial" charset="0"/>
              </a:rPr>
              <a:t>Учащимся предоставляется возможность рассмотреть позиции других учащихся, экспертов, членов сообщества.</a:t>
            </a:r>
          </a:p>
        </p:txBody>
      </p:sp>
      <p:sp>
        <p:nvSpPr>
          <p:cNvPr id="4" name="Text Box 4"/>
          <p:cNvSpPr txBox="1">
            <a:spLocks noChangeArrowheads="1"/>
          </p:cNvSpPr>
          <p:nvPr/>
        </p:nvSpPr>
        <p:spPr bwMode="auto">
          <a:xfrm>
            <a:off x="7885113"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ru-RU" sz="4000" smtClean="0"/>
              <a:t>Преимущества инструментов для учителя </a:t>
            </a:r>
          </a:p>
        </p:txBody>
      </p:sp>
      <p:sp>
        <p:nvSpPr>
          <p:cNvPr id="121859" name="Rectangle 3"/>
          <p:cNvSpPr>
            <a:spLocks noGrp="1" noChangeArrowheads="1"/>
          </p:cNvSpPr>
          <p:nvPr>
            <p:ph idx="1"/>
          </p:nvPr>
        </p:nvSpPr>
        <p:spPr/>
        <p:txBody>
          <a:bodyPr/>
          <a:lstStyle/>
          <a:p>
            <a:pPr>
              <a:lnSpc>
                <a:spcPct val="80000"/>
              </a:lnSpc>
            </a:pPr>
            <a:r>
              <a:rPr lang="ru-RU" sz="2400" smtClean="0">
                <a:latin typeface="Arial" charset="0"/>
                <a:cs typeface="Arial" charset="0"/>
              </a:rPr>
              <a:t>Уже само использование инструментов мышления побуждает учителей переходить к обучению, направленному на ученика. При использовании инструментов мышления учителя не столько передают знания, сколько направляют учащихся,  стимулируют их участие в осмысленной работе над проектом.</a:t>
            </a:r>
          </a:p>
          <a:p>
            <a:pPr>
              <a:lnSpc>
                <a:spcPct val="80000"/>
              </a:lnSpc>
            </a:pPr>
            <a:r>
              <a:rPr lang="ru-RU" sz="2400" smtClean="0">
                <a:latin typeface="Arial" charset="0"/>
                <a:cs typeface="Arial" charset="0"/>
              </a:rPr>
              <a:t>Учителя могут быстро и легко установить </a:t>
            </a:r>
            <a:r>
              <a:rPr lang="en-US" sz="2400" smtClean="0">
                <a:latin typeface="Arial" charset="0"/>
                <a:cs typeface="Arial" charset="0"/>
              </a:rPr>
              <a:t>online</a:t>
            </a:r>
            <a:r>
              <a:rPr lang="ru-RU" sz="2400" smtClean="0">
                <a:latin typeface="Arial" charset="0"/>
                <a:cs typeface="Arial" charset="0"/>
              </a:rPr>
              <a:t> версию командного проекта и управлять им. Проектов может быть несколько.</a:t>
            </a:r>
          </a:p>
          <a:p>
            <a:pPr>
              <a:lnSpc>
                <a:spcPct val="80000"/>
              </a:lnSpc>
            </a:pPr>
            <a:r>
              <a:rPr lang="ru-RU" sz="2400" smtClean="0">
                <a:latin typeface="Arial" charset="0"/>
                <a:cs typeface="Arial" charset="0"/>
              </a:rPr>
              <a:t>Учителя могут видеть в деталях ход работы каждой команды, распечатывать отчеты команд, наблюдать за процессом мышления, развитием идей и выполнением исследования.</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Творческие принципы уроков нового формата</a:t>
            </a:r>
            <a:endParaRPr lang="ru-RU" dirty="0"/>
          </a:p>
        </p:txBody>
      </p:sp>
      <p:sp>
        <p:nvSpPr>
          <p:cNvPr id="4" name="Прямоугольник 2"/>
          <p:cNvSpPr>
            <a:spLocks noChangeArrowheads="1"/>
          </p:cNvSpPr>
          <p:nvPr/>
        </p:nvSpPr>
        <p:spPr bwMode="auto">
          <a:xfrm>
            <a:off x="428596" y="1857364"/>
            <a:ext cx="8496300" cy="4531690"/>
          </a:xfrm>
          <a:prstGeom prst="rect">
            <a:avLst/>
          </a:prstGeom>
          <a:noFill/>
          <a:ln w="9525">
            <a:noFill/>
            <a:miter lim="800000"/>
            <a:headEnd/>
            <a:tailEnd/>
          </a:ln>
        </p:spPr>
        <p:txBody>
          <a:bodyPr wrap="square">
            <a:spAutoFit/>
          </a:bodyPr>
          <a:lstStyle/>
          <a:p>
            <a:pPr marL="609600" indent="-609600">
              <a:lnSpc>
                <a:spcPct val="80000"/>
              </a:lnSpc>
            </a:pPr>
            <a:r>
              <a:rPr lang="ru-RU" sz="2400" dirty="0">
                <a:latin typeface="+mn-lt"/>
              </a:rPr>
              <a:t>Отказ от шаблона в организации урока, от рутины и формализма в проведении.</a:t>
            </a:r>
          </a:p>
          <a:p>
            <a:pPr marL="609600" indent="-609600">
              <a:lnSpc>
                <a:spcPct val="80000"/>
              </a:lnSpc>
            </a:pPr>
            <a:r>
              <a:rPr lang="ru-RU" sz="2400" dirty="0">
                <a:latin typeface="+mn-lt"/>
              </a:rPr>
              <a:t>Максимальное вовлечение учащихся класса в активную деятельность на уроке.</a:t>
            </a:r>
          </a:p>
          <a:p>
            <a:pPr marL="609600" indent="-609600">
              <a:lnSpc>
                <a:spcPct val="80000"/>
              </a:lnSpc>
            </a:pPr>
            <a:r>
              <a:rPr lang="ru-RU" sz="2400" dirty="0">
                <a:latin typeface="+mn-lt"/>
              </a:rPr>
              <a:t>Не развлекательность, а занимательность и увлечение как основа эмоционального тона урока.</a:t>
            </a:r>
          </a:p>
          <a:p>
            <a:pPr marL="609600" indent="-609600">
              <a:lnSpc>
                <a:spcPct val="80000"/>
              </a:lnSpc>
            </a:pPr>
            <a:r>
              <a:rPr lang="ru-RU" sz="2400" dirty="0">
                <a:latin typeface="+mn-lt"/>
              </a:rPr>
              <a:t>Поддержка альтернативности, множественности мнений.</a:t>
            </a:r>
          </a:p>
          <a:p>
            <a:pPr marL="609600" indent="-609600">
              <a:lnSpc>
                <a:spcPct val="80000"/>
              </a:lnSpc>
            </a:pPr>
            <a:r>
              <a:rPr lang="ru-RU" sz="2400" dirty="0">
                <a:latin typeface="+mn-lt"/>
              </a:rPr>
              <a:t>Развитие функции общения на уроке как условие обеспечения взаимопонимания, побуждения к действию, ощущение эмоционального удовлетворения.</a:t>
            </a:r>
          </a:p>
          <a:p>
            <a:pPr marL="609600" indent="-609600">
              <a:lnSpc>
                <a:spcPct val="80000"/>
              </a:lnSpc>
            </a:pPr>
            <a:r>
              <a:rPr lang="ru-RU" sz="2400" dirty="0">
                <a:latin typeface="+mn-lt"/>
              </a:rPr>
              <a:t>«Скрытая» (педагогически целесообразная) дифференциация учащихся по учебным возможностям, интересам способностям и склонностям.</a:t>
            </a:r>
          </a:p>
          <a:p>
            <a:pPr marL="609600" indent="-609600">
              <a:lnSpc>
                <a:spcPct val="80000"/>
              </a:lnSpc>
            </a:pPr>
            <a:r>
              <a:rPr lang="ru-RU" sz="2400" dirty="0">
                <a:latin typeface="+mn-lt"/>
              </a:rPr>
              <a:t>Использование оценки в качестве формирующего (а не только результирующего инструмента).</a:t>
            </a:r>
          </a:p>
        </p:txBody>
      </p:sp>
      <p:sp>
        <p:nvSpPr>
          <p:cNvPr id="5"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964613" cy="1522404"/>
          </a:xfrm>
        </p:spPr>
        <p:txBody>
          <a:bodyPr>
            <a:normAutofit fontScale="90000"/>
          </a:bodyPr>
          <a:lstStyle/>
          <a:p>
            <a:pPr algn="r">
              <a:defRPr/>
            </a:pPr>
            <a:r>
              <a:rPr lang="ru-RU" sz="1800" dirty="0" smtClean="0"/>
              <a:t>"Для упорядочения предпочтений… более высокой оценки чего-то одного по сравнению с чем-то другим и объяснения принятого решения необходима глубина и четкость мышления и сравнения, что способствует более ясному пониманию вопроса и позволяет получить большее удовольствие.»</a:t>
            </a:r>
            <a:br>
              <a:rPr lang="ru-RU" sz="1800" dirty="0" smtClean="0"/>
            </a:br>
            <a:r>
              <a:rPr lang="ru-RU" sz="1800" dirty="0" smtClean="0"/>
              <a:t>                                             Майкл Дж. </a:t>
            </a:r>
            <a:r>
              <a:rPr lang="ru-RU" sz="1800" dirty="0" err="1" smtClean="0"/>
              <a:t>Гелб</a:t>
            </a:r>
            <a:r>
              <a:rPr lang="ru-RU" sz="4000" dirty="0" smtClean="0"/>
              <a:t> </a:t>
            </a:r>
          </a:p>
        </p:txBody>
      </p:sp>
      <p:sp>
        <p:nvSpPr>
          <p:cNvPr id="122883" name="Rectangle 3"/>
          <p:cNvSpPr>
            <a:spLocks noGrp="1" noChangeArrowheads="1"/>
          </p:cNvSpPr>
          <p:nvPr>
            <p:ph idx="1"/>
          </p:nvPr>
        </p:nvSpPr>
        <p:spPr>
          <a:xfrm>
            <a:off x="1" y="2997200"/>
            <a:ext cx="9144000" cy="3455988"/>
          </a:xfrm>
        </p:spPr>
        <p:txBody>
          <a:bodyPr/>
          <a:lstStyle/>
          <a:p>
            <a:pPr algn="ctr">
              <a:lnSpc>
                <a:spcPct val="80000"/>
              </a:lnSpc>
              <a:buFont typeface="Wingdings" pitchFamily="2" charset="2"/>
              <a:buNone/>
            </a:pPr>
            <a:r>
              <a:rPr lang="ru-RU" sz="1800" b="1" dirty="0" smtClean="0">
                <a:solidFill>
                  <a:schemeClr val="tx2"/>
                </a:solidFill>
                <a:latin typeface="Arial" charset="0"/>
                <a:cs typeface="Arial" charset="0"/>
              </a:rPr>
              <a:t>Инструмент </a:t>
            </a:r>
            <a:r>
              <a:rPr lang="en-US" sz="1800" b="1" dirty="0" smtClean="0">
                <a:solidFill>
                  <a:schemeClr val="tx2"/>
                </a:solidFill>
                <a:latin typeface="Arial" charset="0"/>
                <a:cs typeface="Arial" charset="0"/>
              </a:rPr>
              <a:t>Visual Ranking </a:t>
            </a:r>
            <a:r>
              <a:rPr lang="ru-RU" sz="1800" b="1" dirty="0" smtClean="0">
                <a:solidFill>
                  <a:schemeClr val="tx2"/>
                </a:solidFill>
                <a:latin typeface="Arial" charset="0"/>
                <a:cs typeface="Arial" charset="0"/>
              </a:rPr>
              <a:t>(«Визуальное ранжирование»)</a:t>
            </a:r>
          </a:p>
          <a:p>
            <a:pPr algn="ctr">
              <a:lnSpc>
                <a:spcPct val="80000"/>
              </a:lnSpc>
              <a:buFont typeface="Wingdings" pitchFamily="2" charset="2"/>
              <a:buNone/>
            </a:pPr>
            <a:r>
              <a:rPr lang="en-US" sz="1800" dirty="0" smtClean="0">
                <a:latin typeface="Arial" charset="0"/>
                <a:cs typeface="Arial" charset="0"/>
                <a:hlinkClick r:id="rId2"/>
              </a:rPr>
              <a:t>www.intel.com/education/visualranking</a:t>
            </a:r>
            <a:endParaRPr lang="en-US" sz="1800" dirty="0" smtClean="0">
              <a:latin typeface="Arial" charset="0"/>
              <a:cs typeface="Arial" charset="0"/>
            </a:endParaRPr>
          </a:p>
          <a:p>
            <a:pPr algn="ctr">
              <a:lnSpc>
                <a:spcPct val="80000"/>
              </a:lnSpc>
              <a:buFont typeface="Wingdings" pitchFamily="2" charset="2"/>
              <a:buNone/>
            </a:pPr>
            <a:endParaRPr lang="en-US" sz="1800" dirty="0" smtClean="0">
              <a:latin typeface="Arial" charset="0"/>
              <a:cs typeface="Arial" charset="0"/>
            </a:endParaRPr>
          </a:p>
          <a:p>
            <a:pPr>
              <a:lnSpc>
                <a:spcPct val="80000"/>
              </a:lnSpc>
              <a:buFont typeface="Wingdings" pitchFamily="2" charset="2"/>
              <a:buNone/>
            </a:pPr>
            <a:r>
              <a:rPr lang="en-US" sz="1800" dirty="0" smtClean="0">
                <a:latin typeface="Arial" charset="0"/>
                <a:cs typeface="Arial" charset="0"/>
              </a:rPr>
              <a:t>       </a:t>
            </a:r>
            <a:r>
              <a:rPr lang="ru-RU" sz="1800" dirty="0" smtClean="0">
                <a:latin typeface="Arial" charset="0"/>
                <a:cs typeface="Arial" charset="0"/>
              </a:rPr>
              <a:t>Создание списка обычно оказывается легким и не требует особых раздумий. Но когда дело доходит до упорядочения и определения приоритета элементов списка, в игру вступают более высокоуровневые навыки анализа и оценки. Инструмент Визуальной систематизации делает акцент на мышлении, лежащем в основе составления упорядоченных списков. Упорядочивая элементы списка, ученики определяют и уточняют критерии решений. Они должны объяснить свои рассуждения и могут сравнить свои варианты с вариантами своих товарищей при помощи графической диаграммы. Этот инструмент позволяет ученикам потренироваться в обсуждении различий, достижении согласия и организации идей. </a:t>
            </a:r>
          </a:p>
        </p:txBody>
      </p:sp>
      <p:pic>
        <p:nvPicPr>
          <p:cNvPr id="122884" name="Picture 4" descr="cover_image1"/>
          <p:cNvPicPr>
            <a:picLocks noChangeAspect="1" noChangeArrowheads="1"/>
          </p:cNvPicPr>
          <p:nvPr/>
        </p:nvPicPr>
        <p:blipFill>
          <a:blip r:embed="rId3"/>
          <a:srcRect/>
          <a:stretch>
            <a:fillRect/>
          </a:stretch>
        </p:blipFill>
        <p:spPr bwMode="auto">
          <a:xfrm>
            <a:off x="214282" y="1428736"/>
            <a:ext cx="2578100" cy="1538288"/>
          </a:xfrm>
          <a:prstGeom prst="rect">
            <a:avLst/>
          </a:prstGeom>
          <a:noFill/>
          <a:ln w="9525">
            <a:noFill/>
            <a:miter lim="800000"/>
            <a:headEnd/>
            <a:tailEnd/>
          </a:ln>
        </p:spPr>
      </p:pic>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5720" y="0"/>
            <a:ext cx="8358246" cy="1142984"/>
          </a:xfrm>
        </p:spPr>
        <p:txBody>
          <a:bodyPr>
            <a:normAutofit fontScale="90000"/>
          </a:bodyPr>
          <a:lstStyle/>
          <a:p>
            <a:pPr>
              <a:defRPr/>
            </a:pPr>
            <a:r>
              <a:rPr lang="ru-RU" sz="3600" dirty="0" smtClean="0"/>
              <a:t>Инструмент визуального ранжирования</a:t>
            </a:r>
            <a:r>
              <a:rPr lang="ru-RU" sz="4000" dirty="0" smtClean="0"/>
              <a:t> </a:t>
            </a:r>
          </a:p>
        </p:txBody>
      </p:sp>
      <p:sp>
        <p:nvSpPr>
          <p:cNvPr id="123907" name="Rectangle 3"/>
          <p:cNvSpPr>
            <a:spLocks noGrp="1" noChangeArrowheads="1"/>
          </p:cNvSpPr>
          <p:nvPr>
            <p:ph idx="1"/>
          </p:nvPr>
        </p:nvSpPr>
        <p:spPr>
          <a:xfrm>
            <a:off x="357158" y="2357430"/>
            <a:ext cx="8572560" cy="4071966"/>
          </a:xfrm>
        </p:spPr>
        <p:txBody>
          <a:bodyPr/>
          <a:lstStyle/>
          <a:p>
            <a:r>
              <a:rPr lang="ru-RU" sz="2400" dirty="0" smtClean="0">
                <a:latin typeface="+mn-lt"/>
                <a:cs typeface="Arial" charset="0"/>
              </a:rPr>
              <a:t>Инструмент </a:t>
            </a:r>
            <a:r>
              <a:rPr lang="en-US" sz="2400" dirty="0" smtClean="0">
                <a:latin typeface="+mn-lt"/>
                <a:cs typeface="Arial" charset="0"/>
              </a:rPr>
              <a:t>on line</a:t>
            </a:r>
            <a:r>
              <a:rPr lang="ru-RU" sz="2400" dirty="0" smtClean="0">
                <a:latin typeface="+mn-lt"/>
                <a:cs typeface="Arial" charset="0"/>
              </a:rPr>
              <a:t>, предназначенный для определения очередности и упорядочивания элементов списка. </a:t>
            </a:r>
          </a:p>
          <a:p>
            <a:r>
              <a:rPr lang="ru-RU" sz="2400" dirty="0" smtClean="0">
                <a:latin typeface="+mn-lt"/>
                <a:cs typeface="Arial" charset="0"/>
              </a:rPr>
              <a:t>Используя данный инструмент учащиеся идентифицируют и уточняют критерии ранжирования. </a:t>
            </a:r>
          </a:p>
          <a:p>
            <a:r>
              <a:rPr lang="ru-RU" sz="2400" dirty="0" smtClean="0">
                <a:latin typeface="+mn-lt"/>
                <a:cs typeface="Arial" charset="0"/>
              </a:rPr>
              <a:t>Они должны объяснить свои действия и сравнить свои результаты с результатами работы других групп.</a:t>
            </a:r>
          </a:p>
          <a:p>
            <a:r>
              <a:rPr lang="ru-RU" sz="2400" dirty="0" smtClean="0">
                <a:latin typeface="+mn-lt"/>
                <a:cs typeface="Arial" charset="0"/>
              </a:rPr>
              <a:t>Этот инструмент поддерживает деятельность, в которой учащиеся анализируют различия, находят консенсус и организуют свои идеи.</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4"/>
            <a:ext cx="8786842" cy="1143000"/>
          </a:xfrm>
        </p:spPr>
        <p:txBody>
          <a:bodyPr>
            <a:normAutofit fontScale="90000"/>
          </a:bodyPr>
          <a:lstStyle/>
          <a:p>
            <a:pPr>
              <a:defRPr/>
            </a:pPr>
            <a:r>
              <a:rPr lang="ru-RU" sz="4000" dirty="0" smtClean="0"/>
              <a:t>Используемые инструменты</a:t>
            </a:r>
            <a:r>
              <a:rPr sz="4000" smtClean="0"/>
              <a:t> </a:t>
            </a:r>
            <a:r>
              <a:rPr lang="ru-RU" sz="4000" dirty="0" smtClean="0"/>
              <a:t>(визуальное ранжирование)</a:t>
            </a:r>
          </a:p>
        </p:txBody>
      </p:sp>
      <p:grpSp>
        <p:nvGrpSpPr>
          <p:cNvPr id="124932" name="Group 4"/>
          <p:cNvGrpSpPr>
            <a:grpSpLocks/>
          </p:cNvGrpSpPr>
          <p:nvPr/>
        </p:nvGrpSpPr>
        <p:grpSpPr bwMode="auto">
          <a:xfrm>
            <a:off x="1141413" y="2276475"/>
            <a:ext cx="4294187" cy="3816350"/>
            <a:chOff x="1490" y="1344"/>
            <a:chExt cx="2705" cy="2404"/>
          </a:xfrm>
        </p:grpSpPr>
        <p:sp>
          <p:nvSpPr>
            <p:cNvPr id="124934" name="AutoShape 5"/>
            <p:cNvSpPr>
              <a:spLocks noChangeArrowheads="1"/>
            </p:cNvSpPr>
            <p:nvPr/>
          </p:nvSpPr>
          <p:spPr bwMode="auto">
            <a:xfrm>
              <a:off x="1519" y="1344"/>
              <a:ext cx="2676" cy="272"/>
            </a:xfrm>
            <a:prstGeom prst="roundRect">
              <a:avLst>
                <a:gd name="adj" fmla="val 16667"/>
              </a:avLst>
            </a:prstGeom>
            <a:gradFill rotWithShape="1">
              <a:gsLst>
                <a:gs pos="0">
                  <a:schemeClr val="accent1"/>
                </a:gs>
                <a:gs pos="100000">
                  <a:schemeClr val="bg1"/>
                </a:gs>
              </a:gsLst>
              <a:lin ang="2700000" scaled="1"/>
            </a:gradFill>
            <a:ln w="28575">
              <a:solidFill>
                <a:schemeClr val="tx1"/>
              </a:solidFill>
              <a:round/>
              <a:headEnd/>
              <a:tailEnd/>
            </a:ln>
          </p:spPr>
          <p:txBody>
            <a:bodyPr wrap="none" anchor="ctr"/>
            <a:lstStyle/>
            <a:p>
              <a:r>
                <a:rPr lang="ru-RU"/>
                <a:t>Соответствие стандартам</a:t>
              </a:r>
            </a:p>
          </p:txBody>
        </p:sp>
        <p:sp>
          <p:nvSpPr>
            <p:cNvPr id="124935" name="AutoShape 6"/>
            <p:cNvSpPr>
              <a:spLocks noChangeArrowheads="1"/>
            </p:cNvSpPr>
            <p:nvPr/>
          </p:nvSpPr>
          <p:spPr bwMode="auto">
            <a:xfrm>
              <a:off x="1510" y="1797"/>
              <a:ext cx="2685" cy="272"/>
            </a:xfrm>
            <a:prstGeom prst="roundRect">
              <a:avLst>
                <a:gd name="adj" fmla="val 16667"/>
              </a:avLst>
            </a:prstGeom>
            <a:gradFill rotWithShape="1">
              <a:gsLst>
                <a:gs pos="0">
                  <a:schemeClr val="accent1"/>
                </a:gs>
                <a:gs pos="100000">
                  <a:schemeClr val="bg1"/>
                </a:gs>
              </a:gsLst>
              <a:lin ang="2700000" scaled="1"/>
            </a:gradFill>
            <a:ln w="28575" algn="ctr">
              <a:solidFill>
                <a:schemeClr val="tx1"/>
              </a:solidFill>
              <a:round/>
              <a:headEnd/>
              <a:tailEnd/>
            </a:ln>
          </p:spPr>
          <p:txBody>
            <a:bodyPr wrap="none" anchor="ctr"/>
            <a:lstStyle/>
            <a:p>
              <a:r>
                <a:rPr lang="ru-RU"/>
                <a:t>Следование ОПВ</a:t>
              </a:r>
            </a:p>
          </p:txBody>
        </p:sp>
        <p:sp>
          <p:nvSpPr>
            <p:cNvPr id="124936" name="AutoShape 7"/>
            <p:cNvSpPr>
              <a:spLocks noChangeArrowheads="1"/>
            </p:cNvSpPr>
            <p:nvPr/>
          </p:nvSpPr>
          <p:spPr bwMode="auto">
            <a:xfrm>
              <a:off x="1500" y="2228"/>
              <a:ext cx="2695" cy="295"/>
            </a:xfrm>
            <a:prstGeom prst="roundRect">
              <a:avLst>
                <a:gd name="adj" fmla="val 16667"/>
              </a:avLst>
            </a:prstGeom>
            <a:gradFill rotWithShape="1">
              <a:gsLst>
                <a:gs pos="0">
                  <a:schemeClr val="accent1"/>
                </a:gs>
                <a:gs pos="100000">
                  <a:schemeClr val="bg1"/>
                </a:gs>
              </a:gsLst>
              <a:lin ang="2700000" scaled="1"/>
            </a:gradFill>
            <a:ln w="28575" algn="ctr">
              <a:solidFill>
                <a:schemeClr val="tx1"/>
              </a:solidFill>
              <a:round/>
              <a:headEnd/>
              <a:tailEnd/>
            </a:ln>
          </p:spPr>
          <p:txBody>
            <a:bodyPr wrap="none" anchor="ctr"/>
            <a:lstStyle/>
            <a:p>
              <a:r>
                <a:rPr lang="ru-RU"/>
                <a:t>Разные способы оценивания</a:t>
              </a:r>
            </a:p>
          </p:txBody>
        </p:sp>
        <p:sp>
          <p:nvSpPr>
            <p:cNvPr id="124937" name="AutoShape 8"/>
            <p:cNvSpPr>
              <a:spLocks noChangeArrowheads="1"/>
            </p:cNvSpPr>
            <p:nvPr/>
          </p:nvSpPr>
          <p:spPr bwMode="auto">
            <a:xfrm>
              <a:off x="1509" y="2659"/>
              <a:ext cx="2686" cy="272"/>
            </a:xfrm>
            <a:prstGeom prst="roundRect">
              <a:avLst>
                <a:gd name="adj" fmla="val 16667"/>
              </a:avLst>
            </a:prstGeom>
            <a:gradFill rotWithShape="1">
              <a:gsLst>
                <a:gs pos="0">
                  <a:schemeClr val="accent1"/>
                </a:gs>
                <a:gs pos="100000">
                  <a:schemeClr val="bg1"/>
                </a:gs>
              </a:gsLst>
              <a:lin ang="2700000" scaled="1"/>
            </a:gradFill>
            <a:ln w="28575" algn="ctr">
              <a:solidFill>
                <a:schemeClr val="tx1"/>
              </a:solidFill>
              <a:round/>
              <a:headEnd/>
              <a:tailEnd/>
            </a:ln>
          </p:spPr>
          <p:txBody>
            <a:bodyPr wrap="none" anchor="ctr"/>
            <a:lstStyle/>
            <a:p>
              <a:r>
                <a:rPr lang="ru-RU"/>
                <a:t>Учащийся в центре</a:t>
              </a:r>
            </a:p>
          </p:txBody>
        </p:sp>
        <p:sp>
          <p:nvSpPr>
            <p:cNvPr id="124938" name="AutoShape 9"/>
            <p:cNvSpPr>
              <a:spLocks noChangeArrowheads="1"/>
            </p:cNvSpPr>
            <p:nvPr/>
          </p:nvSpPr>
          <p:spPr bwMode="auto">
            <a:xfrm>
              <a:off x="1500" y="3067"/>
              <a:ext cx="2695" cy="272"/>
            </a:xfrm>
            <a:prstGeom prst="roundRect">
              <a:avLst>
                <a:gd name="adj" fmla="val 16667"/>
              </a:avLst>
            </a:prstGeom>
            <a:gradFill rotWithShape="1">
              <a:gsLst>
                <a:gs pos="0">
                  <a:schemeClr val="accent1"/>
                </a:gs>
                <a:gs pos="100000">
                  <a:schemeClr val="bg1"/>
                </a:gs>
              </a:gsLst>
              <a:lin ang="2700000" scaled="1"/>
            </a:gradFill>
            <a:ln w="28575" algn="ctr">
              <a:solidFill>
                <a:schemeClr val="tx1"/>
              </a:solidFill>
              <a:round/>
              <a:headEnd/>
              <a:tailEnd/>
            </a:ln>
          </p:spPr>
          <p:txBody>
            <a:bodyPr wrap="none" anchor="ctr"/>
            <a:lstStyle/>
            <a:p>
              <a:r>
                <a:rPr lang="ru-RU"/>
                <a:t>Мыслительные умения интегрированы</a:t>
              </a:r>
            </a:p>
          </p:txBody>
        </p:sp>
        <p:sp>
          <p:nvSpPr>
            <p:cNvPr id="124939" name="AutoShape 10"/>
            <p:cNvSpPr>
              <a:spLocks noChangeArrowheads="1"/>
            </p:cNvSpPr>
            <p:nvPr/>
          </p:nvSpPr>
          <p:spPr bwMode="auto">
            <a:xfrm>
              <a:off x="1490" y="3476"/>
              <a:ext cx="2705" cy="272"/>
            </a:xfrm>
            <a:prstGeom prst="roundRect">
              <a:avLst>
                <a:gd name="adj" fmla="val 16667"/>
              </a:avLst>
            </a:prstGeom>
            <a:gradFill rotWithShape="1">
              <a:gsLst>
                <a:gs pos="0">
                  <a:schemeClr val="accent1"/>
                </a:gs>
                <a:gs pos="100000">
                  <a:schemeClr val="bg1"/>
                </a:gs>
              </a:gsLst>
              <a:lin ang="2700000" scaled="1"/>
            </a:gradFill>
            <a:ln w="28575" algn="ctr">
              <a:solidFill>
                <a:schemeClr val="tx1"/>
              </a:solidFill>
              <a:round/>
              <a:headEnd/>
              <a:tailEnd/>
            </a:ln>
          </p:spPr>
          <p:txBody>
            <a:bodyPr wrap="none" anchor="ctr"/>
            <a:lstStyle/>
            <a:p>
              <a:r>
                <a:rPr lang="ru-RU"/>
                <a:t>Связь с реальным миром</a:t>
              </a:r>
            </a:p>
          </p:txBody>
        </p:sp>
      </p:grpSp>
      <p:sp>
        <p:nvSpPr>
          <p:cNvPr id="124933" name="AutoShape 11"/>
          <p:cNvSpPr>
            <a:spLocks noChangeArrowheads="1"/>
          </p:cNvSpPr>
          <p:nvPr/>
        </p:nvSpPr>
        <p:spPr bwMode="auto">
          <a:xfrm>
            <a:off x="5580063" y="3213100"/>
            <a:ext cx="3240087" cy="1800225"/>
          </a:xfrm>
          <a:prstGeom prst="leftArrowCallout">
            <a:avLst>
              <a:gd name="adj1" fmla="val 25000"/>
              <a:gd name="adj2" fmla="val 25000"/>
              <a:gd name="adj3" fmla="val 29997"/>
              <a:gd name="adj4" fmla="val 66667"/>
            </a:avLst>
          </a:prstGeom>
          <a:gradFill rotWithShape="1">
            <a:gsLst>
              <a:gs pos="0">
                <a:schemeClr val="bg1"/>
              </a:gs>
              <a:gs pos="100000">
                <a:schemeClr val="accent2"/>
              </a:gs>
            </a:gsLst>
            <a:lin ang="18900000" scaled="1"/>
          </a:gradFill>
          <a:ln w="9525">
            <a:solidFill>
              <a:schemeClr val="tx1"/>
            </a:solidFill>
            <a:miter lim="800000"/>
            <a:headEnd/>
            <a:tailEnd/>
          </a:ln>
        </p:spPr>
        <p:txBody>
          <a:bodyPr wrap="none" anchor="ctr"/>
          <a:lstStyle/>
          <a:p>
            <a:pPr algn="ctr"/>
            <a:r>
              <a:rPr lang="ru-RU"/>
              <a:t>Пример списка</a:t>
            </a:r>
          </a:p>
          <a:p>
            <a:pPr algn="ctr"/>
            <a:r>
              <a:rPr lang="ru-RU"/>
              <a:t>для ранжирования</a:t>
            </a:r>
          </a:p>
        </p:txBody>
      </p:sp>
      <p:sp>
        <p:nvSpPr>
          <p:cNvPr id="1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13" name="Содержимое 12"/>
          <p:cNvSpPr>
            <a:spLocks noGrp="1"/>
          </p:cNvSpPr>
          <p:nvPr>
            <p:ph/>
          </p:nvPr>
        </p:nvSpPr>
        <p:spPr/>
        <p:txBody>
          <a:bodyPr/>
          <a:lstStyle/>
          <a:p>
            <a:endParaRPr lang="ru-RU"/>
          </a:p>
        </p:txBody>
      </p:sp>
      <p:sp>
        <p:nvSpPr>
          <p:cNvPr id="14"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5"/>
          <p:cNvSpPr txBox="1">
            <a:spLocks noChangeArrowheads="1"/>
          </p:cNvSpPr>
          <p:nvPr/>
        </p:nvSpPr>
        <p:spPr bwMode="auto">
          <a:xfrm>
            <a:off x="285720" y="0"/>
            <a:ext cx="8318531" cy="1200329"/>
          </a:xfrm>
          <a:prstGeom prst="rect">
            <a:avLst/>
          </a:prstGeom>
          <a:noFill/>
          <a:ln w="9525">
            <a:noFill/>
            <a:miter lim="800000"/>
            <a:headEnd/>
            <a:tailEnd/>
          </a:ln>
        </p:spPr>
        <p:txBody>
          <a:bodyPr wrap="square">
            <a:spAutoFit/>
          </a:bodyPr>
          <a:lstStyle/>
          <a:p>
            <a:r>
              <a:rPr lang="ru-RU" dirty="0" smtClean="0">
                <a:solidFill>
                  <a:schemeClr val="bg1"/>
                </a:solidFill>
              </a:rPr>
              <a:t>«Любой </a:t>
            </a:r>
            <a:r>
              <a:rPr lang="ru-RU" dirty="0">
                <a:solidFill>
                  <a:schemeClr val="bg1"/>
                </a:solidFill>
              </a:rPr>
              <a:t>набор связанных фактов трудно понять, когда он выражен цифрами в табличной форме, однако его сразу же легко усвоить, когда он представлен в виде </a:t>
            </a:r>
            <a:r>
              <a:rPr lang="ru-RU" dirty="0" smtClean="0">
                <a:solidFill>
                  <a:schemeClr val="bg1"/>
                </a:solidFill>
              </a:rPr>
              <a:t>графика».</a:t>
            </a:r>
            <a:endParaRPr lang="ru-RU" dirty="0">
              <a:solidFill>
                <a:schemeClr val="bg1"/>
              </a:solidFill>
            </a:endParaRPr>
          </a:p>
          <a:p>
            <a:pPr algn="r"/>
            <a:r>
              <a:rPr lang="ru-RU" dirty="0">
                <a:solidFill>
                  <a:schemeClr val="bg1"/>
                </a:solidFill>
              </a:rPr>
              <a:t>                      </a:t>
            </a:r>
            <a:r>
              <a:rPr lang="ru-RU" dirty="0" err="1">
                <a:solidFill>
                  <a:schemeClr val="bg1"/>
                </a:solidFill>
              </a:rPr>
              <a:t>Гарднер</a:t>
            </a:r>
            <a:r>
              <a:rPr lang="ru-RU" dirty="0">
                <a:solidFill>
                  <a:schemeClr val="bg1"/>
                </a:solidFill>
              </a:rPr>
              <a:t> С. </a:t>
            </a:r>
            <a:r>
              <a:rPr lang="ru-RU" dirty="0" err="1">
                <a:solidFill>
                  <a:schemeClr val="bg1"/>
                </a:solidFill>
              </a:rPr>
              <a:t>Энтони</a:t>
            </a:r>
            <a:r>
              <a:rPr lang="ru-RU" dirty="0">
                <a:solidFill>
                  <a:schemeClr val="bg1"/>
                </a:solidFill>
              </a:rPr>
              <a:t> </a:t>
            </a:r>
          </a:p>
        </p:txBody>
      </p:sp>
      <p:sp>
        <p:nvSpPr>
          <p:cNvPr id="126979" name="Text Box 6"/>
          <p:cNvSpPr txBox="1">
            <a:spLocks noChangeArrowheads="1"/>
          </p:cNvSpPr>
          <p:nvPr/>
        </p:nvSpPr>
        <p:spPr bwMode="auto">
          <a:xfrm>
            <a:off x="539750" y="3860800"/>
            <a:ext cx="7920038" cy="2014538"/>
          </a:xfrm>
          <a:prstGeom prst="rect">
            <a:avLst/>
          </a:prstGeom>
          <a:noFill/>
          <a:ln w="9525">
            <a:noFill/>
            <a:miter lim="800000"/>
            <a:headEnd/>
            <a:tailEnd/>
          </a:ln>
        </p:spPr>
        <p:txBody>
          <a:bodyPr>
            <a:spAutoFit/>
          </a:bodyPr>
          <a:lstStyle/>
          <a:p>
            <a:pPr>
              <a:spcBef>
                <a:spcPct val="50000"/>
              </a:spcBef>
            </a:pPr>
            <a:r>
              <a:rPr lang="ru-RU"/>
              <a:t>Анализ причинно-следственных связей очень важен для понимания таких сложных систем, как схемы движения транспорта или уничтожение среды обитания животных. Ресурс </a:t>
            </a:r>
            <a:r>
              <a:rPr lang="ru-RU" i="1"/>
              <a:t>Seeing Reason</a:t>
            </a:r>
            <a:r>
              <a:rPr lang="ru-RU"/>
              <a:t> поддерживает причинно-следственное мышление с помощью графических схем. Школьники создают графическое изображение факторов и отношений в исследовании причинно-следственных связей. Эти схемы упрощают мышление и способствуют более точному пониманию. </a:t>
            </a:r>
          </a:p>
        </p:txBody>
      </p:sp>
      <p:sp>
        <p:nvSpPr>
          <p:cNvPr id="126980" name="Text Box 7"/>
          <p:cNvSpPr txBox="1">
            <a:spLocks noChangeArrowheads="1"/>
          </p:cNvSpPr>
          <p:nvPr/>
        </p:nvSpPr>
        <p:spPr bwMode="auto">
          <a:xfrm>
            <a:off x="428596" y="2071678"/>
            <a:ext cx="8358246" cy="1015663"/>
          </a:xfrm>
          <a:prstGeom prst="rect">
            <a:avLst/>
          </a:prstGeom>
          <a:noFill/>
          <a:ln w="9525">
            <a:noFill/>
            <a:miter lim="800000"/>
            <a:headEnd/>
            <a:tailEnd/>
          </a:ln>
        </p:spPr>
        <p:txBody>
          <a:bodyPr wrap="square">
            <a:spAutoFit/>
          </a:bodyPr>
          <a:lstStyle/>
          <a:p>
            <a:pPr algn="ctr">
              <a:spcBef>
                <a:spcPct val="50000"/>
              </a:spcBef>
            </a:pPr>
            <a:r>
              <a:rPr lang="ru-RU" sz="2400" b="1" dirty="0">
                <a:solidFill>
                  <a:schemeClr val="tx2"/>
                </a:solidFill>
              </a:rPr>
              <a:t>Инструмент </a:t>
            </a:r>
            <a:r>
              <a:rPr lang="en-US" sz="2400" b="1" dirty="0">
                <a:solidFill>
                  <a:schemeClr val="tx2"/>
                </a:solidFill>
              </a:rPr>
              <a:t>Seeing Reason   </a:t>
            </a:r>
            <a:r>
              <a:rPr lang="ru-RU" sz="2400" b="1" dirty="0">
                <a:solidFill>
                  <a:schemeClr val="tx2"/>
                </a:solidFill>
              </a:rPr>
              <a:t> («Видение причины»)</a:t>
            </a:r>
          </a:p>
          <a:p>
            <a:pPr algn="ctr">
              <a:spcBef>
                <a:spcPct val="50000"/>
              </a:spcBef>
            </a:pPr>
            <a:r>
              <a:rPr lang="en-US" sz="2400" dirty="0">
                <a:hlinkClick r:id="rId2"/>
              </a:rPr>
              <a:t>www.intel.com/education/seeingreason</a:t>
            </a:r>
            <a:endParaRPr lang="ru-RU" sz="2400"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ru-RU" sz="4000" smtClean="0"/>
              <a:t>Инструмент видения причины</a:t>
            </a:r>
          </a:p>
        </p:txBody>
      </p:sp>
      <p:sp>
        <p:nvSpPr>
          <p:cNvPr id="128003" name="Rectangle 3"/>
          <p:cNvSpPr>
            <a:spLocks noGrp="1" noChangeArrowheads="1"/>
          </p:cNvSpPr>
          <p:nvPr>
            <p:ph idx="1"/>
          </p:nvPr>
        </p:nvSpPr>
        <p:spPr>
          <a:xfrm>
            <a:off x="500034" y="2071678"/>
            <a:ext cx="8229600" cy="4525963"/>
          </a:xfrm>
        </p:spPr>
        <p:txBody>
          <a:bodyPr/>
          <a:lstStyle/>
          <a:p>
            <a:r>
              <a:rPr lang="ru-RU" sz="2800" dirty="0" smtClean="0">
                <a:latin typeface="Arial" charset="0"/>
                <a:cs typeface="Arial" charset="0"/>
              </a:rPr>
              <a:t>Инструмент </a:t>
            </a:r>
            <a:r>
              <a:rPr lang="en-US" sz="2800" dirty="0" smtClean="0">
                <a:latin typeface="Arial" charset="0"/>
                <a:cs typeface="Arial" charset="0"/>
              </a:rPr>
              <a:t>on line</a:t>
            </a:r>
            <a:r>
              <a:rPr lang="ru-RU" sz="2800" dirty="0" smtClean="0">
                <a:latin typeface="Arial" charset="0"/>
                <a:cs typeface="Arial" charset="0"/>
              </a:rPr>
              <a:t> для построения причинно-следственных карт;</a:t>
            </a:r>
          </a:p>
          <a:p>
            <a:r>
              <a:rPr lang="ru-RU" sz="2800" dirty="0" smtClean="0">
                <a:latin typeface="Arial" charset="0"/>
                <a:cs typeface="Arial" charset="0"/>
              </a:rPr>
              <a:t>Учащиеся отображают факторы и связи между ними;</a:t>
            </a:r>
          </a:p>
          <a:p>
            <a:r>
              <a:rPr lang="ru-RU" sz="2800" dirty="0" smtClean="0">
                <a:latin typeface="Arial" charset="0"/>
                <a:cs typeface="Arial" charset="0"/>
              </a:rPr>
              <a:t>Такие карты делают мышление визуальным, поддерживают сотрудничество;</a:t>
            </a:r>
          </a:p>
          <a:p>
            <a:r>
              <a:rPr lang="ru-RU" sz="2800" dirty="0" smtClean="0">
                <a:latin typeface="Arial" charset="0"/>
                <a:cs typeface="Arial" charset="0"/>
              </a:rPr>
              <a:t>Инструмент помогает выявлять значимые и незначимые причины</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sz="4000" smtClean="0"/>
              <a:t>Seeing Reason</a:t>
            </a:r>
            <a:endParaRPr lang="ru-RU" sz="4000" smtClean="0"/>
          </a:p>
        </p:txBody>
      </p:sp>
      <p:sp>
        <p:nvSpPr>
          <p:cNvPr id="129027" name="Rectangle 3"/>
          <p:cNvSpPr>
            <a:spLocks noChangeArrowheads="1"/>
          </p:cNvSpPr>
          <p:nvPr/>
        </p:nvSpPr>
        <p:spPr bwMode="auto">
          <a:xfrm>
            <a:off x="900113" y="1600200"/>
            <a:ext cx="7772400" cy="676275"/>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None/>
            </a:pPr>
            <a:r>
              <a:rPr lang="en-US" sz="3200" dirty="0">
                <a:hlinkClick r:id="rId2"/>
              </a:rPr>
              <a:t>www.intel.com/education/seeingreason</a:t>
            </a:r>
            <a:r>
              <a:rPr lang="en-US" sz="3200" dirty="0"/>
              <a:t>  </a:t>
            </a:r>
            <a:endParaRPr lang="ru-RU" sz="3200" dirty="0"/>
          </a:p>
        </p:txBody>
      </p:sp>
      <p:grpSp>
        <p:nvGrpSpPr>
          <p:cNvPr id="129028" name="Group 4"/>
          <p:cNvGrpSpPr>
            <a:grpSpLocks/>
          </p:cNvGrpSpPr>
          <p:nvPr/>
        </p:nvGrpSpPr>
        <p:grpSpPr bwMode="auto">
          <a:xfrm>
            <a:off x="755650" y="2492375"/>
            <a:ext cx="8137525" cy="3817938"/>
            <a:chOff x="476" y="1570"/>
            <a:chExt cx="5126" cy="2405"/>
          </a:xfrm>
        </p:grpSpPr>
        <p:sp>
          <p:nvSpPr>
            <p:cNvPr id="129030" name="Rectangle 5"/>
            <p:cNvSpPr>
              <a:spLocks noChangeArrowheads="1"/>
            </p:cNvSpPr>
            <p:nvPr/>
          </p:nvSpPr>
          <p:spPr bwMode="auto">
            <a:xfrm>
              <a:off x="2064" y="2251"/>
              <a:ext cx="1633" cy="363"/>
            </a:xfrm>
            <a:prstGeom prst="rect">
              <a:avLst/>
            </a:prstGeom>
            <a:noFill/>
            <a:ln w="28575">
              <a:solidFill>
                <a:schemeClr val="tx1"/>
              </a:solidFill>
              <a:miter lim="800000"/>
              <a:headEnd/>
              <a:tailEnd/>
            </a:ln>
          </p:spPr>
          <p:txBody>
            <a:bodyPr wrap="none" anchor="ctr"/>
            <a:lstStyle/>
            <a:p>
              <a:pPr algn="ctr"/>
              <a:r>
                <a:rPr lang="ru-RU"/>
                <a:t>Транспортные пробки</a:t>
              </a:r>
            </a:p>
          </p:txBody>
        </p:sp>
        <p:sp>
          <p:nvSpPr>
            <p:cNvPr id="129031" name="Rectangle 6"/>
            <p:cNvSpPr>
              <a:spLocks noChangeArrowheads="1"/>
            </p:cNvSpPr>
            <p:nvPr/>
          </p:nvSpPr>
          <p:spPr bwMode="auto">
            <a:xfrm>
              <a:off x="748" y="1570"/>
              <a:ext cx="1361" cy="363"/>
            </a:xfrm>
            <a:prstGeom prst="rect">
              <a:avLst/>
            </a:prstGeom>
            <a:noFill/>
            <a:ln w="28575">
              <a:solidFill>
                <a:schemeClr val="tx1"/>
              </a:solidFill>
              <a:miter lim="800000"/>
              <a:headEnd/>
              <a:tailEnd/>
            </a:ln>
          </p:spPr>
          <p:txBody>
            <a:bodyPr wrap="none" anchor="ctr"/>
            <a:lstStyle/>
            <a:p>
              <a:pPr algn="ctr"/>
              <a:r>
                <a:rPr lang="ru-RU"/>
                <a:t>Число грузовиков</a:t>
              </a:r>
            </a:p>
          </p:txBody>
        </p:sp>
        <p:sp>
          <p:nvSpPr>
            <p:cNvPr id="129032" name="Rectangle 7"/>
            <p:cNvSpPr>
              <a:spLocks noChangeArrowheads="1"/>
            </p:cNvSpPr>
            <p:nvPr/>
          </p:nvSpPr>
          <p:spPr bwMode="auto">
            <a:xfrm>
              <a:off x="476" y="2251"/>
              <a:ext cx="1406" cy="363"/>
            </a:xfrm>
            <a:prstGeom prst="rect">
              <a:avLst/>
            </a:prstGeom>
            <a:noFill/>
            <a:ln w="28575">
              <a:solidFill>
                <a:schemeClr val="tx1"/>
              </a:solidFill>
              <a:miter lim="800000"/>
              <a:headEnd/>
              <a:tailEnd/>
            </a:ln>
          </p:spPr>
          <p:txBody>
            <a:bodyPr wrap="none" anchor="ctr"/>
            <a:lstStyle/>
            <a:p>
              <a:pPr algn="ctr"/>
              <a:r>
                <a:rPr lang="ru-RU"/>
                <a:t>Число автомобилей</a:t>
              </a:r>
            </a:p>
          </p:txBody>
        </p:sp>
        <p:sp>
          <p:nvSpPr>
            <p:cNvPr id="129033" name="Rectangle 8"/>
            <p:cNvSpPr>
              <a:spLocks noChangeArrowheads="1"/>
            </p:cNvSpPr>
            <p:nvPr/>
          </p:nvSpPr>
          <p:spPr bwMode="auto">
            <a:xfrm>
              <a:off x="3061" y="1570"/>
              <a:ext cx="1361" cy="363"/>
            </a:xfrm>
            <a:prstGeom prst="rect">
              <a:avLst/>
            </a:prstGeom>
            <a:noFill/>
            <a:ln w="28575">
              <a:solidFill>
                <a:schemeClr val="tx1"/>
              </a:solidFill>
              <a:miter lim="800000"/>
              <a:headEnd/>
              <a:tailEnd/>
            </a:ln>
          </p:spPr>
          <p:txBody>
            <a:bodyPr wrap="none" anchor="ctr"/>
            <a:lstStyle/>
            <a:p>
              <a:pPr algn="ctr"/>
              <a:r>
                <a:rPr lang="ru-RU"/>
                <a:t>Число дорог</a:t>
              </a:r>
            </a:p>
          </p:txBody>
        </p:sp>
        <p:sp>
          <p:nvSpPr>
            <p:cNvPr id="129034" name="Rectangle 9"/>
            <p:cNvSpPr>
              <a:spLocks noChangeArrowheads="1"/>
            </p:cNvSpPr>
            <p:nvPr/>
          </p:nvSpPr>
          <p:spPr bwMode="auto">
            <a:xfrm>
              <a:off x="2517" y="2931"/>
              <a:ext cx="1225" cy="363"/>
            </a:xfrm>
            <a:prstGeom prst="rect">
              <a:avLst/>
            </a:prstGeom>
            <a:noFill/>
            <a:ln w="28575">
              <a:solidFill>
                <a:schemeClr val="tx1"/>
              </a:solidFill>
              <a:miter lim="800000"/>
              <a:headEnd/>
              <a:tailEnd/>
            </a:ln>
          </p:spPr>
          <p:txBody>
            <a:bodyPr wrap="none" anchor="ctr"/>
            <a:lstStyle/>
            <a:p>
              <a:pPr algn="ctr"/>
              <a:r>
                <a:rPr lang="ru-RU"/>
                <a:t>Происшествия </a:t>
              </a:r>
            </a:p>
          </p:txBody>
        </p:sp>
        <p:sp>
          <p:nvSpPr>
            <p:cNvPr id="129035" name="Rectangle 10"/>
            <p:cNvSpPr>
              <a:spLocks noChangeArrowheads="1"/>
            </p:cNvSpPr>
            <p:nvPr/>
          </p:nvSpPr>
          <p:spPr bwMode="auto">
            <a:xfrm>
              <a:off x="2381" y="3612"/>
              <a:ext cx="953" cy="363"/>
            </a:xfrm>
            <a:prstGeom prst="rect">
              <a:avLst/>
            </a:prstGeom>
            <a:noFill/>
            <a:ln w="28575">
              <a:solidFill>
                <a:schemeClr val="tx1"/>
              </a:solidFill>
              <a:miter lim="800000"/>
              <a:headEnd/>
              <a:tailEnd/>
            </a:ln>
          </p:spPr>
          <p:txBody>
            <a:bodyPr wrap="none" anchor="ctr"/>
            <a:lstStyle/>
            <a:p>
              <a:pPr algn="ctr"/>
              <a:r>
                <a:rPr lang="ru-RU"/>
                <a:t>Дождь</a:t>
              </a:r>
            </a:p>
          </p:txBody>
        </p:sp>
        <p:sp>
          <p:nvSpPr>
            <p:cNvPr id="129036" name="Rectangle 11"/>
            <p:cNvSpPr>
              <a:spLocks noChangeArrowheads="1"/>
            </p:cNvSpPr>
            <p:nvPr/>
          </p:nvSpPr>
          <p:spPr bwMode="auto">
            <a:xfrm>
              <a:off x="3560" y="3612"/>
              <a:ext cx="953" cy="363"/>
            </a:xfrm>
            <a:prstGeom prst="rect">
              <a:avLst/>
            </a:prstGeom>
            <a:noFill/>
            <a:ln w="28575">
              <a:solidFill>
                <a:schemeClr val="tx1"/>
              </a:solidFill>
              <a:miter lim="800000"/>
              <a:headEnd/>
              <a:tailEnd/>
            </a:ln>
          </p:spPr>
          <p:txBody>
            <a:bodyPr wrap="none" anchor="ctr"/>
            <a:lstStyle/>
            <a:p>
              <a:pPr algn="ctr"/>
              <a:r>
                <a:rPr lang="ru-RU"/>
                <a:t>Снег</a:t>
              </a:r>
            </a:p>
          </p:txBody>
        </p:sp>
        <p:sp>
          <p:nvSpPr>
            <p:cNvPr id="129037" name="Rectangle 12"/>
            <p:cNvSpPr>
              <a:spLocks noChangeArrowheads="1"/>
            </p:cNvSpPr>
            <p:nvPr/>
          </p:nvSpPr>
          <p:spPr bwMode="auto">
            <a:xfrm>
              <a:off x="4059" y="2160"/>
              <a:ext cx="1497" cy="408"/>
            </a:xfrm>
            <a:prstGeom prst="rect">
              <a:avLst/>
            </a:prstGeom>
            <a:noFill/>
            <a:ln w="28575">
              <a:solidFill>
                <a:schemeClr val="tx1"/>
              </a:solidFill>
              <a:miter lim="800000"/>
              <a:headEnd/>
              <a:tailEnd/>
            </a:ln>
          </p:spPr>
          <p:txBody>
            <a:bodyPr wrap="none" anchor="ctr"/>
            <a:lstStyle/>
            <a:p>
              <a:pPr algn="ctr"/>
              <a:r>
                <a:rPr lang="ru-RU"/>
                <a:t>Стоящие автомобили</a:t>
              </a:r>
            </a:p>
          </p:txBody>
        </p:sp>
        <p:sp>
          <p:nvSpPr>
            <p:cNvPr id="129038" name="Rectangle 13"/>
            <p:cNvSpPr>
              <a:spLocks noChangeArrowheads="1"/>
            </p:cNvSpPr>
            <p:nvPr/>
          </p:nvSpPr>
          <p:spPr bwMode="auto">
            <a:xfrm>
              <a:off x="4241" y="2976"/>
              <a:ext cx="1361" cy="363"/>
            </a:xfrm>
            <a:prstGeom prst="rect">
              <a:avLst/>
            </a:prstGeom>
            <a:noFill/>
            <a:ln w="28575">
              <a:solidFill>
                <a:schemeClr val="tx1"/>
              </a:solidFill>
              <a:miter lim="800000"/>
              <a:headEnd/>
              <a:tailEnd/>
            </a:ln>
          </p:spPr>
          <p:txBody>
            <a:bodyPr wrap="none" anchor="ctr"/>
            <a:lstStyle/>
            <a:p>
              <a:pPr algn="ctr"/>
              <a:r>
                <a:rPr lang="ru-RU"/>
                <a:t>Температура</a:t>
              </a:r>
            </a:p>
          </p:txBody>
        </p:sp>
        <p:sp>
          <p:nvSpPr>
            <p:cNvPr id="129039" name="Line 14"/>
            <p:cNvSpPr>
              <a:spLocks noChangeShapeType="1"/>
            </p:cNvSpPr>
            <p:nvPr/>
          </p:nvSpPr>
          <p:spPr bwMode="auto">
            <a:xfrm flipH="1" flipV="1">
              <a:off x="2699" y="2614"/>
              <a:ext cx="952" cy="317"/>
            </a:xfrm>
            <a:prstGeom prst="line">
              <a:avLst/>
            </a:prstGeom>
            <a:noFill/>
            <a:ln w="57150">
              <a:solidFill>
                <a:schemeClr val="tx1"/>
              </a:solidFill>
              <a:round/>
              <a:headEnd/>
              <a:tailEnd type="triangle" w="med" len="med"/>
            </a:ln>
          </p:spPr>
          <p:txBody>
            <a:bodyPr/>
            <a:lstStyle/>
            <a:p>
              <a:endParaRPr lang="ru-RU"/>
            </a:p>
          </p:txBody>
        </p:sp>
        <p:sp>
          <p:nvSpPr>
            <p:cNvPr id="129040" name="Line 15"/>
            <p:cNvSpPr>
              <a:spLocks noChangeShapeType="1"/>
            </p:cNvSpPr>
            <p:nvPr/>
          </p:nvSpPr>
          <p:spPr bwMode="auto">
            <a:xfrm flipV="1">
              <a:off x="3651" y="1933"/>
              <a:ext cx="272" cy="998"/>
            </a:xfrm>
            <a:prstGeom prst="line">
              <a:avLst/>
            </a:prstGeom>
            <a:noFill/>
            <a:ln w="57150">
              <a:solidFill>
                <a:schemeClr val="tx1"/>
              </a:solidFill>
              <a:round/>
              <a:headEnd/>
              <a:tailEnd type="triangle" w="med" len="med"/>
            </a:ln>
          </p:spPr>
          <p:txBody>
            <a:bodyPr/>
            <a:lstStyle/>
            <a:p>
              <a:endParaRPr lang="ru-RU"/>
            </a:p>
          </p:txBody>
        </p:sp>
        <p:sp>
          <p:nvSpPr>
            <p:cNvPr id="129041" name="Line 16"/>
            <p:cNvSpPr>
              <a:spLocks noChangeShapeType="1"/>
            </p:cNvSpPr>
            <p:nvPr/>
          </p:nvSpPr>
          <p:spPr bwMode="auto">
            <a:xfrm flipH="1" flipV="1">
              <a:off x="3424" y="3294"/>
              <a:ext cx="545" cy="318"/>
            </a:xfrm>
            <a:prstGeom prst="line">
              <a:avLst/>
            </a:prstGeom>
            <a:noFill/>
            <a:ln w="57150">
              <a:solidFill>
                <a:schemeClr val="tx1"/>
              </a:solidFill>
              <a:round/>
              <a:headEnd/>
              <a:tailEnd type="triangle" w="med" len="med"/>
            </a:ln>
          </p:spPr>
          <p:txBody>
            <a:bodyPr/>
            <a:lstStyle/>
            <a:p>
              <a:endParaRPr lang="ru-RU"/>
            </a:p>
          </p:txBody>
        </p:sp>
        <p:sp>
          <p:nvSpPr>
            <p:cNvPr id="129042" name="Line 17"/>
            <p:cNvSpPr>
              <a:spLocks noChangeShapeType="1"/>
            </p:cNvSpPr>
            <p:nvPr/>
          </p:nvSpPr>
          <p:spPr bwMode="auto">
            <a:xfrm flipH="1" flipV="1">
              <a:off x="3923" y="1979"/>
              <a:ext cx="46" cy="1633"/>
            </a:xfrm>
            <a:prstGeom prst="line">
              <a:avLst/>
            </a:prstGeom>
            <a:noFill/>
            <a:ln w="28575">
              <a:solidFill>
                <a:schemeClr val="tx1"/>
              </a:solidFill>
              <a:round/>
              <a:headEnd/>
              <a:tailEnd type="triangle" w="med" len="med"/>
            </a:ln>
          </p:spPr>
          <p:txBody>
            <a:bodyPr/>
            <a:lstStyle/>
            <a:p>
              <a:endParaRPr lang="ru-RU"/>
            </a:p>
          </p:txBody>
        </p:sp>
        <p:sp>
          <p:nvSpPr>
            <p:cNvPr id="129043" name="Line 18"/>
            <p:cNvSpPr>
              <a:spLocks noChangeShapeType="1"/>
            </p:cNvSpPr>
            <p:nvPr/>
          </p:nvSpPr>
          <p:spPr bwMode="auto">
            <a:xfrm flipH="1" flipV="1">
              <a:off x="5103" y="2568"/>
              <a:ext cx="45" cy="408"/>
            </a:xfrm>
            <a:prstGeom prst="line">
              <a:avLst/>
            </a:prstGeom>
            <a:noFill/>
            <a:ln w="38100">
              <a:solidFill>
                <a:schemeClr val="tx1"/>
              </a:solidFill>
              <a:round/>
              <a:headEnd/>
              <a:tailEnd type="triangle" w="med" len="med"/>
            </a:ln>
          </p:spPr>
          <p:txBody>
            <a:bodyPr/>
            <a:lstStyle/>
            <a:p>
              <a:endParaRPr lang="ru-RU"/>
            </a:p>
          </p:txBody>
        </p:sp>
        <p:sp>
          <p:nvSpPr>
            <p:cNvPr id="129044" name="Line 19"/>
            <p:cNvSpPr>
              <a:spLocks noChangeShapeType="1"/>
            </p:cNvSpPr>
            <p:nvPr/>
          </p:nvSpPr>
          <p:spPr bwMode="auto">
            <a:xfrm flipH="1" flipV="1">
              <a:off x="4422" y="1752"/>
              <a:ext cx="545" cy="408"/>
            </a:xfrm>
            <a:prstGeom prst="line">
              <a:avLst/>
            </a:prstGeom>
            <a:noFill/>
            <a:ln w="38100">
              <a:solidFill>
                <a:schemeClr val="tx1"/>
              </a:solidFill>
              <a:round/>
              <a:headEnd/>
              <a:tailEnd type="triangle" w="med" len="med"/>
            </a:ln>
          </p:spPr>
          <p:txBody>
            <a:bodyPr/>
            <a:lstStyle/>
            <a:p>
              <a:endParaRPr lang="ru-RU"/>
            </a:p>
          </p:txBody>
        </p:sp>
        <p:sp>
          <p:nvSpPr>
            <p:cNvPr id="129045" name="Line 20"/>
            <p:cNvSpPr>
              <a:spLocks noChangeShapeType="1"/>
            </p:cNvSpPr>
            <p:nvPr/>
          </p:nvSpPr>
          <p:spPr bwMode="auto">
            <a:xfrm>
              <a:off x="1882" y="2478"/>
              <a:ext cx="182" cy="0"/>
            </a:xfrm>
            <a:prstGeom prst="line">
              <a:avLst/>
            </a:prstGeom>
            <a:noFill/>
            <a:ln w="57150">
              <a:solidFill>
                <a:schemeClr val="tx1"/>
              </a:solidFill>
              <a:round/>
              <a:headEnd/>
              <a:tailEnd type="triangle" w="med" len="med"/>
            </a:ln>
          </p:spPr>
          <p:txBody>
            <a:bodyPr/>
            <a:lstStyle/>
            <a:p>
              <a:endParaRPr lang="ru-RU"/>
            </a:p>
          </p:txBody>
        </p:sp>
        <p:sp>
          <p:nvSpPr>
            <p:cNvPr id="129046" name="Line 21"/>
            <p:cNvSpPr>
              <a:spLocks noChangeShapeType="1"/>
            </p:cNvSpPr>
            <p:nvPr/>
          </p:nvSpPr>
          <p:spPr bwMode="auto">
            <a:xfrm>
              <a:off x="1519" y="1933"/>
              <a:ext cx="1361" cy="318"/>
            </a:xfrm>
            <a:prstGeom prst="line">
              <a:avLst/>
            </a:prstGeom>
            <a:noFill/>
            <a:ln w="38100">
              <a:solidFill>
                <a:schemeClr val="tx1"/>
              </a:solidFill>
              <a:round/>
              <a:headEnd/>
              <a:tailEnd type="triangle" w="med" len="med"/>
            </a:ln>
          </p:spPr>
          <p:txBody>
            <a:bodyPr/>
            <a:lstStyle/>
            <a:p>
              <a:endParaRPr lang="ru-RU"/>
            </a:p>
          </p:txBody>
        </p:sp>
        <p:sp>
          <p:nvSpPr>
            <p:cNvPr id="129047" name="Line 22"/>
            <p:cNvSpPr>
              <a:spLocks noChangeShapeType="1"/>
            </p:cNvSpPr>
            <p:nvPr/>
          </p:nvSpPr>
          <p:spPr bwMode="auto">
            <a:xfrm flipH="1">
              <a:off x="3016" y="1933"/>
              <a:ext cx="680" cy="318"/>
            </a:xfrm>
            <a:prstGeom prst="line">
              <a:avLst/>
            </a:prstGeom>
            <a:noFill/>
            <a:ln w="38100">
              <a:solidFill>
                <a:schemeClr val="tx1"/>
              </a:solidFill>
              <a:round/>
              <a:headEnd/>
              <a:tailEnd type="triangle" w="med" len="med"/>
            </a:ln>
          </p:spPr>
          <p:txBody>
            <a:bodyPr/>
            <a:lstStyle/>
            <a:p>
              <a:endParaRPr lang="ru-RU"/>
            </a:p>
          </p:txBody>
        </p:sp>
        <p:sp>
          <p:nvSpPr>
            <p:cNvPr id="129048" name="Line 23"/>
            <p:cNvSpPr>
              <a:spLocks noChangeShapeType="1"/>
            </p:cNvSpPr>
            <p:nvPr/>
          </p:nvSpPr>
          <p:spPr bwMode="auto">
            <a:xfrm flipV="1">
              <a:off x="2880" y="3294"/>
              <a:ext cx="544" cy="318"/>
            </a:xfrm>
            <a:prstGeom prst="line">
              <a:avLst/>
            </a:prstGeom>
            <a:noFill/>
            <a:ln w="38100">
              <a:solidFill>
                <a:schemeClr val="tx1"/>
              </a:solidFill>
              <a:round/>
              <a:headEnd/>
              <a:tailEnd/>
            </a:ln>
          </p:spPr>
          <p:txBody>
            <a:bodyPr/>
            <a:lstStyle/>
            <a:p>
              <a:endParaRPr lang="ru-RU"/>
            </a:p>
          </p:txBody>
        </p:sp>
      </p:grpSp>
      <p:sp>
        <p:nvSpPr>
          <p:cNvPr id="129029" name="AutoShape 24"/>
          <p:cNvSpPr>
            <a:spLocks noChangeArrowheads="1"/>
          </p:cNvSpPr>
          <p:nvPr/>
        </p:nvSpPr>
        <p:spPr bwMode="auto">
          <a:xfrm rot="1308084">
            <a:off x="1060450" y="4805363"/>
            <a:ext cx="1989138" cy="1565275"/>
          </a:xfrm>
          <a:prstGeom prst="upArrowCallout">
            <a:avLst>
              <a:gd name="adj1" fmla="val 31770"/>
              <a:gd name="adj2" fmla="val 31770"/>
              <a:gd name="adj3" fmla="val 16667"/>
              <a:gd name="adj4" fmla="val 66667"/>
            </a:avLst>
          </a:prstGeom>
          <a:gradFill rotWithShape="1">
            <a:gsLst>
              <a:gs pos="0">
                <a:srgbClr val="FFFFFF"/>
              </a:gs>
              <a:gs pos="100000">
                <a:schemeClr val="accent2"/>
              </a:gs>
            </a:gsLst>
            <a:lin ang="18900000" scaled="1"/>
          </a:gradFill>
          <a:ln w="9525">
            <a:solidFill>
              <a:schemeClr val="tx1"/>
            </a:solidFill>
            <a:miter lim="800000"/>
            <a:headEnd/>
            <a:tailEnd/>
          </a:ln>
        </p:spPr>
        <p:txBody>
          <a:bodyPr wrap="none" anchor="ctr"/>
          <a:lstStyle/>
          <a:p>
            <a:pPr algn="ctr"/>
            <a:r>
              <a:rPr lang="ru-RU"/>
              <a:t>Пример </a:t>
            </a:r>
          </a:p>
          <a:p>
            <a:pPr algn="ctr"/>
            <a:r>
              <a:rPr lang="ru-RU"/>
              <a:t>причинной карты</a:t>
            </a:r>
          </a:p>
        </p:txBody>
      </p:sp>
      <p:sp>
        <p:nvSpPr>
          <p:cNvPr id="2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2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ru-RU" smtClean="0"/>
              <a:t>Составить причинную карту</a:t>
            </a:r>
          </a:p>
        </p:txBody>
      </p:sp>
      <p:grpSp>
        <p:nvGrpSpPr>
          <p:cNvPr id="131075" name="Group 3"/>
          <p:cNvGrpSpPr>
            <a:grpSpLocks/>
          </p:cNvGrpSpPr>
          <p:nvPr/>
        </p:nvGrpSpPr>
        <p:grpSpPr bwMode="auto">
          <a:xfrm>
            <a:off x="395289" y="1989139"/>
            <a:ext cx="7177108" cy="3868754"/>
            <a:chOff x="249" y="1253"/>
            <a:chExt cx="5398" cy="2949"/>
          </a:xfrm>
        </p:grpSpPr>
        <p:sp>
          <p:nvSpPr>
            <p:cNvPr id="131076" name="Rectangle 4"/>
            <p:cNvSpPr>
              <a:spLocks noChangeArrowheads="1"/>
            </p:cNvSpPr>
            <p:nvPr/>
          </p:nvSpPr>
          <p:spPr bwMode="auto">
            <a:xfrm>
              <a:off x="1882" y="2024"/>
              <a:ext cx="1633" cy="816"/>
            </a:xfrm>
            <a:prstGeom prst="rect">
              <a:avLst/>
            </a:prstGeom>
            <a:solidFill>
              <a:schemeClr val="accent1"/>
            </a:solidFill>
            <a:ln w="38100">
              <a:solidFill>
                <a:schemeClr val="tx1"/>
              </a:solidFill>
              <a:miter lim="800000"/>
              <a:headEnd/>
              <a:tailEnd/>
            </a:ln>
          </p:spPr>
          <p:txBody>
            <a:bodyPr wrap="none" anchor="ctr"/>
            <a:lstStyle/>
            <a:p>
              <a:pPr algn="ctr"/>
              <a:r>
                <a:rPr lang="ru-RU" sz="2200"/>
                <a:t>Событие, </a:t>
              </a:r>
            </a:p>
            <a:p>
              <a:pPr algn="ctr"/>
              <a:r>
                <a:rPr lang="ru-RU" sz="2200"/>
                <a:t>явление</a:t>
              </a:r>
            </a:p>
          </p:txBody>
        </p:sp>
        <p:sp>
          <p:nvSpPr>
            <p:cNvPr id="131077" name="Rectangle 5"/>
            <p:cNvSpPr>
              <a:spLocks noChangeArrowheads="1"/>
            </p:cNvSpPr>
            <p:nvPr/>
          </p:nvSpPr>
          <p:spPr bwMode="auto">
            <a:xfrm>
              <a:off x="884" y="3249"/>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1</a:t>
              </a:r>
            </a:p>
          </p:txBody>
        </p:sp>
        <p:sp>
          <p:nvSpPr>
            <p:cNvPr id="131078" name="Rectangle 6"/>
            <p:cNvSpPr>
              <a:spLocks noChangeArrowheads="1"/>
            </p:cNvSpPr>
            <p:nvPr/>
          </p:nvSpPr>
          <p:spPr bwMode="auto">
            <a:xfrm>
              <a:off x="2880" y="3249"/>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2</a:t>
              </a:r>
            </a:p>
          </p:txBody>
        </p:sp>
        <p:sp>
          <p:nvSpPr>
            <p:cNvPr id="131079" name="Rectangle 7"/>
            <p:cNvSpPr>
              <a:spLocks noChangeArrowheads="1"/>
            </p:cNvSpPr>
            <p:nvPr/>
          </p:nvSpPr>
          <p:spPr bwMode="auto">
            <a:xfrm>
              <a:off x="4014" y="2296"/>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dirty="0"/>
                <a:t>Причина 3</a:t>
              </a:r>
            </a:p>
          </p:txBody>
        </p:sp>
        <p:sp>
          <p:nvSpPr>
            <p:cNvPr id="131080" name="Rectangle 8"/>
            <p:cNvSpPr>
              <a:spLocks noChangeArrowheads="1"/>
            </p:cNvSpPr>
            <p:nvPr/>
          </p:nvSpPr>
          <p:spPr bwMode="auto">
            <a:xfrm>
              <a:off x="4014" y="1298"/>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4</a:t>
              </a:r>
            </a:p>
          </p:txBody>
        </p:sp>
        <p:sp>
          <p:nvSpPr>
            <p:cNvPr id="131081" name="Rectangle 9"/>
            <p:cNvSpPr>
              <a:spLocks noChangeArrowheads="1"/>
            </p:cNvSpPr>
            <p:nvPr/>
          </p:nvSpPr>
          <p:spPr bwMode="auto">
            <a:xfrm>
              <a:off x="2200" y="1253"/>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5</a:t>
              </a:r>
            </a:p>
          </p:txBody>
        </p:sp>
        <p:sp>
          <p:nvSpPr>
            <p:cNvPr id="131082" name="Rectangle 10"/>
            <p:cNvSpPr>
              <a:spLocks noChangeArrowheads="1"/>
            </p:cNvSpPr>
            <p:nvPr/>
          </p:nvSpPr>
          <p:spPr bwMode="auto">
            <a:xfrm>
              <a:off x="431" y="1434"/>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6</a:t>
              </a:r>
            </a:p>
          </p:txBody>
        </p:sp>
        <p:sp>
          <p:nvSpPr>
            <p:cNvPr id="131083" name="Rectangle 11"/>
            <p:cNvSpPr>
              <a:spLocks noChangeArrowheads="1"/>
            </p:cNvSpPr>
            <p:nvPr/>
          </p:nvSpPr>
          <p:spPr bwMode="auto">
            <a:xfrm>
              <a:off x="249" y="2478"/>
              <a:ext cx="1225" cy="589"/>
            </a:xfrm>
            <a:prstGeom prst="rect">
              <a:avLst/>
            </a:prstGeom>
            <a:solidFill>
              <a:srgbClr val="E5A1E3"/>
            </a:solidFill>
            <a:ln w="9525">
              <a:solidFill>
                <a:schemeClr val="tx1"/>
              </a:solidFill>
              <a:miter lim="800000"/>
              <a:headEnd/>
              <a:tailEnd/>
            </a:ln>
          </p:spPr>
          <p:txBody>
            <a:bodyPr wrap="none" anchor="ctr"/>
            <a:lstStyle/>
            <a:p>
              <a:pPr algn="ctr"/>
              <a:r>
                <a:rPr lang="ru-RU" sz="2000"/>
                <a:t>Причина 7</a:t>
              </a:r>
            </a:p>
          </p:txBody>
        </p:sp>
        <p:sp>
          <p:nvSpPr>
            <p:cNvPr id="131084" name="AutoShape 12"/>
            <p:cNvSpPr>
              <a:spLocks noChangeArrowheads="1"/>
            </p:cNvSpPr>
            <p:nvPr/>
          </p:nvSpPr>
          <p:spPr bwMode="auto">
            <a:xfrm>
              <a:off x="4286" y="3158"/>
              <a:ext cx="726" cy="409"/>
            </a:xfrm>
            <a:prstGeom prst="roundRect">
              <a:avLst>
                <a:gd name="adj" fmla="val 16667"/>
              </a:avLst>
            </a:prstGeom>
            <a:solidFill>
              <a:srgbClr val="CC99FF"/>
            </a:solidFill>
            <a:ln w="9525">
              <a:solidFill>
                <a:schemeClr val="tx1"/>
              </a:solidFill>
              <a:round/>
              <a:headEnd/>
              <a:tailEnd/>
            </a:ln>
          </p:spPr>
          <p:txBody>
            <a:bodyPr wrap="none" anchor="ctr"/>
            <a:lstStyle/>
            <a:p>
              <a:endParaRPr lang="ru-RU"/>
            </a:p>
          </p:txBody>
        </p:sp>
        <p:sp>
          <p:nvSpPr>
            <p:cNvPr id="131085" name="AutoShape 13"/>
            <p:cNvSpPr>
              <a:spLocks noChangeArrowheads="1"/>
            </p:cNvSpPr>
            <p:nvPr/>
          </p:nvSpPr>
          <p:spPr bwMode="auto">
            <a:xfrm>
              <a:off x="4921" y="3793"/>
              <a:ext cx="726" cy="409"/>
            </a:xfrm>
            <a:prstGeom prst="roundRect">
              <a:avLst>
                <a:gd name="adj" fmla="val 16667"/>
              </a:avLst>
            </a:prstGeom>
            <a:solidFill>
              <a:srgbClr val="CC99FF"/>
            </a:solidFill>
            <a:ln w="9525">
              <a:solidFill>
                <a:schemeClr val="tx1"/>
              </a:solidFill>
              <a:round/>
              <a:headEnd/>
              <a:tailEnd/>
            </a:ln>
          </p:spPr>
          <p:txBody>
            <a:bodyPr wrap="none" anchor="ctr"/>
            <a:lstStyle/>
            <a:p>
              <a:endParaRPr lang="ru-RU"/>
            </a:p>
          </p:txBody>
        </p:sp>
        <p:sp>
          <p:nvSpPr>
            <p:cNvPr id="131086" name="Line 14"/>
            <p:cNvSpPr>
              <a:spLocks noChangeShapeType="1"/>
            </p:cNvSpPr>
            <p:nvPr/>
          </p:nvSpPr>
          <p:spPr bwMode="auto">
            <a:xfrm flipV="1">
              <a:off x="1746" y="2840"/>
              <a:ext cx="408" cy="409"/>
            </a:xfrm>
            <a:prstGeom prst="line">
              <a:avLst/>
            </a:prstGeom>
            <a:noFill/>
            <a:ln w="57150">
              <a:solidFill>
                <a:schemeClr val="tx1"/>
              </a:solidFill>
              <a:round/>
              <a:headEnd/>
              <a:tailEnd type="triangle" w="med" len="med"/>
            </a:ln>
          </p:spPr>
          <p:txBody>
            <a:bodyPr/>
            <a:lstStyle/>
            <a:p>
              <a:endParaRPr lang="ru-RU"/>
            </a:p>
          </p:txBody>
        </p:sp>
        <p:sp>
          <p:nvSpPr>
            <p:cNvPr id="131087" name="Line 15"/>
            <p:cNvSpPr>
              <a:spLocks noChangeShapeType="1"/>
            </p:cNvSpPr>
            <p:nvPr/>
          </p:nvSpPr>
          <p:spPr bwMode="auto">
            <a:xfrm flipH="1" flipV="1">
              <a:off x="3016" y="2795"/>
              <a:ext cx="408" cy="454"/>
            </a:xfrm>
            <a:prstGeom prst="line">
              <a:avLst/>
            </a:prstGeom>
            <a:noFill/>
            <a:ln w="28575">
              <a:solidFill>
                <a:schemeClr val="tx1"/>
              </a:solidFill>
              <a:round/>
              <a:headEnd/>
              <a:tailEnd type="triangle" w="med" len="med"/>
            </a:ln>
          </p:spPr>
          <p:txBody>
            <a:bodyPr/>
            <a:lstStyle/>
            <a:p>
              <a:endParaRPr lang="ru-RU"/>
            </a:p>
          </p:txBody>
        </p:sp>
        <p:sp>
          <p:nvSpPr>
            <p:cNvPr id="131088" name="Line 16"/>
            <p:cNvSpPr>
              <a:spLocks noChangeShapeType="1"/>
            </p:cNvSpPr>
            <p:nvPr/>
          </p:nvSpPr>
          <p:spPr bwMode="auto">
            <a:xfrm flipH="1" flipV="1">
              <a:off x="3515" y="2568"/>
              <a:ext cx="499" cy="46"/>
            </a:xfrm>
            <a:prstGeom prst="line">
              <a:avLst/>
            </a:prstGeom>
            <a:noFill/>
            <a:ln w="38100">
              <a:solidFill>
                <a:schemeClr val="tx1"/>
              </a:solidFill>
              <a:round/>
              <a:headEnd/>
              <a:tailEnd type="triangle" w="med" len="med"/>
            </a:ln>
          </p:spPr>
          <p:txBody>
            <a:bodyPr/>
            <a:lstStyle/>
            <a:p>
              <a:endParaRPr lang="ru-RU"/>
            </a:p>
          </p:txBody>
        </p:sp>
        <p:sp>
          <p:nvSpPr>
            <p:cNvPr id="131089" name="Line 17"/>
            <p:cNvSpPr>
              <a:spLocks noChangeShapeType="1"/>
            </p:cNvSpPr>
            <p:nvPr/>
          </p:nvSpPr>
          <p:spPr bwMode="auto">
            <a:xfrm flipV="1">
              <a:off x="4422" y="2840"/>
              <a:ext cx="136" cy="318"/>
            </a:xfrm>
            <a:prstGeom prst="line">
              <a:avLst/>
            </a:prstGeom>
            <a:noFill/>
            <a:ln w="9525">
              <a:solidFill>
                <a:schemeClr val="tx1"/>
              </a:solidFill>
              <a:round/>
              <a:headEnd/>
              <a:tailEnd type="triangle" w="med" len="med"/>
            </a:ln>
          </p:spPr>
          <p:txBody>
            <a:bodyPr/>
            <a:lstStyle/>
            <a:p>
              <a:endParaRPr lang="ru-RU"/>
            </a:p>
          </p:txBody>
        </p:sp>
        <p:sp>
          <p:nvSpPr>
            <p:cNvPr id="131090" name="Line 18"/>
            <p:cNvSpPr>
              <a:spLocks noChangeShapeType="1"/>
            </p:cNvSpPr>
            <p:nvPr/>
          </p:nvSpPr>
          <p:spPr bwMode="auto">
            <a:xfrm flipH="1" flipV="1">
              <a:off x="5057" y="2886"/>
              <a:ext cx="318" cy="907"/>
            </a:xfrm>
            <a:prstGeom prst="line">
              <a:avLst/>
            </a:prstGeom>
            <a:noFill/>
            <a:ln w="9525">
              <a:solidFill>
                <a:schemeClr val="tx1"/>
              </a:solidFill>
              <a:round/>
              <a:headEnd/>
              <a:tailEnd type="triangle" w="med" len="med"/>
            </a:ln>
          </p:spPr>
          <p:txBody>
            <a:bodyPr/>
            <a:lstStyle/>
            <a:p>
              <a:endParaRPr lang="ru-RU"/>
            </a:p>
          </p:txBody>
        </p:sp>
        <p:sp>
          <p:nvSpPr>
            <p:cNvPr id="131091" name="Line 19"/>
            <p:cNvSpPr>
              <a:spLocks noChangeShapeType="1"/>
            </p:cNvSpPr>
            <p:nvPr/>
          </p:nvSpPr>
          <p:spPr bwMode="auto">
            <a:xfrm flipH="1">
              <a:off x="3379" y="1616"/>
              <a:ext cx="635" cy="408"/>
            </a:xfrm>
            <a:prstGeom prst="line">
              <a:avLst/>
            </a:prstGeom>
            <a:noFill/>
            <a:ln w="57150">
              <a:solidFill>
                <a:schemeClr val="tx1"/>
              </a:solidFill>
              <a:round/>
              <a:headEnd/>
              <a:tailEnd type="triangle" w="med" len="med"/>
            </a:ln>
          </p:spPr>
          <p:txBody>
            <a:bodyPr/>
            <a:lstStyle/>
            <a:p>
              <a:endParaRPr lang="ru-RU"/>
            </a:p>
          </p:txBody>
        </p:sp>
        <p:sp>
          <p:nvSpPr>
            <p:cNvPr id="131092" name="Line 20"/>
            <p:cNvSpPr>
              <a:spLocks noChangeShapeType="1"/>
            </p:cNvSpPr>
            <p:nvPr/>
          </p:nvSpPr>
          <p:spPr bwMode="auto">
            <a:xfrm>
              <a:off x="2699" y="1842"/>
              <a:ext cx="181" cy="182"/>
            </a:xfrm>
            <a:prstGeom prst="line">
              <a:avLst/>
            </a:prstGeom>
            <a:noFill/>
            <a:ln w="38100">
              <a:solidFill>
                <a:schemeClr val="tx1"/>
              </a:solidFill>
              <a:round/>
              <a:headEnd/>
              <a:tailEnd type="triangle" w="med" len="med"/>
            </a:ln>
          </p:spPr>
          <p:txBody>
            <a:bodyPr/>
            <a:lstStyle/>
            <a:p>
              <a:endParaRPr lang="ru-RU"/>
            </a:p>
          </p:txBody>
        </p:sp>
        <p:sp>
          <p:nvSpPr>
            <p:cNvPr id="131093" name="Line 21"/>
            <p:cNvSpPr>
              <a:spLocks noChangeShapeType="1"/>
            </p:cNvSpPr>
            <p:nvPr/>
          </p:nvSpPr>
          <p:spPr bwMode="auto">
            <a:xfrm>
              <a:off x="1247" y="2024"/>
              <a:ext cx="635" cy="317"/>
            </a:xfrm>
            <a:prstGeom prst="line">
              <a:avLst/>
            </a:prstGeom>
            <a:noFill/>
            <a:ln w="28575">
              <a:solidFill>
                <a:schemeClr val="tx1"/>
              </a:solidFill>
              <a:round/>
              <a:headEnd/>
              <a:tailEnd type="triangle" w="med" len="med"/>
            </a:ln>
          </p:spPr>
          <p:txBody>
            <a:bodyPr/>
            <a:lstStyle/>
            <a:p>
              <a:endParaRPr lang="ru-RU"/>
            </a:p>
          </p:txBody>
        </p:sp>
        <p:sp>
          <p:nvSpPr>
            <p:cNvPr id="131094" name="Line 22"/>
            <p:cNvSpPr>
              <a:spLocks noChangeShapeType="1"/>
            </p:cNvSpPr>
            <p:nvPr/>
          </p:nvSpPr>
          <p:spPr bwMode="auto">
            <a:xfrm flipV="1">
              <a:off x="1474" y="2568"/>
              <a:ext cx="408" cy="272"/>
            </a:xfrm>
            <a:prstGeom prst="line">
              <a:avLst/>
            </a:prstGeom>
            <a:noFill/>
            <a:ln w="9525">
              <a:solidFill>
                <a:schemeClr val="tx1"/>
              </a:solidFill>
              <a:round/>
              <a:headEnd/>
              <a:tailEnd type="triangle" w="med" len="med"/>
            </a:ln>
          </p:spPr>
          <p:txBody>
            <a:bodyPr/>
            <a:lstStyle/>
            <a:p>
              <a:endParaRPr lang="ru-RU"/>
            </a:p>
          </p:txBody>
        </p:sp>
      </p:grpSp>
      <p:sp>
        <p:nvSpPr>
          <p:cNvPr id="2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24"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defRPr/>
            </a:pPr>
            <a:r>
              <a:rPr lang="ru-RU" dirty="0" smtClean="0"/>
              <a:t>Предъявление доказательств</a:t>
            </a:r>
          </a:p>
        </p:txBody>
      </p:sp>
      <p:sp>
        <p:nvSpPr>
          <p:cNvPr id="132099" name="Rectangle 3"/>
          <p:cNvSpPr>
            <a:spLocks noGrp="1" noChangeArrowheads="1"/>
          </p:cNvSpPr>
          <p:nvPr>
            <p:ph idx="1"/>
          </p:nvPr>
        </p:nvSpPr>
        <p:spPr>
          <a:xfrm>
            <a:off x="214282" y="3357562"/>
            <a:ext cx="8686800" cy="3206750"/>
          </a:xfrm>
        </p:spPr>
        <p:txBody>
          <a:bodyPr/>
          <a:lstStyle/>
          <a:p>
            <a:pPr algn="ctr">
              <a:lnSpc>
                <a:spcPct val="80000"/>
              </a:lnSpc>
              <a:buFont typeface="Wingdings" pitchFamily="2" charset="2"/>
              <a:buNone/>
            </a:pPr>
            <a:r>
              <a:rPr lang="ru-RU" sz="2000" b="1" dirty="0" smtClean="0">
                <a:solidFill>
                  <a:schemeClr val="tx2"/>
                </a:solidFill>
                <a:latin typeface="Arial" charset="0"/>
                <a:cs typeface="Arial" charset="0"/>
              </a:rPr>
              <a:t>Инструмент</a:t>
            </a:r>
            <a:r>
              <a:rPr lang="en-US" sz="2000" b="1" dirty="0" smtClean="0">
                <a:solidFill>
                  <a:schemeClr val="tx2"/>
                </a:solidFill>
                <a:latin typeface="Arial" charset="0"/>
                <a:cs typeface="Arial" charset="0"/>
              </a:rPr>
              <a:t> Showing Evidence </a:t>
            </a:r>
            <a:r>
              <a:rPr lang="ru-RU" sz="2000" b="1" dirty="0" smtClean="0">
                <a:solidFill>
                  <a:schemeClr val="tx2"/>
                </a:solidFill>
                <a:latin typeface="Arial" charset="0"/>
                <a:cs typeface="Arial" charset="0"/>
              </a:rPr>
              <a:t>(</a:t>
            </a:r>
            <a:r>
              <a:rPr lang="ru-RU" sz="2000" dirty="0" smtClean="0">
                <a:solidFill>
                  <a:schemeClr val="tx2"/>
                </a:solidFill>
                <a:latin typeface="Arial" charset="0"/>
                <a:cs typeface="Arial" charset="0"/>
              </a:rPr>
              <a:t>предъявления доказательства</a:t>
            </a:r>
            <a:r>
              <a:rPr lang="ru-RU" sz="2000" b="1" dirty="0" smtClean="0">
                <a:solidFill>
                  <a:schemeClr val="tx2"/>
                </a:solidFill>
                <a:latin typeface="Arial" charset="0"/>
                <a:cs typeface="Arial" charset="0"/>
              </a:rPr>
              <a:t>)</a:t>
            </a:r>
          </a:p>
          <a:p>
            <a:pPr algn="ctr">
              <a:lnSpc>
                <a:spcPct val="80000"/>
              </a:lnSpc>
              <a:buFont typeface="Wingdings" pitchFamily="2" charset="2"/>
              <a:buNone/>
            </a:pPr>
            <a:r>
              <a:rPr lang="en-US" sz="2000" dirty="0" smtClean="0">
                <a:latin typeface="Arial" charset="0"/>
                <a:cs typeface="Arial" charset="0"/>
                <a:hlinkClick r:id="rId2"/>
              </a:rPr>
              <a:t>www.intel.com/education/showingevidence</a:t>
            </a:r>
            <a:endParaRPr lang="ru-RU" sz="2000" b="1" dirty="0" smtClean="0">
              <a:solidFill>
                <a:schemeClr val="tx2"/>
              </a:solidFill>
              <a:latin typeface="Arial" charset="0"/>
              <a:cs typeface="Arial" charset="0"/>
            </a:endParaRPr>
          </a:p>
          <a:p>
            <a:pPr algn="ctr">
              <a:lnSpc>
                <a:spcPct val="80000"/>
              </a:lnSpc>
              <a:buFont typeface="Wingdings" pitchFamily="2" charset="2"/>
              <a:buNone/>
            </a:pPr>
            <a:endParaRPr lang="ru-RU" sz="2000" b="1" dirty="0" smtClean="0">
              <a:solidFill>
                <a:schemeClr val="tx2"/>
              </a:solidFill>
              <a:latin typeface="Arial" charset="0"/>
              <a:cs typeface="Arial" charset="0"/>
            </a:endParaRPr>
          </a:p>
          <a:p>
            <a:pPr>
              <a:lnSpc>
                <a:spcPct val="80000"/>
              </a:lnSpc>
            </a:pPr>
            <a:r>
              <a:rPr lang="ru-RU" sz="1600" dirty="0" smtClean="0">
                <a:latin typeface="Arial" charset="0"/>
                <a:cs typeface="Arial" charset="0"/>
              </a:rPr>
              <a:t>Инструмент </a:t>
            </a:r>
            <a:r>
              <a:rPr lang="en-US" sz="1600" dirty="0" smtClean="0">
                <a:latin typeface="Arial" charset="0"/>
                <a:cs typeface="Arial" charset="0"/>
              </a:rPr>
              <a:t>on line</a:t>
            </a:r>
            <a:r>
              <a:rPr lang="ru-RU" sz="1600" dirty="0" smtClean="0">
                <a:latin typeface="Arial" charset="0"/>
                <a:cs typeface="Arial" charset="0"/>
              </a:rPr>
              <a:t> для выдвижения гипотез и поддерживающих утверждений с доказательствами. </a:t>
            </a:r>
          </a:p>
          <a:p>
            <a:pPr>
              <a:lnSpc>
                <a:spcPct val="80000"/>
              </a:lnSpc>
            </a:pPr>
            <a:r>
              <a:rPr lang="ru-RU" sz="1600" dirty="0" smtClean="0">
                <a:latin typeface="Arial" charset="0"/>
                <a:cs typeface="Arial" charset="0"/>
              </a:rPr>
              <a:t>Учащиеся учатся конструировать хорошие аргументы, доказывать различные положения. </a:t>
            </a:r>
          </a:p>
          <a:p>
            <a:pPr>
              <a:lnSpc>
                <a:spcPct val="80000"/>
              </a:lnSpc>
            </a:pPr>
            <a:r>
              <a:rPr lang="ru-RU" sz="1600" dirty="0" smtClean="0">
                <a:latin typeface="Arial" charset="0"/>
                <a:cs typeface="Arial" charset="0"/>
              </a:rPr>
              <a:t>Используя инструмент предъявление доказательств, учащиеся подбирают утверждения, оценивают качество доказательств, объясняют, как доказательство поддерживает утверждение. </a:t>
            </a:r>
          </a:p>
          <a:p>
            <a:pPr>
              <a:lnSpc>
                <a:spcPct val="80000"/>
              </a:lnSpc>
            </a:pPr>
            <a:r>
              <a:rPr lang="ru-RU" sz="1600" dirty="0" smtClean="0">
                <a:latin typeface="Arial" charset="0"/>
                <a:cs typeface="Arial" charset="0"/>
              </a:rPr>
              <a:t>Этот инструмент поддерживает деятельность, в которой учащиеся обсуждают различия, делают заключения, организуют идеи.  </a:t>
            </a:r>
          </a:p>
          <a:p>
            <a:pPr>
              <a:lnSpc>
                <a:spcPct val="80000"/>
              </a:lnSpc>
              <a:buFont typeface="Wingdings" pitchFamily="2" charset="2"/>
              <a:buNone/>
            </a:pPr>
            <a:endParaRPr lang="ru-RU" sz="1600" b="1" dirty="0" smtClean="0">
              <a:solidFill>
                <a:schemeClr val="tx2"/>
              </a:solidFill>
              <a:latin typeface="Arial" charset="0"/>
              <a:cs typeface="Arial" charset="0"/>
            </a:endParaRPr>
          </a:p>
          <a:p>
            <a:pPr>
              <a:lnSpc>
                <a:spcPct val="80000"/>
              </a:lnSpc>
              <a:buFont typeface="Wingdings" pitchFamily="2" charset="2"/>
              <a:buNone/>
            </a:pPr>
            <a:endParaRPr lang="ru-RU" sz="700" dirty="0" smtClean="0">
              <a:solidFill>
                <a:schemeClr val="tx2"/>
              </a:solidFill>
              <a:latin typeface="Arial" charset="0"/>
              <a:cs typeface="Arial" charset="0"/>
            </a:endParaRPr>
          </a:p>
        </p:txBody>
      </p:sp>
      <p:pic>
        <p:nvPicPr>
          <p:cNvPr id="132100" name="Picture 4" descr="cover_image3"/>
          <p:cNvPicPr>
            <a:picLocks noChangeAspect="1" noChangeArrowheads="1"/>
          </p:cNvPicPr>
          <p:nvPr/>
        </p:nvPicPr>
        <p:blipFill>
          <a:blip r:embed="rId3"/>
          <a:srcRect/>
          <a:stretch>
            <a:fillRect/>
          </a:stretch>
        </p:blipFill>
        <p:spPr bwMode="auto">
          <a:xfrm>
            <a:off x="500034" y="1214422"/>
            <a:ext cx="3429000" cy="2044700"/>
          </a:xfrm>
          <a:prstGeom prst="rect">
            <a:avLst/>
          </a:prstGeom>
          <a:noFill/>
          <a:ln w="9525">
            <a:noFill/>
            <a:miter lim="800000"/>
            <a:headEnd/>
            <a:tailEnd/>
          </a:ln>
        </p:spPr>
      </p:pic>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7158" y="214290"/>
            <a:ext cx="8229600" cy="863600"/>
          </a:xfrm>
        </p:spPr>
        <p:txBody>
          <a:bodyPr>
            <a:normAutofit fontScale="90000"/>
          </a:bodyPr>
          <a:lstStyle/>
          <a:p>
            <a:pPr>
              <a:defRPr/>
            </a:pPr>
            <a:r>
              <a:rPr lang="ru-RU" sz="3200" dirty="0" smtClean="0"/>
              <a:t>Инструмент предъявления доказательства</a:t>
            </a:r>
          </a:p>
        </p:txBody>
      </p:sp>
      <p:sp>
        <p:nvSpPr>
          <p:cNvPr id="133123" name="Rectangle 3"/>
          <p:cNvSpPr>
            <a:spLocks noChangeArrowheads="1"/>
          </p:cNvSpPr>
          <p:nvPr/>
        </p:nvSpPr>
        <p:spPr bwMode="auto">
          <a:xfrm>
            <a:off x="900113" y="1600200"/>
            <a:ext cx="7772400" cy="676275"/>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None/>
            </a:pPr>
            <a:endParaRPr lang="ru-RU" sz="3200"/>
          </a:p>
        </p:txBody>
      </p:sp>
      <p:grpSp>
        <p:nvGrpSpPr>
          <p:cNvPr id="133124" name="Group 4"/>
          <p:cNvGrpSpPr>
            <a:grpSpLocks/>
          </p:cNvGrpSpPr>
          <p:nvPr/>
        </p:nvGrpSpPr>
        <p:grpSpPr bwMode="auto">
          <a:xfrm>
            <a:off x="214282" y="2285503"/>
            <a:ext cx="8929718" cy="3858142"/>
            <a:chOff x="521" y="1445"/>
            <a:chExt cx="4699" cy="2110"/>
          </a:xfrm>
        </p:grpSpPr>
        <p:sp>
          <p:nvSpPr>
            <p:cNvPr id="133126" name="Rectangle 5"/>
            <p:cNvSpPr>
              <a:spLocks noChangeArrowheads="1"/>
            </p:cNvSpPr>
            <p:nvPr/>
          </p:nvSpPr>
          <p:spPr bwMode="auto">
            <a:xfrm>
              <a:off x="521" y="1480"/>
              <a:ext cx="1996" cy="907"/>
            </a:xfrm>
            <a:prstGeom prst="rect">
              <a:avLst/>
            </a:prstGeom>
            <a:noFill/>
            <a:ln w="28575">
              <a:solidFill>
                <a:schemeClr val="tx1"/>
              </a:solidFill>
              <a:miter lim="800000"/>
              <a:headEnd/>
              <a:tailEnd/>
            </a:ln>
          </p:spPr>
          <p:txBody>
            <a:bodyPr wrap="none" anchor="ctr"/>
            <a:lstStyle/>
            <a:p>
              <a:r>
                <a:rPr lang="ru-RU" sz="2000" b="1"/>
                <a:t>Утверждение </a:t>
              </a:r>
            </a:p>
            <a:p>
              <a:endParaRPr lang="ru-RU" sz="2000" b="1"/>
            </a:p>
            <a:p>
              <a:r>
                <a:rPr lang="ru-RU" sz="2000"/>
                <a:t>Исследования космоса</a:t>
              </a:r>
            </a:p>
            <a:p>
              <a:r>
                <a:rPr lang="ru-RU" sz="2000"/>
                <a:t>необходимо продолжать</a:t>
              </a:r>
              <a:r>
                <a:rPr lang="ru-RU" sz="2000" b="1"/>
                <a:t> </a:t>
              </a:r>
            </a:p>
            <a:p>
              <a:endParaRPr lang="ru-RU" sz="2000" b="1"/>
            </a:p>
          </p:txBody>
        </p:sp>
        <p:sp>
          <p:nvSpPr>
            <p:cNvPr id="133127" name="Rectangle 6"/>
            <p:cNvSpPr>
              <a:spLocks noChangeArrowheads="1"/>
            </p:cNvSpPr>
            <p:nvPr/>
          </p:nvSpPr>
          <p:spPr bwMode="auto">
            <a:xfrm>
              <a:off x="3077" y="1445"/>
              <a:ext cx="2143" cy="2110"/>
            </a:xfrm>
            <a:prstGeom prst="rect">
              <a:avLst/>
            </a:prstGeom>
            <a:noFill/>
            <a:ln w="28575">
              <a:solidFill>
                <a:schemeClr val="tx1"/>
              </a:solidFill>
              <a:miter lim="800000"/>
              <a:headEnd/>
              <a:tailEnd/>
            </a:ln>
          </p:spPr>
          <p:txBody>
            <a:bodyPr wrap="none" anchor="ctr"/>
            <a:lstStyle/>
            <a:p>
              <a:r>
                <a:rPr lang="ru-RU" sz="2000" b="1" dirty="0"/>
                <a:t>Доказательства (+, -)</a:t>
              </a:r>
            </a:p>
            <a:p>
              <a:pPr>
                <a:buFontTx/>
                <a:buChar char="•"/>
              </a:pPr>
              <a:r>
                <a:rPr lang="ru-RU" sz="2000" b="1" dirty="0" smtClean="0"/>
                <a:t> </a:t>
              </a:r>
              <a:r>
                <a:rPr lang="ru-RU" sz="2000" dirty="0"/>
                <a:t>Космические </a:t>
              </a:r>
              <a:br>
                <a:rPr lang="ru-RU" sz="2000" dirty="0"/>
              </a:br>
              <a:r>
                <a:rPr lang="ru-RU" sz="2000" dirty="0"/>
                <a:t>программы стоят </a:t>
              </a:r>
              <a:br>
                <a:rPr lang="ru-RU" sz="2000" dirty="0"/>
              </a:br>
              <a:r>
                <a:rPr lang="ru-RU" sz="2000" dirty="0"/>
                <a:t>слишком дорого;</a:t>
              </a:r>
            </a:p>
            <a:p>
              <a:pPr>
                <a:buFontTx/>
                <a:buChar char="•"/>
              </a:pPr>
              <a:r>
                <a:rPr lang="ru-RU" sz="2000" dirty="0"/>
                <a:t> 24 астронавта и 8 </a:t>
              </a:r>
              <a:br>
                <a:rPr lang="ru-RU" sz="2000" dirty="0"/>
              </a:br>
              <a:r>
                <a:rPr lang="ru-RU" sz="2000" dirty="0"/>
                <a:t>космонавтов погибли;</a:t>
              </a:r>
            </a:p>
            <a:p>
              <a:pPr>
                <a:buFontTx/>
                <a:buChar char="•"/>
              </a:pPr>
              <a:r>
                <a:rPr lang="ru-RU" sz="2000" dirty="0"/>
                <a:t> 1400 космических </a:t>
              </a:r>
              <a:br>
                <a:rPr lang="ru-RU" sz="2000" dirty="0"/>
              </a:br>
              <a:r>
                <a:rPr lang="ru-RU" sz="2000" dirty="0"/>
                <a:t>технологий улучшили </a:t>
              </a:r>
              <a:br>
                <a:rPr lang="ru-RU" sz="2000" dirty="0"/>
              </a:br>
              <a:r>
                <a:rPr lang="ru-RU" sz="2000" dirty="0"/>
                <a:t>жизнь;</a:t>
              </a:r>
            </a:p>
            <a:p>
              <a:pPr>
                <a:buFontTx/>
                <a:buChar char="•"/>
              </a:pPr>
              <a:r>
                <a:rPr lang="ru-RU" sz="2000" dirty="0"/>
                <a:t> Улучшение жизни и </a:t>
              </a:r>
              <a:br>
                <a:rPr lang="ru-RU" sz="2000" dirty="0"/>
              </a:br>
              <a:r>
                <a:rPr lang="ru-RU" sz="2000" dirty="0"/>
                <a:t>подъем национального </a:t>
              </a:r>
              <a:br>
                <a:rPr lang="ru-RU" sz="2000" dirty="0"/>
              </a:br>
              <a:r>
                <a:rPr lang="ru-RU" sz="2000" dirty="0"/>
                <a:t>духа</a:t>
              </a:r>
              <a:endParaRPr lang="ru-RU" sz="2000" b="1" dirty="0"/>
            </a:p>
          </p:txBody>
        </p:sp>
      </p:grpSp>
      <p:sp>
        <p:nvSpPr>
          <p:cNvPr id="133125" name="AutoShape 7"/>
          <p:cNvSpPr>
            <a:spLocks noChangeArrowheads="1"/>
          </p:cNvSpPr>
          <p:nvPr/>
        </p:nvSpPr>
        <p:spPr bwMode="auto">
          <a:xfrm>
            <a:off x="1763713" y="4292600"/>
            <a:ext cx="2303462" cy="2089150"/>
          </a:xfrm>
          <a:prstGeom prst="upArrowCallout">
            <a:avLst>
              <a:gd name="adj1" fmla="val 27565"/>
              <a:gd name="adj2" fmla="val 27565"/>
              <a:gd name="adj3" fmla="val 16667"/>
              <a:gd name="adj4" fmla="val 66667"/>
            </a:avLst>
          </a:prstGeom>
          <a:gradFill rotWithShape="1">
            <a:gsLst>
              <a:gs pos="0">
                <a:schemeClr val="bg1"/>
              </a:gs>
              <a:gs pos="100000">
                <a:schemeClr val="accent2"/>
              </a:gs>
            </a:gsLst>
            <a:lin ang="18900000" scaled="1"/>
          </a:gradFill>
          <a:ln w="9525">
            <a:solidFill>
              <a:schemeClr val="tx1"/>
            </a:solidFill>
            <a:miter lim="800000"/>
            <a:headEnd/>
            <a:tailEnd/>
          </a:ln>
        </p:spPr>
        <p:txBody>
          <a:bodyPr wrap="none" anchor="ctr"/>
          <a:lstStyle/>
          <a:p>
            <a:pPr algn="ctr"/>
            <a:r>
              <a:rPr lang="ru-RU"/>
              <a:t>Пример </a:t>
            </a:r>
          </a:p>
          <a:p>
            <a:pPr algn="ctr"/>
            <a:r>
              <a:rPr lang="ru-RU"/>
              <a:t>предъявления </a:t>
            </a:r>
          </a:p>
          <a:p>
            <a:pPr algn="ctr"/>
            <a:r>
              <a:rPr lang="ru-RU"/>
              <a:t>доказательств</a:t>
            </a:r>
          </a:p>
        </p:txBody>
      </p:sp>
      <p:sp>
        <p:nvSpPr>
          <p:cNvPr id="8"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9"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defRPr/>
            </a:pPr>
            <a:r>
              <a:rPr lang="ru-RU" sz="3600" smtClean="0"/>
              <a:t>ПРЕИМУЩЕСТВА ПРЕДЪЯВЛЕНИЕ ДОКАЗАТЕЛЬСТВ</a:t>
            </a:r>
            <a:r>
              <a:rPr lang="ru-RU" sz="4000" smtClean="0"/>
              <a:t> </a:t>
            </a:r>
          </a:p>
        </p:txBody>
      </p:sp>
      <p:sp>
        <p:nvSpPr>
          <p:cNvPr id="134147" name="Rectangle 3"/>
          <p:cNvSpPr>
            <a:spLocks noGrp="1" noChangeArrowheads="1"/>
          </p:cNvSpPr>
          <p:nvPr>
            <p:ph idx="1"/>
          </p:nvPr>
        </p:nvSpPr>
        <p:spPr/>
        <p:txBody>
          <a:bodyPr/>
          <a:lstStyle/>
          <a:p>
            <a:pPr>
              <a:lnSpc>
                <a:spcPct val="90000"/>
              </a:lnSpc>
            </a:pPr>
            <a:r>
              <a:rPr lang="ru-RU" sz="2400" b="1" smtClean="0">
                <a:latin typeface="Arial" charset="0"/>
                <a:cs typeface="Arial" charset="0"/>
              </a:rPr>
              <a:t>Преимущества для учащихся</a:t>
            </a:r>
            <a:endParaRPr lang="ru-RU" sz="2400" smtClean="0">
              <a:latin typeface="Arial" charset="0"/>
              <a:cs typeface="Arial" charset="0"/>
            </a:endParaRPr>
          </a:p>
          <a:p>
            <a:pPr lvl="1">
              <a:lnSpc>
                <a:spcPct val="90000"/>
              </a:lnSpc>
            </a:pPr>
            <a:r>
              <a:rPr lang="ru-RU" sz="2000" smtClean="0">
                <a:latin typeface="Arial" charset="0"/>
                <a:cs typeface="Arial" charset="0"/>
              </a:rPr>
              <a:t>Совместная работа учащихся с использованием данного средства способствует  формированию мышления на высоком уровне</a:t>
            </a:r>
          </a:p>
          <a:p>
            <a:pPr lvl="1">
              <a:lnSpc>
                <a:spcPct val="90000"/>
              </a:lnSpc>
            </a:pPr>
            <a:r>
              <a:rPr lang="ru-RU" sz="2000" smtClean="0">
                <a:latin typeface="Arial" charset="0"/>
                <a:cs typeface="Arial" charset="0"/>
              </a:rPr>
              <a:t>Демонстрирования доказательств обеспечивает обсуждение и понимание множества идей</a:t>
            </a:r>
          </a:p>
          <a:p>
            <a:pPr lvl="1">
              <a:lnSpc>
                <a:spcPct val="90000"/>
              </a:lnSpc>
            </a:pPr>
            <a:r>
              <a:rPr lang="ru-RU" sz="2000" smtClean="0">
                <a:latin typeface="Arial" charset="0"/>
                <a:cs typeface="Arial" charset="0"/>
              </a:rPr>
              <a:t>Данное средство допускает интерактивную и динамичную зрительную наглядность мыслительной деятельности</a:t>
            </a:r>
          </a:p>
          <a:p>
            <a:pPr lvl="1">
              <a:lnSpc>
                <a:spcPct val="90000"/>
              </a:lnSpc>
            </a:pPr>
            <a:r>
              <a:rPr lang="ru-RU" sz="2000" smtClean="0">
                <a:latin typeface="Arial" charset="0"/>
                <a:cs typeface="Arial" charset="0"/>
              </a:rPr>
              <a:t>Учащиеся должны быть аккуратными в распознавании, оценке и трактовке доказательств, также как и в их анализе, поддерживая или опровергая выдвинутое утверждение</a:t>
            </a:r>
          </a:p>
          <a:p>
            <a:pPr lvl="1">
              <a:lnSpc>
                <a:spcPct val="90000"/>
              </a:lnSpc>
            </a:pPr>
            <a:r>
              <a:rPr lang="ru-RU" sz="2000" smtClean="0">
                <a:latin typeface="Arial" charset="0"/>
                <a:cs typeface="Arial" charset="0"/>
              </a:rPr>
              <a:t>Группа может анализировать кейсы другой группы, усиливая при этом вербальные навыки аргументации </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Теория </a:t>
            </a:r>
            <a:r>
              <a:rPr lang="ru-RU" dirty="0" err="1" smtClean="0"/>
              <a:t>Чиксентмихайи</a:t>
            </a:r>
            <a:endParaRPr lang="ru-RU" dirty="0"/>
          </a:p>
        </p:txBody>
      </p:sp>
      <p:pic>
        <p:nvPicPr>
          <p:cNvPr id="4" name="Содержимое 3"/>
          <p:cNvPicPr>
            <a:picLocks noGrp="1"/>
          </p:cNvPicPr>
          <p:nvPr>
            <p:ph idx="1"/>
          </p:nvPr>
        </p:nvPicPr>
        <p:blipFill>
          <a:blip r:embed="rId2"/>
          <a:srcRect/>
          <a:stretch>
            <a:fillRect/>
          </a:stretch>
        </p:blipFill>
        <p:spPr bwMode="auto">
          <a:xfrm>
            <a:off x="357158" y="2571744"/>
            <a:ext cx="4929222" cy="3000397"/>
          </a:xfrm>
          <a:prstGeom prst="rect">
            <a:avLst/>
          </a:prstGeom>
          <a:noFill/>
        </p:spPr>
      </p:pic>
      <p:sp>
        <p:nvSpPr>
          <p:cNvPr id="5" name="TextBox 4"/>
          <p:cNvSpPr txBox="1"/>
          <p:nvPr/>
        </p:nvSpPr>
        <p:spPr>
          <a:xfrm>
            <a:off x="2500298" y="5572140"/>
            <a:ext cx="998991" cy="369332"/>
          </a:xfrm>
          <a:prstGeom prst="rect">
            <a:avLst/>
          </a:prstGeom>
          <a:noFill/>
        </p:spPr>
        <p:txBody>
          <a:bodyPr wrap="none" rtlCol="0">
            <a:spAutoFit/>
          </a:bodyPr>
          <a:lstStyle/>
          <a:p>
            <a:r>
              <a:rPr lang="ru-RU" dirty="0" smtClean="0"/>
              <a:t>Навыки</a:t>
            </a:r>
            <a:endParaRPr lang="ru-RU" dirty="0"/>
          </a:p>
        </p:txBody>
      </p:sp>
      <p:sp>
        <p:nvSpPr>
          <p:cNvPr id="6" name="TextBox 5"/>
          <p:cNvSpPr txBox="1"/>
          <p:nvPr/>
        </p:nvSpPr>
        <p:spPr>
          <a:xfrm>
            <a:off x="5643570" y="2643182"/>
            <a:ext cx="3071834" cy="3416320"/>
          </a:xfrm>
          <a:prstGeom prst="rect">
            <a:avLst/>
          </a:prstGeom>
          <a:noFill/>
        </p:spPr>
        <p:txBody>
          <a:bodyPr wrap="square" rtlCol="0">
            <a:spAutoFit/>
          </a:bodyPr>
          <a:lstStyle/>
          <a:p>
            <a:r>
              <a:rPr lang="ru-RU" dirty="0" smtClean="0"/>
              <a:t>Если учебная задача для ученика слишком легкая – он скучает, если слишком трудная – испытывает стресс и беспокойство, учителю надо стремиться чтобы ученик был в «потоке» то есть задачи были ему по силам, для этого учитель должен хорошо знать каждого ученика.</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
        <p:nvSpPr>
          <p:cNvPr id="8"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defRPr/>
            </a:pPr>
            <a:r>
              <a:rPr lang="ru-RU" sz="3600" smtClean="0"/>
              <a:t>ПРЕИМУЩЕСТВА ПРЕДЪЯВЛЕНИЕ ДОКАЗАТЕЛЬСТВ</a:t>
            </a:r>
            <a:r>
              <a:rPr lang="ru-RU" sz="4000" smtClean="0"/>
              <a:t> </a:t>
            </a:r>
          </a:p>
        </p:txBody>
      </p:sp>
      <p:sp>
        <p:nvSpPr>
          <p:cNvPr id="135171" name="Rectangle 3"/>
          <p:cNvSpPr>
            <a:spLocks noGrp="1" noChangeArrowheads="1"/>
          </p:cNvSpPr>
          <p:nvPr>
            <p:ph idx="1"/>
          </p:nvPr>
        </p:nvSpPr>
        <p:spPr/>
        <p:txBody>
          <a:bodyPr/>
          <a:lstStyle/>
          <a:p>
            <a:pPr>
              <a:lnSpc>
                <a:spcPct val="80000"/>
              </a:lnSpc>
            </a:pPr>
            <a:r>
              <a:rPr lang="ru-RU" sz="2400" b="1" smtClean="0">
                <a:latin typeface="Arial" charset="0"/>
                <a:cs typeface="Arial" charset="0"/>
              </a:rPr>
              <a:t>Преимущества для преподавателей</a:t>
            </a:r>
            <a:endParaRPr lang="ru-RU" sz="2400" smtClean="0">
              <a:latin typeface="Arial" charset="0"/>
              <a:cs typeface="Arial" charset="0"/>
            </a:endParaRPr>
          </a:p>
          <a:p>
            <a:pPr lvl="1">
              <a:lnSpc>
                <a:spcPct val="80000"/>
              </a:lnSpc>
            </a:pPr>
            <a:r>
              <a:rPr lang="ru-RU" sz="2000" smtClean="0">
                <a:latin typeface="Arial" charset="0"/>
                <a:cs typeface="Arial" charset="0"/>
              </a:rPr>
              <a:t>Используя данное средство, учителя включаются в реализацию технологий обучения, в центре которых находится учащийся. Используя мыслительные навыки, преподаватели больше не делятся знаниями, но помогают учащимся создавать хорошие проекты в процессе самостоятельного освоения знаний</a:t>
            </a:r>
          </a:p>
          <a:p>
            <a:pPr lvl="1">
              <a:lnSpc>
                <a:spcPct val="80000"/>
              </a:lnSpc>
            </a:pPr>
            <a:r>
              <a:rPr lang="ru-RU" sz="2000" smtClean="0">
                <a:latin typeface="Arial" charset="0"/>
                <a:cs typeface="Arial" charset="0"/>
              </a:rPr>
              <a:t>Преподаватели могут быстро и легко подготовить руководить большим количеством групповых проектов</a:t>
            </a:r>
          </a:p>
          <a:p>
            <a:pPr lvl="1">
              <a:lnSpc>
                <a:spcPct val="80000"/>
              </a:lnSpc>
            </a:pPr>
            <a:r>
              <a:rPr lang="ru-RU" sz="2000" smtClean="0">
                <a:latin typeface="Arial" charset="0"/>
                <a:cs typeface="Arial" charset="0"/>
              </a:rPr>
              <a:t>Преподаватели могут оценивать и распечатывать результаты работы каждой группы и наблюдать за продвижением мыслительной деятельности учащихся, становлением идей и ходом  исследований</a:t>
            </a:r>
          </a:p>
          <a:p>
            <a:pPr lvl="1">
              <a:lnSpc>
                <a:spcPct val="80000"/>
              </a:lnSpc>
            </a:pPr>
            <a:r>
              <a:rPr lang="ru-RU" sz="2000" smtClean="0">
                <a:latin typeface="Arial" charset="0"/>
                <a:cs typeface="Arial" charset="0"/>
              </a:rPr>
              <a:t>Преподаватели могут обеспечивать обратную связь с каждой группой и руководить ее работой посредством комментариев в режиме </a:t>
            </a:r>
            <a:r>
              <a:rPr lang="en-US" sz="2000" smtClean="0">
                <a:latin typeface="Arial" charset="0"/>
                <a:cs typeface="Arial" charset="0"/>
              </a:rPr>
              <a:t>online</a:t>
            </a:r>
            <a:r>
              <a:rPr lang="ru-RU" sz="2000" smtClean="0">
                <a:latin typeface="Arial" charset="0"/>
                <a:cs typeface="Arial" charset="0"/>
              </a:rPr>
              <a:t>.</a:t>
            </a:r>
          </a:p>
        </p:txBody>
      </p:sp>
      <p:sp>
        <p:nvSpPr>
          <p:cNvPr id="4"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ru-RU" sz="4000" smtClean="0"/>
              <a:t>КАЧЕСТВО ДОКАЗАТЕЛЬСТВА</a:t>
            </a:r>
          </a:p>
        </p:txBody>
      </p:sp>
      <p:sp>
        <p:nvSpPr>
          <p:cNvPr id="136195" name="Rectangle 3"/>
          <p:cNvSpPr>
            <a:spLocks noGrp="1" noChangeArrowheads="1"/>
          </p:cNvSpPr>
          <p:nvPr>
            <p:ph idx="1"/>
          </p:nvPr>
        </p:nvSpPr>
        <p:spPr>
          <a:xfrm>
            <a:off x="323850" y="1828800"/>
            <a:ext cx="8496300" cy="4695825"/>
          </a:xfrm>
        </p:spPr>
        <p:txBody>
          <a:bodyPr/>
          <a:lstStyle/>
          <a:p>
            <a:pPr>
              <a:lnSpc>
                <a:spcPct val="80000"/>
              </a:lnSpc>
            </a:pPr>
            <a:r>
              <a:rPr lang="ru-RU" sz="1700" b="1" smtClean="0">
                <a:latin typeface="Arial" charset="0"/>
                <a:cs typeface="Arial" charset="0"/>
              </a:rPr>
              <a:t>Является ли источник надёжным и правдоподобным?</a:t>
            </a:r>
            <a:endParaRPr lang="ru-RU" sz="1700" smtClean="0">
              <a:latin typeface="Arial" charset="0"/>
              <a:cs typeface="Arial" charset="0"/>
            </a:endParaRPr>
          </a:p>
          <a:p>
            <a:pPr lvl="1">
              <a:lnSpc>
                <a:spcPct val="80000"/>
              </a:lnSpc>
            </a:pPr>
            <a:r>
              <a:rPr lang="ru-RU" sz="1700" smtClean="0">
                <a:latin typeface="Arial" charset="0"/>
                <a:cs typeface="Arial" charset="0"/>
              </a:rPr>
              <a:t>Является ли автор источника просто человеком с собственным </a:t>
            </a:r>
            <a:r>
              <a:rPr lang="en-US" sz="1700" smtClean="0">
                <a:latin typeface="Arial" charset="0"/>
                <a:cs typeface="Arial" charset="0"/>
              </a:rPr>
              <a:t>Web</a:t>
            </a:r>
            <a:r>
              <a:rPr lang="ru-RU" sz="1700" smtClean="0">
                <a:latin typeface="Arial" charset="0"/>
                <a:cs typeface="Arial" charset="0"/>
              </a:rPr>
              <a:t>-сайтом, или он является экспертом в данной области? Является ли действующая совместно с ним организация глубоко уважаемой и обоснованно заслуживающей доверия?</a:t>
            </a:r>
          </a:p>
          <a:p>
            <a:pPr lvl="1">
              <a:lnSpc>
                <a:spcPct val="80000"/>
              </a:lnSpc>
            </a:pPr>
            <a:r>
              <a:rPr lang="ru-RU" sz="1700" smtClean="0">
                <a:latin typeface="Arial" charset="0"/>
                <a:cs typeface="Arial" charset="0"/>
              </a:rPr>
              <a:t>Имеет ли источник внутреннюю предвзятость, необъективность? Если так, то компрометирует ли это качество доказательства?</a:t>
            </a:r>
          </a:p>
          <a:p>
            <a:pPr lvl="1">
              <a:lnSpc>
                <a:spcPct val="80000"/>
              </a:lnSpc>
            </a:pPr>
            <a:r>
              <a:rPr lang="ru-RU" sz="1700" smtClean="0">
                <a:latin typeface="Arial" charset="0"/>
                <a:cs typeface="Arial" charset="0"/>
              </a:rPr>
              <a:t>Первоисточник ли это или производный от него источник?</a:t>
            </a:r>
          </a:p>
          <a:p>
            <a:pPr lvl="1">
              <a:lnSpc>
                <a:spcPct val="80000"/>
              </a:lnSpc>
            </a:pPr>
            <a:r>
              <a:rPr lang="ru-RU" sz="1700" smtClean="0">
                <a:latin typeface="Arial" charset="0"/>
                <a:cs typeface="Arial" charset="0"/>
              </a:rPr>
              <a:t>Другие определения критериев оценки:_____________</a:t>
            </a:r>
            <a:endParaRPr lang="ru-RU" sz="1700" b="1" smtClean="0">
              <a:latin typeface="Arial" charset="0"/>
              <a:cs typeface="Arial" charset="0"/>
            </a:endParaRPr>
          </a:p>
          <a:p>
            <a:pPr>
              <a:lnSpc>
                <a:spcPct val="80000"/>
              </a:lnSpc>
            </a:pPr>
            <a:r>
              <a:rPr lang="ru-RU" sz="1700" b="1" smtClean="0">
                <a:latin typeface="Arial" charset="0"/>
                <a:cs typeface="Arial" charset="0"/>
              </a:rPr>
              <a:t>Насколько точно доказательство?</a:t>
            </a:r>
            <a:endParaRPr lang="ru-RU" sz="1700" smtClean="0">
              <a:latin typeface="Arial" charset="0"/>
              <a:cs typeface="Arial" charset="0"/>
            </a:endParaRPr>
          </a:p>
          <a:p>
            <a:pPr lvl="1">
              <a:lnSpc>
                <a:spcPct val="80000"/>
              </a:lnSpc>
            </a:pPr>
            <a:r>
              <a:rPr lang="ru-RU" sz="1700" smtClean="0">
                <a:latin typeface="Arial" charset="0"/>
                <a:cs typeface="Arial" charset="0"/>
              </a:rPr>
              <a:t>Насколько оно старо? Имеет ли значение для данной темы срок давности?</a:t>
            </a:r>
          </a:p>
          <a:p>
            <a:pPr lvl="1">
              <a:lnSpc>
                <a:spcPct val="80000"/>
              </a:lnSpc>
            </a:pPr>
            <a:r>
              <a:rPr lang="ru-RU" sz="1700" smtClean="0">
                <a:latin typeface="Arial" charset="0"/>
                <a:cs typeface="Arial" charset="0"/>
              </a:rPr>
              <a:t>Поддаётся ли оно проверке?</a:t>
            </a:r>
          </a:p>
          <a:p>
            <a:pPr lvl="1">
              <a:lnSpc>
                <a:spcPct val="80000"/>
              </a:lnSpc>
            </a:pPr>
            <a:r>
              <a:rPr lang="ru-RU" sz="1700" smtClean="0">
                <a:latin typeface="Arial" charset="0"/>
                <a:cs typeface="Arial" charset="0"/>
              </a:rPr>
              <a:t>Представлены ли данные безошибочно? Искажены ли они или вырваны из контекста? </a:t>
            </a:r>
          </a:p>
          <a:p>
            <a:pPr lvl="1">
              <a:lnSpc>
                <a:spcPct val="80000"/>
              </a:lnSpc>
            </a:pPr>
            <a:r>
              <a:rPr lang="ru-RU" sz="1700" smtClean="0">
                <a:latin typeface="Arial" charset="0"/>
                <a:cs typeface="Arial" charset="0"/>
              </a:rPr>
              <a:t>Представлены ли данные как существенные для доказательства факта, или как интерпретация факта, или как чьё-то личное мнение?</a:t>
            </a:r>
          </a:p>
          <a:p>
            <a:pPr lvl="1">
              <a:lnSpc>
                <a:spcPct val="80000"/>
              </a:lnSpc>
            </a:pPr>
            <a:r>
              <a:rPr lang="ru-RU" sz="1700" smtClean="0">
                <a:latin typeface="Arial" charset="0"/>
                <a:cs typeface="Arial" charset="0"/>
              </a:rPr>
              <a:t>Если доказательство создано учащимися (эксперименты, математические проверки, их личные собранные данные и т.д.), какие шаги были предприняты для гарантии того, что доказательство верно?</a:t>
            </a:r>
          </a:p>
        </p:txBody>
      </p:sp>
      <p:sp>
        <p:nvSpPr>
          <p:cNvPr id="4" name="Text Box 4"/>
          <p:cNvSpPr txBox="1">
            <a:spLocks noChangeArrowheads="1"/>
          </p:cNvSpPr>
          <p:nvPr/>
        </p:nvSpPr>
        <p:spPr bwMode="auto">
          <a:xfrm>
            <a:off x="71406"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5" name="Text Box 4"/>
          <p:cNvSpPr txBox="1">
            <a:spLocks noChangeArrowheads="1"/>
          </p:cNvSpPr>
          <p:nvPr/>
        </p:nvSpPr>
        <p:spPr bwMode="auto">
          <a:xfrm>
            <a:off x="7885113"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ru-RU" sz="4000" smtClean="0"/>
              <a:t>КАЧЕСТВО ДОКАЗАТЕЛЬСТВА</a:t>
            </a:r>
          </a:p>
        </p:txBody>
      </p:sp>
      <p:sp>
        <p:nvSpPr>
          <p:cNvPr id="137219" name="Rectangle 3"/>
          <p:cNvSpPr>
            <a:spLocks noGrp="1" noChangeArrowheads="1"/>
          </p:cNvSpPr>
          <p:nvPr>
            <p:ph idx="1"/>
          </p:nvPr>
        </p:nvSpPr>
        <p:spPr/>
        <p:txBody>
          <a:bodyPr/>
          <a:lstStyle/>
          <a:p>
            <a:pPr>
              <a:lnSpc>
                <a:spcPct val="80000"/>
              </a:lnSpc>
            </a:pPr>
            <a:r>
              <a:rPr lang="ru-RU" sz="1800" b="1" smtClean="0">
                <a:latin typeface="Arial" charset="0"/>
                <a:cs typeface="Arial" charset="0"/>
              </a:rPr>
              <a:t>Сила доказательства для подтверждения или опровержения утверждения</a:t>
            </a:r>
            <a:endParaRPr lang="ru-RU" sz="1800" smtClean="0">
              <a:latin typeface="Arial" charset="0"/>
              <a:cs typeface="Arial" charset="0"/>
            </a:endParaRPr>
          </a:p>
          <a:p>
            <a:pPr lvl="1">
              <a:lnSpc>
                <a:spcPct val="80000"/>
              </a:lnSpc>
            </a:pPr>
            <a:r>
              <a:rPr lang="ru-RU" sz="1800" smtClean="0">
                <a:latin typeface="Arial" charset="0"/>
                <a:cs typeface="Arial" charset="0"/>
              </a:rPr>
              <a:t>Являлись ли все важные контраргументы установленными или включёнными?</a:t>
            </a:r>
          </a:p>
          <a:p>
            <a:pPr lvl="1">
              <a:lnSpc>
                <a:spcPct val="80000"/>
              </a:lnSpc>
            </a:pPr>
            <a:r>
              <a:rPr lang="ru-RU" sz="1800" smtClean="0">
                <a:latin typeface="Arial" charset="0"/>
                <a:cs typeface="Arial" charset="0"/>
              </a:rPr>
              <a:t>Является ли доказательство основой для аргументации?</a:t>
            </a:r>
          </a:p>
          <a:p>
            <a:pPr lvl="1">
              <a:lnSpc>
                <a:spcPct val="80000"/>
              </a:lnSpc>
            </a:pPr>
            <a:r>
              <a:rPr lang="ru-RU" sz="1800" smtClean="0">
                <a:latin typeface="Arial" charset="0"/>
                <a:cs typeface="Arial" charset="0"/>
              </a:rPr>
              <a:t>Восходит ли доказательство к главному смыслу утверждения?</a:t>
            </a:r>
          </a:p>
          <a:p>
            <a:pPr lvl="1">
              <a:lnSpc>
                <a:spcPct val="80000"/>
              </a:lnSpc>
            </a:pPr>
            <a:r>
              <a:rPr lang="ru-RU" sz="1800" smtClean="0">
                <a:latin typeface="Arial" charset="0"/>
                <a:cs typeface="Arial" charset="0"/>
              </a:rPr>
              <a:t>Если часть доказательства была бы убрана, развалилось бы Ваше доказательство?</a:t>
            </a:r>
          </a:p>
          <a:p>
            <a:pPr lvl="1">
              <a:lnSpc>
                <a:spcPct val="80000"/>
              </a:lnSpc>
            </a:pPr>
            <a:r>
              <a:rPr lang="ru-RU" sz="1800" smtClean="0">
                <a:latin typeface="Arial" charset="0"/>
                <a:cs typeface="Arial" charset="0"/>
              </a:rPr>
              <a:t>Предоставляет ли доказательство только поверхностные или несущественные подтверждения?</a:t>
            </a:r>
          </a:p>
          <a:p>
            <a:pPr lvl="1">
              <a:lnSpc>
                <a:spcPct val="80000"/>
              </a:lnSpc>
            </a:pPr>
            <a:r>
              <a:rPr lang="ru-RU" sz="1800" smtClean="0">
                <a:latin typeface="Arial" charset="0"/>
                <a:cs typeface="Arial" charset="0"/>
              </a:rPr>
              <a:t>Другие оценочные критерии _____________________ </a:t>
            </a:r>
            <a:endParaRPr lang="ru-RU" sz="1800" b="1" smtClean="0">
              <a:latin typeface="Arial" charset="0"/>
              <a:cs typeface="Arial" charset="0"/>
            </a:endParaRPr>
          </a:p>
          <a:p>
            <a:pPr>
              <a:lnSpc>
                <a:spcPct val="80000"/>
              </a:lnSpc>
            </a:pPr>
            <a:r>
              <a:rPr lang="ru-RU" sz="1800" b="1" smtClean="0">
                <a:latin typeface="Arial" charset="0"/>
                <a:cs typeface="Arial" charset="0"/>
              </a:rPr>
              <a:t>Объяснение, почему доказательство подтверждает или опровергает утверждение</a:t>
            </a:r>
            <a:endParaRPr lang="ru-RU" sz="1800" smtClean="0">
              <a:latin typeface="Arial" charset="0"/>
              <a:cs typeface="Arial" charset="0"/>
            </a:endParaRPr>
          </a:p>
          <a:p>
            <a:pPr lvl="1">
              <a:lnSpc>
                <a:spcPct val="80000"/>
              </a:lnSpc>
            </a:pPr>
            <a:r>
              <a:rPr lang="ru-RU" sz="1800" smtClean="0">
                <a:latin typeface="Arial" charset="0"/>
                <a:cs typeface="Arial" charset="0"/>
              </a:rPr>
              <a:t>Каков главный принцип или идея, учитывающие эти взаимоотношения? </a:t>
            </a:r>
          </a:p>
          <a:p>
            <a:pPr lvl="1">
              <a:lnSpc>
                <a:spcPct val="80000"/>
              </a:lnSpc>
            </a:pPr>
            <a:r>
              <a:rPr lang="ru-RU" sz="1800" smtClean="0">
                <a:latin typeface="Arial" charset="0"/>
                <a:cs typeface="Arial" charset="0"/>
              </a:rPr>
              <a:t>Как это отдельное доказательство подтверждает или опровергает утверждение?</a:t>
            </a:r>
          </a:p>
        </p:txBody>
      </p:sp>
      <p:sp>
        <p:nvSpPr>
          <p:cNvPr id="4"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a:defRPr/>
            </a:pPr>
            <a:r>
              <a:rPr lang="ru-RU" sz="4000" smtClean="0"/>
              <a:t>Сформулируйте утверждение, подберите аргументы</a:t>
            </a:r>
          </a:p>
        </p:txBody>
      </p:sp>
      <p:grpSp>
        <p:nvGrpSpPr>
          <p:cNvPr id="139267" name="Group 3"/>
          <p:cNvGrpSpPr>
            <a:grpSpLocks/>
          </p:cNvGrpSpPr>
          <p:nvPr/>
        </p:nvGrpSpPr>
        <p:grpSpPr bwMode="auto">
          <a:xfrm>
            <a:off x="250825" y="2133600"/>
            <a:ext cx="8642350" cy="3959225"/>
            <a:chOff x="158" y="1344"/>
            <a:chExt cx="5444" cy="2494"/>
          </a:xfrm>
        </p:grpSpPr>
        <p:sp>
          <p:nvSpPr>
            <p:cNvPr id="139268" name="Rectangle 4"/>
            <p:cNvSpPr>
              <a:spLocks noChangeArrowheads="1"/>
            </p:cNvSpPr>
            <p:nvPr/>
          </p:nvSpPr>
          <p:spPr bwMode="auto">
            <a:xfrm>
              <a:off x="158" y="1344"/>
              <a:ext cx="1815" cy="1224"/>
            </a:xfrm>
            <a:prstGeom prst="rect">
              <a:avLst/>
            </a:prstGeom>
            <a:noFill/>
            <a:ln w="28575">
              <a:solidFill>
                <a:srgbClr val="000000"/>
              </a:solidFill>
              <a:miter lim="800000"/>
              <a:headEnd/>
              <a:tailEnd/>
            </a:ln>
          </p:spPr>
          <p:txBody>
            <a:bodyPr lIns="72238" tIns="36119" rIns="72238" bIns="36119" anchor="ctr"/>
            <a:lstStyle/>
            <a:p>
              <a:r>
                <a:rPr lang="ru-RU" sz="2000" b="1">
                  <a:solidFill>
                    <a:srgbClr val="000000"/>
                  </a:solidFill>
                </a:rPr>
                <a:t>Утверждение </a:t>
              </a:r>
            </a:p>
            <a:p>
              <a:endParaRPr lang="ru-RU" sz="2000" b="1">
                <a:solidFill>
                  <a:srgbClr val="000000"/>
                </a:solidFill>
              </a:endParaRPr>
            </a:p>
            <a:p>
              <a:r>
                <a:rPr lang="ru-RU" sz="2000">
                  <a:solidFill>
                    <a:srgbClr val="000000"/>
                  </a:solidFill>
                </a:rPr>
                <a:t>Исследования космоса</a:t>
              </a:r>
            </a:p>
            <a:p>
              <a:r>
                <a:rPr lang="ru-RU" sz="2000">
                  <a:solidFill>
                    <a:srgbClr val="000000"/>
                  </a:solidFill>
                </a:rPr>
                <a:t>необходимо продолжать</a:t>
              </a:r>
              <a:r>
                <a:rPr lang="ru-RU" sz="2000" b="1">
                  <a:solidFill>
                    <a:srgbClr val="000000"/>
                  </a:solidFill>
                </a:rPr>
                <a:t> </a:t>
              </a:r>
            </a:p>
            <a:p>
              <a:pPr algn="ctr"/>
              <a:endParaRPr lang="ru-RU" sz="2000"/>
            </a:p>
          </p:txBody>
        </p:sp>
        <p:sp>
          <p:nvSpPr>
            <p:cNvPr id="139269" name="Rectangle 5"/>
            <p:cNvSpPr>
              <a:spLocks noChangeArrowheads="1"/>
            </p:cNvSpPr>
            <p:nvPr/>
          </p:nvSpPr>
          <p:spPr bwMode="auto">
            <a:xfrm>
              <a:off x="2245" y="1797"/>
              <a:ext cx="1671" cy="2041"/>
            </a:xfrm>
            <a:prstGeom prst="rect">
              <a:avLst/>
            </a:prstGeom>
            <a:noFill/>
            <a:ln w="28575">
              <a:solidFill>
                <a:srgbClr val="000000"/>
              </a:solidFill>
              <a:miter lim="800000"/>
              <a:headEnd/>
              <a:tailEnd/>
            </a:ln>
          </p:spPr>
          <p:txBody>
            <a:bodyPr lIns="72238" tIns="36119" rIns="72238" bIns="36119" anchor="ctr"/>
            <a:lstStyle/>
            <a:p>
              <a:r>
                <a:rPr lang="ru-RU" sz="2000" b="1">
                  <a:solidFill>
                    <a:srgbClr val="000000"/>
                  </a:solidFill>
                </a:rPr>
                <a:t>Аргументы (+)</a:t>
              </a:r>
            </a:p>
            <a:p>
              <a:endParaRPr lang="ru-RU" sz="2000" b="1">
                <a:solidFill>
                  <a:srgbClr val="000000"/>
                </a:solidFill>
              </a:endParaRPr>
            </a:p>
            <a:p>
              <a:pPr>
                <a:buSzPts val="2000"/>
                <a:buFont typeface="Arial" charset="0"/>
                <a:buChar char="•"/>
              </a:pPr>
              <a:r>
                <a:rPr lang="ru-RU" sz="2000">
                  <a:solidFill>
                    <a:srgbClr val="000000"/>
                  </a:solidFill>
                </a:rPr>
                <a:t> 1400 космических </a:t>
              </a:r>
              <a:br>
                <a:rPr lang="ru-RU" sz="2000">
                  <a:solidFill>
                    <a:srgbClr val="000000"/>
                  </a:solidFill>
                </a:rPr>
              </a:br>
              <a:r>
                <a:rPr lang="ru-RU" sz="2000">
                  <a:solidFill>
                    <a:srgbClr val="000000"/>
                  </a:solidFill>
                </a:rPr>
                <a:t>технологий улучшили </a:t>
              </a:r>
              <a:br>
                <a:rPr lang="ru-RU" sz="2000">
                  <a:solidFill>
                    <a:srgbClr val="000000"/>
                  </a:solidFill>
                </a:rPr>
              </a:br>
              <a:r>
                <a:rPr lang="ru-RU" sz="2000">
                  <a:solidFill>
                    <a:srgbClr val="000000"/>
                  </a:solidFill>
                </a:rPr>
                <a:t>жизнь;</a:t>
              </a:r>
            </a:p>
            <a:p>
              <a:pPr>
                <a:buSzPts val="2000"/>
                <a:buFont typeface="Arial" charset="0"/>
                <a:buChar char="•"/>
              </a:pPr>
              <a:r>
                <a:rPr lang="ru-RU" sz="2000">
                  <a:solidFill>
                    <a:srgbClr val="000000"/>
                  </a:solidFill>
                </a:rPr>
                <a:t> Улучшение жизни и </a:t>
              </a:r>
              <a:br>
                <a:rPr lang="ru-RU" sz="2000">
                  <a:solidFill>
                    <a:srgbClr val="000000"/>
                  </a:solidFill>
                </a:rPr>
              </a:br>
              <a:r>
                <a:rPr lang="ru-RU" sz="2000">
                  <a:solidFill>
                    <a:srgbClr val="000000"/>
                  </a:solidFill>
                </a:rPr>
                <a:t>подъем национального </a:t>
              </a:r>
              <a:br>
                <a:rPr lang="ru-RU" sz="2000">
                  <a:solidFill>
                    <a:srgbClr val="000000"/>
                  </a:solidFill>
                </a:rPr>
              </a:br>
              <a:r>
                <a:rPr lang="ru-RU" sz="2000">
                  <a:solidFill>
                    <a:srgbClr val="000000"/>
                  </a:solidFill>
                </a:rPr>
                <a:t>духа</a:t>
              </a:r>
              <a:endParaRPr lang="ru-RU" sz="2000"/>
            </a:p>
          </p:txBody>
        </p:sp>
        <p:sp>
          <p:nvSpPr>
            <p:cNvPr id="139270" name="Rectangle 6"/>
            <p:cNvSpPr>
              <a:spLocks noChangeArrowheads="1"/>
            </p:cNvSpPr>
            <p:nvPr/>
          </p:nvSpPr>
          <p:spPr bwMode="auto">
            <a:xfrm>
              <a:off x="3923" y="1797"/>
              <a:ext cx="1671" cy="2041"/>
            </a:xfrm>
            <a:prstGeom prst="rect">
              <a:avLst/>
            </a:prstGeom>
            <a:noFill/>
            <a:ln w="28575">
              <a:solidFill>
                <a:srgbClr val="000000"/>
              </a:solidFill>
              <a:miter lim="800000"/>
              <a:headEnd/>
              <a:tailEnd/>
            </a:ln>
          </p:spPr>
          <p:txBody>
            <a:bodyPr lIns="72238" tIns="36119" rIns="72238" bIns="36119" anchor="ctr"/>
            <a:lstStyle/>
            <a:p>
              <a:pPr>
                <a:buSzPts val="2000"/>
                <a:buFont typeface="Arial" charset="0"/>
                <a:buNone/>
              </a:pPr>
              <a:r>
                <a:rPr lang="ru-RU" sz="2000" b="1">
                  <a:solidFill>
                    <a:srgbClr val="000000"/>
                  </a:solidFill>
                </a:rPr>
                <a:t>Аргументы (-)</a:t>
              </a:r>
            </a:p>
            <a:p>
              <a:pPr>
                <a:buSzPts val="2000"/>
                <a:buFont typeface="Arial" charset="0"/>
                <a:buChar char="•"/>
              </a:pPr>
              <a:endParaRPr lang="ru-RU" sz="2000" b="1">
                <a:solidFill>
                  <a:srgbClr val="000000"/>
                </a:solidFill>
              </a:endParaRPr>
            </a:p>
            <a:p>
              <a:pPr>
                <a:buSzPts val="2000"/>
                <a:buFont typeface="Arial" charset="0"/>
                <a:buChar char="•"/>
              </a:pPr>
              <a:r>
                <a:rPr lang="ru-RU" sz="2000">
                  <a:solidFill>
                    <a:srgbClr val="000000"/>
                  </a:solidFill>
                </a:rPr>
                <a:t> Космические </a:t>
              </a:r>
              <a:br>
                <a:rPr lang="ru-RU" sz="2000">
                  <a:solidFill>
                    <a:srgbClr val="000000"/>
                  </a:solidFill>
                </a:rPr>
              </a:br>
              <a:r>
                <a:rPr lang="ru-RU" sz="2000">
                  <a:solidFill>
                    <a:srgbClr val="000000"/>
                  </a:solidFill>
                </a:rPr>
                <a:t>программы стоят </a:t>
              </a:r>
              <a:br>
                <a:rPr lang="ru-RU" sz="2000">
                  <a:solidFill>
                    <a:srgbClr val="000000"/>
                  </a:solidFill>
                </a:rPr>
              </a:br>
              <a:r>
                <a:rPr lang="ru-RU" sz="2000">
                  <a:solidFill>
                    <a:srgbClr val="000000"/>
                  </a:solidFill>
                </a:rPr>
                <a:t>слишком дорого;</a:t>
              </a:r>
            </a:p>
            <a:p>
              <a:pPr>
                <a:buSzPts val="2000"/>
                <a:buFont typeface="Arial" charset="0"/>
                <a:buChar char="•"/>
              </a:pPr>
              <a:r>
                <a:rPr lang="ru-RU" sz="2000">
                  <a:solidFill>
                    <a:srgbClr val="000000"/>
                  </a:solidFill>
                </a:rPr>
                <a:t> 24 астронавта и 8 </a:t>
              </a:r>
              <a:br>
                <a:rPr lang="ru-RU" sz="2000">
                  <a:solidFill>
                    <a:srgbClr val="000000"/>
                  </a:solidFill>
                </a:rPr>
              </a:br>
              <a:r>
                <a:rPr lang="ru-RU" sz="2000">
                  <a:solidFill>
                    <a:srgbClr val="000000"/>
                  </a:solidFill>
                </a:rPr>
                <a:t>космонавтов погибли в космосе </a:t>
              </a:r>
            </a:p>
          </p:txBody>
        </p:sp>
        <p:sp>
          <p:nvSpPr>
            <p:cNvPr id="139271" name="Rectangle 7"/>
            <p:cNvSpPr>
              <a:spLocks noChangeArrowheads="1"/>
            </p:cNvSpPr>
            <p:nvPr/>
          </p:nvSpPr>
          <p:spPr bwMode="auto">
            <a:xfrm>
              <a:off x="2245" y="1344"/>
              <a:ext cx="3357" cy="453"/>
            </a:xfrm>
            <a:prstGeom prst="rect">
              <a:avLst/>
            </a:prstGeom>
            <a:solidFill>
              <a:schemeClr val="accent1"/>
            </a:solidFill>
            <a:ln w="9525">
              <a:solidFill>
                <a:schemeClr val="tx1"/>
              </a:solidFill>
              <a:miter lim="800000"/>
              <a:headEnd/>
              <a:tailEnd/>
            </a:ln>
          </p:spPr>
          <p:txBody>
            <a:bodyPr wrap="none" anchor="ctr"/>
            <a:lstStyle/>
            <a:p>
              <a:pPr algn="ctr"/>
              <a:r>
                <a:rPr lang="ru-RU" sz="2200"/>
                <a:t>Доказательства</a:t>
              </a:r>
            </a:p>
          </p:txBody>
        </p:sp>
      </p:grpSp>
      <p:sp>
        <p:nvSpPr>
          <p:cNvPr id="8"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9"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Сундук мудрости</a:t>
            </a:r>
            <a:r>
              <a:rPr lang="ru-RU" dirty="0" smtClean="0"/>
              <a:t/>
            </a:r>
            <a:br>
              <a:rPr lang="ru-RU" dirty="0" smtClean="0"/>
            </a:br>
            <a:endParaRPr lang="ru-RU" dirty="0"/>
          </a:p>
        </p:txBody>
      </p:sp>
      <p:sp>
        <p:nvSpPr>
          <p:cNvPr id="3" name="Содержимое 2"/>
          <p:cNvSpPr>
            <a:spLocks noGrp="1"/>
          </p:cNvSpPr>
          <p:nvPr>
            <p:ph idx="1"/>
          </p:nvPr>
        </p:nvSpPr>
        <p:spPr>
          <a:xfrm>
            <a:off x="457200" y="2071678"/>
            <a:ext cx="8686800" cy="4525963"/>
          </a:xfrm>
        </p:spPr>
        <p:txBody>
          <a:bodyPr/>
          <a:lstStyle/>
          <a:p>
            <a:pPr>
              <a:buNone/>
            </a:pPr>
            <a:r>
              <a:rPr lang="ru-RU" sz="2400" dirty="0" smtClean="0">
                <a:latin typeface="+mn-lt"/>
              </a:rPr>
              <a:t>Группы внимательно читают текст. Каждый в группе пишет записку, в которой задает трудный вопрос по тексту. Заворачивает записку и </a:t>
            </a:r>
            <a:r>
              <a:rPr lang="ru-RU" sz="2400" dirty="0" err="1" smtClean="0">
                <a:latin typeface="+mn-lt"/>
              </a:rPr>
              <a:t>ложит</a:t>
            </a:r>
            <a:r>
              <a:rPr lang="ru-RU" sz="2400" dirty="0" smtClean="0">
                <a:latin typeface="+mn-lt"/>
              </a:rPr>
              <a:t> ее в «сундук». </a:t>
            </a:r>
            <a:r>
              <a:rPr lang="ru-RU" sz="2400" i="1" dirty="0" smtClean="0">
                <a:latin typeface="+mn-lt"/>
              </a:rPr>
              <a:t>(Это может быть коробка от конфет). Затем повторно все читают текст. Вопросы перемешиваются, каждый берет из сундука по одной записке и отвечает на вопросы. Помогать может только своя группа. </a:t>
            </a:r>
            <a:endParaRPr lang="ru-RU" sz="2400" dirty="0" smtClean="0">
              <a:latin typeface="+mn-lt"/>
            </a:endParaRPr>
          </a:p>
          <a:p>
            <a:pPr>
              <a:buNone/>
            </a:pPr>
            <a:r>
              <a:rPr lang="ru-RU" sz="2400" i="1" dirty="0" smtClean="0">
                <a:latin typeface="+mn-lt"/>
              </a:rPr>
              <a:t>Одаренный, «мудрец»(он же хранитель сундука) называет победителей, учитывая содержательность, глубину вопроса и оригинальность ответа.</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Морфологический ящик</a:t>
            </a:r>
            <a:br>
              <a:rPr lang="ru-RU" dirty="0" smtClean="0"/>
            </a:br>
            <a:endParaRPr lang="ru-RU" dirty="0"/>
          </a:p>
        </p:txBody>
      </p:sp>
      <p:sp>
        <p:nvSpPr>
          <p:cNvPr id="3" name="Содержимое 2"/>
          <p:cNvSpPr>
            <a:spLocks noGrp="1"/>
          </p:cNvSpPr>
          <p:nvPr>
            <p:ph idx="1"/>
          </p:nvPr>
        </p:nvSpPr>
        <p:spPr>
          <a:xfrm>
            <a:off x="285720" y="1714488"/>
            <a:ext cx="8686800" cy="4525963"/>
          </a:xfrm>
        </p:spPr>
        <p:txBody>
          <a:bodyPr/>
          <a:lstStyle/>
          <a:p>
            <a:pPr fontAlgn="auto">
              <a:spcBef>
                <a:spcPts val="0"/>
              </a:spcBef>
              <a:spcAft>
                <a:spcPts val="0"/>
              </a:spcAft>
              <a:buNone/>
              <a:defRPr/>
            </a:pPr>
            <a:endParaRPr lang="ru-RU" sz="2400" b="1" dirty="0" smtClean="0"/>
          </a:p>
          <a:p>
            <a:pPr fontAlgn="auto">
              <a:spcBef>
                <a:spcPts val="0"/>
              </a:spcBef>
              <a:spcAft>
                <a:spcPts val="0"/>
              </a:spcAft>
              <a:buNone/>
              <a:defRPr/>
            </a:pPr>
            <a:r>
              <a:rPr lang="ru-RU" sz="1600" dirty="0" smtClean="0"/>
              <a:t>Прием используется для создания информационной копилки и последующего построения определений при изучении лингвистических, математических понятий. Модель служит для сбора и анализа информации по заданным признакам, выявление существенных и несущественных признаков изучаемого явления. Копилка универсальна, может быть использована на различных предметах </a:t>
            </a:r>
          </a:p>
          <a:p>
            <a:pPr fontAlgn="auto">
              <a:spcBef>
                <a:spcPts val="0"/>
              </a:spcBef>
              <a:spcAft>
                <a:spcPts val="0"/>
              </a:spcAft>
              <a:buNone/>
              <a:defRPr/>
            </a:pPr>
            <a:r>
              <a:rPr lang="ru-RU" sz="1600" b="1" i="1" dirty="0" smtClean="0"/>
              <a:t>Пример.</a:t>
            </a:r>
            <a:r>
              <a:rPr lang="ru-RU" sz="1600" dirty="0" smtClean="0"/>
              <a:t> </a:t>
            </a:r>
          </a:p>
          <a:p>
            <a:pPr fontAlgn="auto">
              <a:spcBef>
                <a:spcPts val="0"/>
              </a:spcBef>
              <a:spcAft>
                <a:spcPts val="0"/>
              </a:spcAft>
              <a:buNone/>
              <a:defRPr/>
            </a:pPr>
            <a:r>
              <a:rPr lang="ru-RU" sz="1600" dirty="0" smtClean="0"/>
              <a:t>на русском языке – сбор частей слова для конструирования новых слов; сбор лексических значений многозначных слов; составление синонимических и антонимических рядов; копилка фразеологизмов и их значений; копилка слов, содержащих определенную орфограмму; копилка родственных слов; </a:t>
            </a:r>
          </a:p>
          <a:p>
            <a:pPr fontAlgn="auto">
              <a:spcBef>
                <a:spcPts val="0"/>
              </a:spcBef>
              <a:spcAft>
                <a:spcPts val="0"/>
              </a:spcAft>
              <a:buNone/>
              <a:defRPr/>
            </a:pPr>
            <a:r>
              <a:rPr lang="ru-RU" sz="1600" dirty="0" smtClean="0"/>
              <a:t>на математике – сбор элементов задачи (условий, вопросов) для конструирования новых задач; составление копилок математических выражений, величин, геометрических фигур для их последующего анализа и классификации; </a:t>
            </a:r>
          </a:p>
          <a:p>
            <a:pPr fontAlgn="auto">
              <a:spcBef>
                <a:spcPts val="0"/>
              </a:spcBef>
              <a:spcAft>
                <a:spcPts val="0"/>
              </a:spcAft>
              <a:buNone/>
              <a:defRPr/>
            </a:pPr>
            <a:r>
              <a:rPr lang="ru-RU" sz="1600" dirty="0" smtClean="0"/>
              <a:t>окружающий мир – копилки различных видов животных и растений; </a:t>
            </a:r>
          </a:p>
          <a:p>
            <a:pPr fontAlgn="auto">
              <a:spcBef>
                <a:spcPts val="0"/>
              </a:spcBef>
              <a:spcAft>
                <a:spcPts val="0"/>
              </a:spcAft>
              <a:buNone/>
              <a:defRPr/>
            </a:pPr>
            <a:r>
              <a:rPr lang="ru-RU" sz="1600" dirty="0" smtClean="0"/>
              <a:t>литературное чтение – копилка рифм, метафор; копилка личностных качеств для характеристик героев. </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Симпозиум</a:t>
            </a:r>
            <a:r>
              <a:rPr lang="ru-RU" dirty="0" smtClean="0"/>
              <a:t/>
            </a:r>
            <a:br>
              <a:rPr lang="ru-RU" dirty="0" smtClean="0"/>
            </a:br>
            <a:endParaRPr lang="ru-RU" dirty="0"/>
          </a:p>
        </p:txBody>
      </p:sp>
      <p:sp>
        <p:nvSpPr>
          <p:cNvPr id="3" name="Содержимое 2"/>
          <p:cNvSpPr>
            <a:spLocks noGrp="1"/>
          </p:cNvSpPr>
          <p:nvPr>
            <p:ph idx="1"/>
          </p:nvPr>
        </p:nvSpPr>
        <p:spPr>
          <a:xfrm>
            <a:off x="0" y="2071678"/>
            <a:ext cx="9144000" cy="4525963"/>
          </a:xfrm>
        </p:spPr>
        <p:txBody>
          <a:bodyPr/>
          <a:lstStyle/>
          <a:p>
            <a:pPr>
              <a:buNone/>
            </a:pPr>
            <a:r>
              <a:rPr lang="ru-RU" sz="2400" dirty="0" smtClean="0">
                <a:latin typeface="+mn-lt"/>
              </a:rPr>
              <a:t>Перед Вами учебный материал (текст, пособие). Пожалуйста, внимательно его прочитайте в течение определенного отрезка времени. Распределение ролей: редактор, критик, автор, рецензент, незнайка, доцент, академик и т.д. (по дополнению учащихся). Затем каждый в своем амплуа должен изложить учебный текст. Остальные участники симпозиума оценивают выступления. Выигрывает самый оригинальный выступающий, наиболее интересно изложивший учебный текст. Участники симпозиума имеют право добавить и дополнить выступления друг друга. Итак, слушаем выступления членов симпозиума. Подведем итоги. Поздравим победителей. Всем спасибо!</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В гостях у сказки</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sz="2400" dirty="0" smtClean="0">
                <a:latin typeface="+mn-lt"/>
              </a:rPr>
              <a:t>По имеющемуся тексту, правилу, понятию придумайте сказку, но так, чтобы ее основная мысль, основная нить отражала существо учебного текста, с любыми героями и любым сюжетом. Это у нас будет конкурс сказочников. Чтобы придумать хорошую сказку, нужно еще </a:t>
            </a:r>
            <a:r>
              <a:rPr lang="en-US" sz="2400" dirty="0" smtClean="0">
                <a:latin typeface="+mn-lt"/>
              </a:rPr>
              <a:t>pa</a:t>
            </a:r>
            <a:r>
              <a:rPr lang="ru-RU" sz="2400" dirty="0" err="1" smtClean="0">
                <a:latin typeface="+mn-lt"/>
              </a:rPr>
              <a:t>з</a:t>
            </a:r>
            <a:r>
              <a:rPr lang="en-US" sz="2400" dirty="0" smtClean="0">
                <a:latin typeface="+mn-lt"/>
              </a:rPr>
              <a:t> </a:t>
            </a:r>
            <a:r>
              <a:rPr lang="ru-RU" sz="2400" dirty="0" smtClean="0">
                <a:latin typeface="+mn-lt"/>
              </a:rPr>
              <a:t>прочитать текст быстро и внимательно. За дело! Можно кратко записывать. Небольшое время на подготовку... Слушаем сказки! Ведущий определяет победителей, учитывая оригинальность придуманного, юмор и необычность сюжета. </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Создай паспорт</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buNone/>
            </a:pPr>
            <a:r>
              <a:rPr lang="ru-RU" sz="1600" dirty="0" smtClean="0"/>
              <a:t>Прием для систематизации, обобщения полученных знаний; для выделения существенных и несущественных признаков изучаемого явления; создания краткой характеристики изучаемого понятия, сравнения его с другими сходными понятиями (русский язык, математика, окружающий мир, литература).Это универсальный прием составления обобщенной характеристики изучаемого явления по определенному плану </a:t>
            </a:r>
          </a:p>
          <a:p>
            <a:pPr>
              <a:buNone/>
            </a:pPr>
            <a:r>
              <a:rPr lang="ru-RU" sz="1600" b="1" i="1" dirty="0" smtClean="0"/>
              <a:t>Пример.</a:t>
            </a:r>
            <a:r>
              <a:rPr lang="ru-RU" sz="1600" dirty="0" smtClean="0"/>
              <a:t> </a:t>
            </a:r>
          </a:p>
          <a:p>
            <a:pPr>
              <a:buNone/>
            </a:pPr>
            <a:r>
              <a:rPr lang="ru-RU" sz="1600" dirty="0" smtClean="0"/>
              <a:t>Может быть использован для создания характеристик: </a:t>
            </a:r>
          </a:p>
          <a:p>
            <a:pPr lvl="0">
              <a:buNone/>
            </a:pPr>
            <a:r>
              <a:rPr lang="ru-RU" sz="1600" dirty="0" smtClean="0"/>
              <a:t>на литературном чтении – героев литературных произведений; </a:t>
            </a:r>
          </a:p>
          <a:p>
            <a:pPr lvl="0">
              <a:buNone/>
            </a:pPr>
            <a:r>
              <a:rPr lang="ru-RU" sz="1600" dirty="0" smtClean="0"/>
              <a:t>на окружающем мире – полезных ископаемых, растения, животных, частей растений, систем организма; </a:t>
            </a:r>
          </a:p>
          <a:p>
            <a:pPr lvl="0">
              <a:buNone/>
            </a:pPr>
            <a:r>
              <a:rPr lang="ru-RU" sz="1600" dirty="0" smtClean="0"/>
              <a:t>на математике – геометрических фигур, математических величин; </a:t>
            </a:r>
          </a:p>
          <a:p>
            <a:pPr lvl="0">
              <a:buNone/>
            </a:pPr>
            <a:r>
              <a:rPr lang="ru-RU" sz="1600" dirty="0" smtClean="0"/>
              <a:t>на русском языке – частей речи, членов предложений, частей слова, лингв. терминов.. </a:t>
            </a:r>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Изюминка</a:t>
            </a:r>
            <a:r>
              <a:rPr lang="ru-RU" dirty="0" smtClean="0"/>
              <a:t/>
            </a:r>
            <a:br>
              <a:rPr lang="ru-RU" dirty="0" smtClean="0"/>
            </a:br>
            <a:endParaRPr lang="ru-RU" dirty="0"/>
          </a:p>
        </p:txBody>
      </p:sp>
      <p:sp>
        <p:nvSpPr>
          <p:cNvPr id="3" name="Содержимое 2"/>
          <p:cNvSpPr>
            <a:spLocks noGrp="1"/>
          </p:cNvSpPr>
          <p:nvPr>
            <p:ph idx="1"/>
          </p:nvPr>
        </p:nvSpPr>
        <p:spPr>
          <a:xfrm>
            <a:off x="500034" y="2000240"/>
            <a:ext cx="8229600" cy="4525963"/>
          </a:xfrm>
        </p:spPr>
        <p:txBody>
          <a:bodyPr/>
          <a:lstStyle/>
          <a:p>
            <a:r>
              <a:rPr lang="ru-RU" sz="2400" dirty="0" smtClean="0">
                <a:latin typeface="+mn-lt"/>
              </a:rPr>
              <a:t>Познакомимся с новым учебным материалом по ранее изученной теме. Теперь подумаем, что нового или какая «изюминка» (т. е. особая привлекательность) данного материала вам бросилась в глаза, запала в ваше сознание по сравнению с ранее известным материалом по данной теме. Можно кратко записывать. Теперь послушаем участников игры. Что нового они узнали из данного материала? Поблагодарим наиболее активных, </a:t>
            </a:r>
            <a:r>
              <a:rPr lang="ru-RU" sz="2400" dirty="0" err="1" smtClean="0">
                <a:latin typeface="+mn-lt"/>
              </a:rPr>
              <a:t>аналитичных</a:t>
            </a:r>
            <a:r>
              <a:rPr lang="ru-RU" sz="2400" dirty="0" smtClean="0">
                <a:latin typeface="+mn-lt"/>
              </a:rPr>
              <a:t> игроков!</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ru-RU" sz="3600" smtClean="0"/>
              <a:t>ТАКСОНОМИЯ МЫСЛИТЕЛЬНЫХ УМЕНИЙ БЛУМА</a:t>
            </a:r>
            <a:r>
              <a:rPr lang="ru-RU" sz="4000" smtClean="0"/>
              <a:t> </a:t>
            </a:r>
          </a:p>
        </p:txBody>
      </p:sp>
      <p:sp>
        <p:nvSpPr>
          <p:cNvPr id="116739" name="Text Box 3"/>
          <p:cNvSpPr txBox="1">
            <a:spLocks noChangeArrowheads="1"/>
          </p:cNvSpPr>
          <p:nvPr/>
        </p:nvSpPr>
        <p:spPr bwMode="auto">
          <a:xfrm>
            <a:off x="323850" y="1989138"/>
            <a:ext cx="8569325" cy="3671887"/>
          </a:xfrm>
          <a:prstGeom prst="rect">
            <a:avLst/>
          </a:prstGeom>
          <a:solidFill>
            <a:srgbClr val="C0C0C0"/>
          </a:solidFill>
          <a:ln w="9525">
            <a:solidFill>
              <a:srgbClr val="000000"/>
            </a:solidFill>
            <a:miter lim="800000"/>
            <a:headEnd/>
            <a:tailEnd/>
          </a:ln>
        </p:spPr>
        <p:txBody>
          <a:bodyPr/>
          <a:lstStyle/>
          <a:p>
            <a:r>
              <a:rPr lang="ru-RU" sz="2800"/>
              <a:t>Таксономия Блума определяет способы классификации мыслительных умений, начиная  от  простейших учебных действий до самых сложных. Блум и его команда разработали иерархию мыслительных умений, в которой более высокие уровни мышления включают все познавательные умения нижележащих уровней.</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Необычный доклад</a:t>
            </a:r>
            <a:r>
              <a:rPr lang="ru-RU" dirty="0" smtClean="0"/>
              <a:t/>
            </a:r>
            <a:br>
              <a:rPr lang="ru-RU" dirty="0" smtClean="0"/>
            </a:br>
            <a:endParaRPr lang="ru-RU" dirty="0"/>
          </a:p>
        </p:txBody>
      </p:sp>
      <p:sp>
        <p:nvSpPr>
          <p:cNvPr id="3" name="Содержимое 2"/>
          <p:cNvSpPr>
            <a:spLocks noGrp="1"/>
          </p:cNvSpPr>
          <p:nvPr>
            <p:ph idx="1"/>
          </p:nvPr>
        </p:nvSpPr>
        <p:spPr>
          <a:xfrm>
            <a:off x="428596" y="1928802"/>
            <a:ext cx="8229600" cy="4525963"/>
          </a:xfrm>
        </p:spPr>
        <p:txBody>
          <a:bodyPr/>
          <a:lstStyle/>
          <a:p>
            <a:r>
              <a:rPr lang="ru-RU" sz="2800" dirty="0" smtClean="0">
                <a:latin typeface="+mn-lt"/>
              </a:rPr>
              <a:t>Читается текст учебника. Теперь, пожалуйста, передайте содержание этого текста при помощи знаков, схем, рисунков и передайте такую записку соседу справа. Теперь каждый делает доклад по данному тексту, используя рисунки или схемы своего соседа. Начинаем! Ведущий, кто, по-вашему, сделал доклад более подробно, с юмором, кто представил лучшее наглядное пособие? Поздравим победителей!</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Притча</a:t>
            </a:r>
            <a:r>
              <a:rPr lang="ru-RU" dirty="0" smtClean="0"/>
              <a:t/>
            </a:r>
            <a:br>
              <a:rPr lang="ru-RU" dirty="0" smtClean="0"/>
            </a:br>
            <a:endParaRPr lang="ru-RU" dirty="0"/>
          </a:p>
        </p:txBody>
      </p:sp>
      <p:sp>
        <p:nvSpPr>
          <p:cNvPr id="3" name="Содержимое 2"/>
          <p:cNvSpPr>
            <a:spLocks noGrp="1"/>
          </p:cNvSpPr>
          <p:nvPr>
            <p:ph idx="1"/>
          </p:nvPr>
        </p:nvSpPr>
        <p:spPr>
          <a:xfrm>
            <a:off x="428596" y="1928802"/>
            <a:ext cx="8229600" cy="4525963"/>
          </a:xfrm>
        </p:spPr>
        <p:txBody>
          <a:bodyPr/>
          <a:lstStyle/>
          <a:p>
            <a:pPr>
              <a:buNone/>
            </a:pPr>
            <a:r>
              <a:rPr lang="ru-RU" sz="1600" dirty="0" smtClean="0"/>
              <a:t>Притча является эффективным способом пробуждения интереса и активизации деятельности педагогов, позволяет обнаружить устаревшие стереотипы. </a:t>
            </a:r>
          </a:p>
          <a:p>
            <a:pPr>
              <a:buNone/>
            </a:pPr>
            <a:r>
              <a:rPr lang="ru-RU" sz="1600" b="1" dirty="0" smtClean="0"/>
              <a:t>Пример</a:t>
            </a:r>
            <a:endParaRPr lang="ru-RU" sz="1600" dirty="0" smtClean="0"/>
          </a:p>
          <a:p>
            <a:pPr>
              <a:buNone/>
            </a:pPr>
            <a:r>
              <a:rPr lang="ru-RU" sz="1600" dirty="0" smtClean="0"/>
              <a:t>Старик с внуком шли по улице мимо мальчика, которому отец поручил починить забор, прежде чем идти играть. Инструмент выскальзывал из рук, доска не хотела становиться на место. Ударив случайно себя по пальцу, мальчик в сердцах бросил молоток, с тоской глядя в сторону играющих друзей. Внук старца пожалел мальчика, прибил доску на место. Но старик подошёл и снова проделал дыру в заборе.</a:t>
            </a:r>
          </a:p>
          <a:p>
            <a:pPr>
              <a:buNone/>
            </a:pPr>
            <a:r>
              <a:rPr lang="ru-RU" sz="1600" dirty="0" smtClean="0"/>
              <a:t>— Как же так, дед? Ты всегда учил меня быть добрым, а не даёшь помочь…</a:t>
            </a:r>
          </a:p>
          <a:p>
            <a:pPr>
              <a:buNone/>
            </a:pPr>
            <a:r>
              <a:rPr lang="ru-RU" sz="1600" dirty="0" smtClean="0"/>
              <a:t>	Как вы думаете, что старец ответил внуку? ……………………………………………</a:t>
            </a:r>
          </a:p>
          <a:p>
            <a:pPr>
              <a:buNone/>
            </a:pPr>
            <a:r>
              <a:rPr lang="ru-RU" sz="1600" dirty="0" smtClean="0"/>
              <a:t>( «Я тебя учил доброте, а не лицемерию. Сделав за мальчика его работу, ты не дал ему не только научиться чинить забор. Он не научится терпению и тому, что сначала нужно сделать дело. Своим «добрым» поступком ты мог испортить ему жизнь»).</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Миниатюра</a:t>
            </a:r>
            <a:r>
              <a:rPr lang="ru-RU" dirty="0" smtClean="0"/>
              <a:t/>
            </a:r>
            <a:br>
              <a:rPr lang="ru-RU" dirty="0" smtClean="0"/>
            </a:br>
            <a:endParaRPr lang="ru-RU" dirty="0"/>
          </a:p>
        </p:txBody>
      </p:sp>
      <p:sp>
        <p:nvSpPr>
          <p:cNvPr id="3" name="Содержимое 2"/>
          <p:cNvSpPr>
            <a:spLocks noGrp="1"/>
          </p:cNvSpPr>
          <p:nvPr>
            <p:ph idx="1"/>
          </p:nvPr>
        </p:nvSpPr>
        <p:spPr>
          <a:xfrm>
            <a:off x="0" y="1857364"/>
            <a:ext cx="9144000" cy="4525963"/>
          </a:xfrm>
        </p:spPr>
        <p:txBody>
          <a:bodyPr/>
          <a:lstStyle/>
          <a:p>
            <a:r>
              <a:rPr lang="ru-RU" sz="2400" dirty="0" smtClean="0"/>
              <a:t>Давайте распределимся на группы по 3—4 человека. Сейчас мы прочитаем учебный материал, а затем каждая группа изобразит существо текста какой-либо миниатюрой. Это может быть сценка, песня, балет, пантомима. Остальные должны будут словами объяснить, прокомментировать увиденное, используя сюжет и смысл прочитанного текста. Читаем внимательно текст! Начали! Теперь обсудите в ваших группах прочитанный текст, выделите в нем главное и придумайте, как это можно изобразить. Оценим по пятибалльной шкале каждую миниатюру, учитывая артистичность, находчивость и оригинальность изучаемого текста. </a:t>
            </a:r>
          </a:p>
          <a:p>
            <a:endParaRPr lang="ru-RU" sz="2400"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Назойливый игрок</a:t>
            </a:r>
            <a:r>
              <a:rPr lang="ru-RU" dirty="0" smtClean="0"/>
              <a:t/>
            </a:r>
            <a:br>
              <a:rPr lang="ru-RU" dirty="0" smtClean="0"/>
            </a:br>
            <a:endParaRPr lang="ru-RU" dirty="0"/>
          </a:p>
        </p:txBody>
      </p:sp>
      <p:sp>
        <p:nvSpPr>
          <p:cNvPr id="3" name="Содержимое 2"/>
          <p:cNvSpPr>
            <a:spLocks noGrp="1"/>
          </p:cNvSpPr>
          <p:nvPr>
            <p:ph idx="1"/>
          </p:nvPr>
        </p:nvSpPr>
        <p:spPr>
          <a:xfrm>
            <a:off x="285720" y="2000240"/>
            <a:ext cx="8401080" cy="3757625"/>
          </a:xfrm>
        </p:spPr>
        <p:txBody>
          <a:bodyPr/>
          <a:lstStyle/>
          <a:p>
            <a:r>
              <a:rPr lang="ru-RU" sz="2000" dirty="0" smtClean="0">
                <a:latin typeface="+mn-lt"/>
              </a:rPr>
              <a:t>Известно, что мелкие подробности учебного материала нужны для прочного усвоения и долговременного запоминания. Сейчас мы прочитаем текст в темпе, но внимательно, затем вы составите список вопросов. У кого этот список будет длиннее, </a:t>
            </a:r>
            <a:r>
              <a:rPr lang="ru-RU" sz="2000" dirty="0" err="1" smtClean="0">
                <a:latin typeface="+mn-lt"/>
              </a:rPr>
              <a:t>доскональнее</a:t>
            </a:r>
            <a:r>
              <a:rPr lang="ru-RU" sz="2000" dirty="0" smtClean="0">
                <a:latin typeface="+mn-lt"/>
              </a:rPr>
              <a:t>, тот и выиграл в этом интеллектуальном состязании. Читаем текст, чтобы составить вопросы. Начали! Текст прочитан, теперь переходим к вопросам. Целесообразно, чтобы вопросы охватили весь учебный материал, все его нюансы. Запишите, пожалуйста! А теперь вы по очереди будете задавать свои вопросы всем обучаемым, а они по очереди будут кратко отвечать на них. Отвечает тот, кого попросит ведущий. Затем определим самого назойливого игрока. Итак, ваши вопросы! Ведущий определяет победителя.</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Японские «</a:t>
            </a:r>
            <a:r>
              <a:rPr lang="ru-RU" i="1" dirty="0" err="1" smtClean="0"/>
              <a:t>Хокку</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285720" y="2000240"/>
            <a:ext cx="8401080" cy="3757625"/>
          </a:xfrm>
        </p:spPr>
        <p:txBody>
          <a:bodyPr/>
          <a:lstStyle/>
          <a:p>
            <a:pPr>
              <a:buNone/>
            </a:pPr>
            <a:r>
              <a:rPr lang="ru-RU" sz="2000" b="1" dirty="0" smtClean="0"/>
              <a:t>Приём “</a:t>
            </a:r>
            <a:r>
              <a:rPr lang="ru-RU" sz="2000" b="1" dirty="0" err="1" smtClean="0"/>
              <a:t>Хокку</a:t>
            </a:r>
            <a:r>
              <a:rPr lang="ru-RU" sz="2000" b="1" dirty="0" smtClean="0"/>
              <a:t>”</a:t>
            </a:r>
          </a:p>
          <a:p>
            <a:pPr>
              <a:buNone/>
            </a:pPr>
            <a:r>
              <a:rPr lang="ru-RU" sz="2000" dirty="0" smtClean="0"/>
              <a:t>ХОККУ (</a:t>
            </a:r>
            <a:r>
              <a:rPr lang="ru-RU" sz="2000" dirty="0" err="1" smtClean="0"/>
              <a:t>хайку</a:t>
            </a:r>
            <a:r>
              <a:rPr lang="ru-RU" sz="2000" dirty="0" smtClean="0"/>
              <a:t>) – «начальные стихи», жанр японской поэзии (возник в XV в.), нерифмованное трёхстишие из 17 слогов (5+7+5) на комические, любовные, пейзажные, исторические и другие сюжеты. Генетически связан с танка. Отличается простотой поэтического языка, свободой изложения. Прием заключается в следующем: первыми двумя строчками описывается некое явление, а третьей строчкой подводится какой-то итог сказанному, часто неожиданный. Художественная форма рефлексии. </a:t>
            </a:r>
          </a:p>
          <a:p>
            <a:pPr>
              <a:buNone/>
            </a:pPr>
            <a:r>
              <a:rPr lang="ru-RU" sz="2000" b="1" i="1" dirty="0" smtClean="0"/>
              <a:t>Пример.</a:t>
            </a:r>
            <a:r>
              <a:rPr lang="ru-RU" sz="2000" dirty="0" smtClean="0"/>
              <a:t> </a:t>
            </a:r>
          </a:p>
          <a:p>
            <a:pPr>
              <a:buNone/>
            </a:pPr>
            <a:r>
              <a:rPr lang="ru-RU" sz="2000" dirty="0" smtClean="0"/>
              <a:t>Опавший пион - По-своему прекрасен. С одним лепестком. </a:t>
            </a:r>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dirty="0" smtClean="0"/>
              <a:t>«Мысли во времени» </a:t>
            </a:r>
            <a:br>
              <a:rPr lang="ru-RU" dirty="0" smtClean="0"/>
            </a:br>
            <a:endParaRPr lang="ru-RU" dirty="0"/>
          </a:p>
        </p:txBody>
      </p:sp>
      <p:sp>
        <p:nvSpPr>
          <p:cNvPr id="3" name="Содержимое 2"/>
          <p:cNvSpPr>
            <a:spLocks noGrp="1"/>
          </p:cNvSpPr>
          <p:nvPr>
            <p:ph idx="1"/>
          </p:nvPr>
        </p:nvSpPr>
        <p:spPr>
          <a:xfrm>
            <a:off x="214282" y="1857364"/>
            <a:ext cx="8401080" cy="3757625"/>
          </a:xfrm>
        </p:spPr>
        <p:txBody>
          <a:bodyPr/>
          <a:lstStyle/>
          <a:p>
            <a:pPr>
              <a:buNone/>
            </a:pPr>
            <a:r>
              <a:rPr lang="ru-RU" sz="2000" dirty="0" smtClean="0"/>
              <a:t>Рефлексивный прием, способствующий развитию умения осмысливать свой опыт и давать личностную оценку проживаемому опыту. </a:t>
            </a:r>
          </a:p>
          <a:p>
            <a:pPr>
              <a:buNone/>
            </a:pPr>
            <a:r>
              <a:rPr lang="ru-RU" sz="2000" dirty="0" smtClean="0"/>
              <a:t>Учитель называет ключевое слово. как правило, оно тесно связано с темой урока. В течение 1 минуты учащимся необходимо непрерывно записывать свои мысли, которые "приходят в голову" и связаны с заданным словом. По истечении времени. Ученики читают записи про себя. Затем мысленно отвечают на следующие вопросы. </a:t>
            </a:r>
          </a:p>
          <a:p>
            <a:pPr>
              <a:buNone/>
            </a:pPr>
            <a:r>
              <a:rPr lang="ru-RU" sz="2000" dirty="0" smtClean="0"/>
              <a:t>Почему я записал именно эти слова? </a:t>
            </a:r>
          </a:p>
          <a:p>
            <a:pPr>
              <a:buNone/>
            </a:pPr>
            <a:r>
              <a:rPr lang="ru-RU" sz="2000" dirty="0" smtClean="0"/>
              <a:t>О чем я думал, когда писал эти слова? </a:t>
            </a:r>
          </a:p>
          <a:p>
            <a:pPr>
              <a:buNone/>
            </a:pPr>
            <a:r>
              <a:rPr lang="ru-RU" sz="2000" dirty="0" smtClean="0"/>
              <a:t>Чтобы я хотел в записях изменить? </a:t>
            </a:r>
          </a:p>
          <a:p>
            <a:pPr>
              <a:buNone/>
            </a:pPr>
            <a:r>
              <a:rPr lang="ru-RU" sz="2000" dirty="0" smtClean="0"/>
              <a:t>Написанное мной имеет или не имеет для меня значение? </a:t>
            </a:r>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dirty="0" smtClean="0"/>
              <a:t>«Бортовой журнал» </a:t>
            </a:r>
            <a:br>
              <a:rPr lang="ru-RU" dirty="0" smtClean="0"/>
            </a:br>
            <a:endParaRPr lang="ru-RU" dirty="0"/>
          </a:p>
        </p:txBody>
      </p:sp>
      <p:sp>
        <p:nvSpPr>
          <p:cNvPr id="3" name="Содержимое 2"/>
          <p:cNvSpPr>
            <a:spLocks noGrp="1"/>
          </p:cNvSpPr>
          <p:nvPr>
            <p:ph idx="1"/>
          </p:nvPr>
        </p:nvSpPr>
        <p:spPr>
          <a:xfrm>
            <a:off x="214282" y="1500175"/>
            <a:ext cx="8643998" cy="2143140"/>
          </a:xfrm>
        </p:spPr>
        <p:txBody>
          <a:bodyPr/>
          <a:lstStyle/>
          <a:p>
            <a:pPr>
              <a:buNone/>
            </a:pPr>
            <a:r>
              <a:rPr lang="ru-RU" sz="2000" dirty="0" smtClean="0"/>
              <a:t> </a:t>
            </a:r>
            <a:r>
              <a:rPr lang="ru-RU" sz="1600" dirty="0" smtClean="0"/>
              <a:t>Материал лекции делится на смысловые единицы, передача каждой из них строится в технологическом цикле "вызов - осмысление - рефлексия". Для организации деятельности используется прием "Бортовой журнал". </a:t>
            </a:r>
            <a:br>
              <a:rPr lang="ru-RU" sz="1600" dirty="0" smtClean="0"/>
            </a:br>
            <a:r>
              <a:rPr lang="ru-RU" sz="1600" dirty="0" smtClean="0"/>
              <a:t>Стадия "вызова" по каждой смысловой единице осуществляется уже известными вам методами: список известной информации, ее систематизация, ответы на вопросы преподавателя, ключевые слова и т.д. Информация, полученная на стадии вызова, обсуждается в парах и заносится в левую часть </a:t>
            </a:r>
            <a:r>
              <a:rPr lang="ru-RU" sz="1600" b="1" dirty="0" smtClean="0"/>
              <a:t>"Бортового журнала"</a:t>
            </a:r>
            <a:r>
              <a:rPr lang="ru-RU" sz="1600" dirty="0" smtClean="0"/>
              <a:t>.</a:t>
            </a:r>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r>
              <a:rPr lang="ru-RU" sz="1600" i="1" smtClean="0"/>
              <a:t>Предположения</a:t>
            </a:r>
            <a:r>
              <a:rPr lang="ru-RU" sz="1600" smtClean="0"/>
              <a:t> </a:t>
            </a:r>
            <a:r>
              <a:rPr lang="ru-RU" sz="1600" i="1" dirty="0" smtClean="0"/>
              <a:t>Новая информация</a:t>
            </a:r>
            <a:r>
              <a:rPr lang="ru-RU" sz="1600" dirty="0" smtClean="0"/>
              <a:t>         </a:t>
            </a:r>
            <a:br>
              <a:rPr lang="ru-RU" sz="1600" dirty="0" smtClean="0"/>
            </a:br>
            <a:r>
              <a:rPr lang="ru-RU" sz="1600" dirty="0" smtClean="0"/>
              <a:t>   На смысловой стадии работа может быть организована так: один из членов пары работает со списком в графе "предположения", ставит знаки "+" и "-", в зависимости от правильности предположений; второй записывает только новую информацию. Учащиеся работают индивидуально. </a:t>
            </a:r>
            <a:br>
              <a:rPr lang="ru-RU" sz="1600" dirty="0" smtClean="0"/>
            </a:br>
            <a:r>
              <a:rPr lang="ru-RU" sz="1600" dirty="0" smtClean="0"/>
              <a:t>   На стадии рефлексии (размышления) идет предварительное подведение итогов: сопоставление двух частей "бортового журнала", суммирование информации, ее запись и подготовка к обсуждению в классе. Организация записей может носить индивидуальный характер, т.е. каждый член пары ведет записи в обеих частях таблицы самостоятельно, результаты работы обсуждаются в паре. </a:t>
            </a:r>
            <a:br>
              <a:rPr lang="ru-RU" sz="1600" dirty="0" smtClean="0"/>
            </a:br>
            <a:r>
              <a:rPr lang="ru-RU" sz="1600" dirty="0" smtClean="0"/>
              <a:t>   Затем следует новый цикл работы со следующей частью текста. </a:t>
            </a:r>
            <a:br>
              <a:rPr lang="ru-RU" sz="1600" dirty="0" smtClean="0"/>
            </a:br>
            <a:r>
              <a:rPr lang="ru-RU" sz="1600" dirty="0" smtClean="0"/>
              <a:t>   Очень важной является итоговая рефлексия или окончательное подведение итогов, которое может стать выходом на новое задание: исследование, эссе и т.д. </a:t>
            </a:r>
            <a:br>
              <a:rPr lang="ru-RU" sz="1600" dirty="0" smtClean="0"/>
            </a:br>
            <a:r>
              <a:rPr lang="ru-RU" sz="1600" dirty="0" smtClean="0"/>
              <a:t>   </a:t>
            </a: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graphicFrame>
        <p:nvGraphicFramePr>
          <p:cNvPr id="6" name="Таблица 5"/>
          <p:cNvGraphicFramePr>
            <a:graphicFrameLocks noGrp="1"/>
          </p:cNvGraphicFramePr>
          <p:nvPr/>
        </p:nvGraphicFramePr>
        <p:xfrm>
          <a:off x="1600200" y="3291840"/>
          <a:ext cx="5943600" cy="274320"/>
        </p:xfrm>
        <a:graphic>
          <a:graphicData uri="http://schemas.openxmlformats.org/drawingml/2006/table">
            <a:tbl>
              <a:tblPr/>
              <a:tblGrid>
                <a:gridCol w="5943600"/>
              </a:tblGrid>
              <a:tr h="0">
                <a:tc>
                  <a:txBody>
                    <a:bodyPr/>
                    <a:lstStyle/>
                    <a:p>
                      <a:pPr algn="ctr"/>
                      <a:r>
                        <a:rPr lang="ru-RU" b="1"/>
                        <a:t>Бортовой журнал</a:t>
                      </a:r>
                      <a:endParaRPr lang="ru-RU"/>
                    </a:p>
                  </a:txBody>
                  <a:tcPr marL="0" marR="0" marT="0" marB="0">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1000100" y="3643314"/>
          <a:ext cx="6715172" cy="785818"/>
        </p:xfrm>
        <a:graphic>
          <a:graphicData uri="http://schemas.openxmlformats.org/drawingml/2006/table">
            <a:tbl>
              <a:tblPr/>
              <a:tblGrid>
                <a:gridCol w="3357586"/>
                <a:gridCol w="3357586"/>
              </a:tblGrid>
              <a:tr h="392909">
                <a:tc>
                  <a:txBody>
                    <a:bodyPr/>
                    <a:lstStyle/>
                    <a:p>
                      <a:pPr algn="ctr"/>
                      <a:r>
                        <a:rPr lang="ru-RU" i="1" dirty="0"/>
                        <a:t>Предположения</a:t>
                      </a:r>
                      <a:endParaRPr lang="ru-RU" dirty="0"/>
                    </a:p>
                  </a:txBody>
                  <a:tcPr marL="0" marR="0" marT="0" marB="0">
                    <a:lnL>
                      <a:noFill/>
                    </a:lnL>
                    <a:lnR>
                      <a:noFill/>
                    </a:lnR>
                    <a:lnT>
                      <a:noFill/>
                    </a:lnT>
                    <a:lnB>
                      <a:noFill/>
                    </a:lnB>
                    <a:solidFill>
                      <a:schemeClr val="accent1"/>
                    </a:solidFill>
                  </a:tcPr>
                </a:tc>
                <a:tc>
                  <a:txBody>
                    <a:bodyPr/>
                    <a:lstStyle/>
                    <a:p>
                      <a:pPr algn="ctr"/>
                      <a:r>
                        <a:rPr lang="ru-RU" i="1" dirty="0"/>
                        <a:t>Новая информация</a:t>
                      </a:r>
                      <a:endParaRPr lang="ru-RU" dirty="0"/>
                    </a:p>
                  </a:txBody>
                  <a:tcPr marL="0" marR="0" marT="0" marB="0">
                    <a:lnL>
                      <a:noFill/>
                    </a:lnL>
                    <a:lnR>
                      <a:noFill/>
                    </a:lnR>
                    <a:lnT>
                      <a:noFill/>
                    </a:lnT>
                    <a:lnB>
                      <a:noFill/>
                    </a:lnB>
                    <a:solidFill>
                      <a:schemeClr val="accent1"/>
                    </a:solidFill>
                  </a:tcPr>
                </a:tc>
              </a:tr>
              <a:tr h="392909">
                <a:tc>
                  <a:txBody>
                    <a:bodyPr/>
                    <a:lstStyle/>
                    <a:p>
                      <a:pPr algn="ctr"/>
                      <a:r>
                        <a:rPr lang="ru-RU" dirty="0"/>
                        <a:t>   </a:t>
                      </a:r>
                    </a:p>
                  </a:txBody>
                  <a:tcPr marL="0" marR="0" marT="0" marB="0">
                    <a:lnL>
                      <a:noFill/>
                    </a:lnL>
                    <a:lnR>
                      <a:noFill/>
                    </a:lnR>
                    <a:lnT>
                      <a:noFill/>
                    </a:lnT>
                    <a:lnB>
                      <a:noFill/>
                    </a:lnB>
                    <a:solidFill>
                      <a:schemeClr val="accent1"/>
                    </a:solidFill>
                  </a:tcPr>
                </a:tc>
                <a:tc>
                  <a:txBody>
                    <a:bodyPr/>
                    <a:lstStyle/>
                    <a:p>
                      <a:pPr algn="ctr"/>
                      <a:r>
                        <a:rPr lang="ru-RU" dirty="0"/>
                        <a:t>   </a:t>
                      </a:r>
                    </a:p>
                  </a:txBody>
                  <a:tcPr marL="0" marR="0" marT="0" marB="0">
                    <a:lnL>
                      <a:noFill/>
                    </a:lnL>
                    <a:lnR>
                      <a:noFill/>
                    </a:lnR>
                    <a:lnT>
                      <a:noFill/>
                    </a:lnT>
                    <a:lnB>
                      <a:noFill/>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Связи</a:t>
            </a:r>
            <a:endParaRPr lang="ru-RU" dirty="0"/>
          </a:p>
        </p:txBody>
      </p:sp>
      <p:sp>
        <p:nvSpPr>
          <p:cNvPr id="3" name="Содержимое 2"/>
          <p:cNvSpPr>
            <a:spLocks noGrp="1"/>
          </p:cNvSpPr>
          <p:nvPr>
            <p:ph idx="1"/>
          </p:nvPr>
        </p:nvSpPr>
        <p:spPr>
          <a:xfrm>
            <a:off x="142844" y="1760557"/>
            <a:ext cx="9001156" cy="4525963"/>
          </a:xfrm>
        </p:spPr>
        <p:txBody>
          <a:bodyPr/>
          <a:lstStyle/>
          <a:p>
            <a:pPr fontAlgn="auto">
              <a:spcBef>
                <a:spcPts val="0"/>
              </a:spcBef>
              <a:spcAft>
                <a:spcPts val="0"/>
              </a:spcAft>
              <a:buNone/>
              <a:defRPr/>
            </a:pPr>
            <a:r>
              <a:rPr lang="ru-RU" sz="1400" dirty="0" smtClean="0"/>
              <a:t>Универсальный прием-игра ТРИЗ, предложен мастером ТРИЗ Г.И. Ивановым. Независимо от контекста ТРИЗ немного в другой интерпретации подобную игру предложила преподаватель Карельского ИПК Л.И. Фрадкова (она разработала эту игру для занятий по экологии). </a:t>
            </a:r>
          </a:p>
          <a:p>
            <a:pPr fontAlgn="auto">
              <a:spcBef>
                <a:spcPts val="0"/>
              </a:spcBef>
              <a:spcAft>
                <a:spcPts val="0"/>
              </a:spcAft>
              <a:buNone/>
              <a:defRPr/>
            </a:pPr>
            <a:r>
              <a:rPr lang="ru-RU" sz="1400" dirty="0" smtClean="0"/>
              <a:t>Учитель задает (или ученики выбирают) два объекта, на первый взгляд никак не связанные между собой (как вариант, объекты выбираются случайным образом, например, с помощью кубика). Дети строят цепочку объектов и взаимодействий между ними так, чтобы первое взаимодействие начиналось от одного из исходных объектов, а последнее заканчивалось вторым объектом. </a:t>
            </a:r>
          </a:p>
          <a:p>
            <a:pPr fontAlgn="auto">
              <a:spcBef>
                <a:spcPts val="0"/>
              </a:spcBef>
              <a:spcAft>
                <a:spcPts val="0"/>
              </a:spcAft>
              <a:buNone/>
              <a:defRPr/>
            </a:pPr>
            <a:r>
              <a:rPr lang="ru-RU" sz="1400" b="1" i="1" dirty="0" smtClean="0"/>
              <a:t>Пример.</a:t>
            </a:r>
            <a:endParaRPr lang="ru-RU" sz="1400" dirty="0" smtClean="0"/>
          </a:p>
          <a:p>
            <a:pPr fontAlgn="auto">
              <a:spcBef>
                <a:spcPts val="0"/>
              </a:spcBef>
              <a:spcAft>
                <a:spcPts val="0"/>
              </a:spcAft>
              <a:buNone/>
              <a:defRPr/>
            </a:pPr>
            <a:r>
              <a:rPr lang="ru-RU" sz="1400" dirty="0" smtClean="0"/>
              <a:t>У: Древние мудрецы говорили: «Трогая траву, не потревожь звезду...». Согласны ли вы с этим утверждением, можете ли его объяснить... Действительно, в мире все связано со всем, и мы попробуем сейчас это доказать. Назовите два как можно более различных, далеких друг от друга, объекта. </a:t>
            </a:r>
          </a:p>
          <a:p>
            <a:pPr fontAlgn="auto">
              <a:spcBef>
                <a:spcPts val="0"/>
              </a:spcBef>
              <a:spcAft>
                <a:spcPts val="0"/>
              </a:spcAft>
              <a:buNone/>
              <a:defRPr/>
            </a:pPr>
            <a:r>
              <a:rPr lang="ru-RU" sz="1400" dirty="0" smtClean="0"/>
              <a:t>Д: Вулкан – тетрадь. </a:t>
            </a:r>
          </a:p>
          <a:p>
            <a:pPr fontAlgn="auto">
              <a:spcBef>
                <a:spcPts val="0"/>
              </a:spcBef>
              <a:spcAft>
                <a:spcPts val="0"/>
              </a:spcAft>
              <a:buNone/>
              <a:defRPr/>
            </a:pPr>
            <a:r>
              <a:rPr lang="ru-RU" sz="1400" dirty="0" smtClean="0"/>
              <a:t>У: Принимается. Наша задача построить цепочку, которая показала бы, как связаны эти два объекта. </a:t>
            </a:r>
          </a:p>
          <a:p>
            <a:pPr fontAlgn="auto">
              <a:spcBef>
                <a:spcPts val="0"/>
              </a:spcBef>
              <a:spcAft>
                <a:spcPts val="0"/>
              </a:spcAft>
              <a:buNone/>
              <a:defRPr/>
            </a:pPr>
            <a:r>
              <a:rPr lang="ru-RU" sz="1400" dirty="0" smtClean="0"/>
              <a:t>Д: Слово «вулкан» написали в тетради. </a:t>
            </a:r>
          </a:p>
          <a:p>
            <a:pPr fontAlgn="auto">
              <a:spcBef>
                <a:spcPts val="0"/>
              </a:spcBef>
              <a:spcAft>
                <a:spcPts val="0"/>
              </a:spcAft>
              <a:buNone/>
              <a:defRPr/>
            </a:pPr>
            <a:r>
              <a:rPr lang="ru-RU" sz="1400" dirty="0" smtClean="0"/>
              <a:t>У: Хорошо. А теперь давайте все же попробуем связать реальный вулкан с реальной тетрадью, например, с той, что лежит у меня на столе. Не обязательно искать прямую связь, можно связать их через другие объекты, построить длинную цепочку. </a:t>
            </a:r>
          </a:p>
          <a:p>
            <a:pPr fontAlgn="auto">
              <a:spcBef>
                <a:spcPts val="0"/>
              </a:spcBef>
              <a:spcAft>
                <a:spcPts val="0"/>
              </a:spcAft>
              <a:buNone/>
              <a:defRPr/>
            </a:pPr>
            <a:r>
              <a:rPr lang="ru-RU" sz="1400" dirty="0" smtClean="0"/>
              <a:t>Д: Из вулкана сыпется пепел, он летит по воздуху. Кусочек пепла примешался к капельке воды. Эта капелька попала в океан, а оттуда – в Белое море. Потом она испарилась, был ветер, поток воздуха принесло к нам, он залетел в форточку и попал на тетрадь... </a:t>
            </a:r>
          </a:p>
          <a:p>
            <a:pPr fontAlgn="auto">
              <a:spcBef>
                <a:spcPts val="0"/>
              </a:spcBef>
              <a:spcAft>
                <a:spcPts val="0"/>
              </a:spcAft>
              <a:buNone/>
              <a:defRPr/>
            </a:pPr>
            <a:r>
              <a:rPr lang="ru-RU" sz="1400" dirty="0" smtClean="0"/>
              <a:t>У: Замечательно. Кто предложит другие варианты...?</a:t>
            </a:r>
            <a:endParaRPr lang="ru-RU" sz="14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Занимательные истории</a:t>
            </a:r>
            <a:r>
              <a:rPr lang="ru-RU" dirty="0" smtClean="0"/>
              <a:t/>
            </a:r>
            <a:br>
              <a:rPr lang="ru-RU" dirty="0" smtClean="0"/>
            </a:br>
            <a:endParaRPr lang="ru-RU" dirty="0"/>
          </a:p>
        </p:txBody>
      </p:sp>
      <p:sp>
        <p:nvSpPr>
          <p:cNvPr id="3" name="Содержимое 2"/>
          <p:cNvSpPr>
            <a:spLocks noGrp="1"/>
          </p:cNvSpPr>
          <p:nvPr>
            <p:ph idx="1"/>
          </p:nvPr>
        </p:nvSpPr>
        <p:spPr>
          <a:xfrm>
            <a:off x="0" y="1974871"/>
            <a:ext cx="9144000" cy="4525963"/>
          </a:xfrm>
        </p:spPr>
        <p:txBody>
          <a:bodyPr/>
          <a:lstStyle/>
          <a:p>
            <a:r>
              <a:rPr lang="ru-RU" sz="2000" dirty="0" smtClean="0"/>
              <a:t>Ознакомьтесь, пожалуйста, с учебным текстом. Постарайтесь мысленно выделить в нем ключевые слова. А теперь на листочек в столбик выпишите эти слова. Пусть их будет 10, 20, сколько у вас получится. Начали! Столбики готовы. Теперь начинаем такой конкурс. Каждый попробует придумать забавную историю, в которой все эти слова последовательно, одно за другим, завязаны в какую-то осмысленную, может быть и невероятную историю.</a:t>
            </a:r>
          </a:p>
          <a:p>
            <a:r>
              <a:rPr lang="ru-RU" sz="2000" dirty="0" smtClean="0"/>
              <a:t>История может не иметь никакого отношения к теме этого текста. Может быть, эта история будет прямой противоположностью тому учебному тексту, из которого взяты эти ключевые слова. Потом мы проведем конкурс, кто придумал самую занимательную и оригинальную историю на базе этих слов. Итак, на подготовку истории на основе выписанных вами ключевых слов отводится одна минута. Можете делать какие-то пометки на листочке, можете это делать в уме.</a:t>
            </a:r>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348435"/>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Занимательные истории (продолжение)</a:t>
            </a:r>
            <a:endParaRPr lang="ru-RU" dirty="0"/>
          </a:p>
        </p:txBody>
      </p:sp>
      <p:sp>
        <p:nvSpPr>
          <p:cNvPr id="3" name="Содержимое 2"/>
          <p:cNvSpPr>
            <a:spLocks noGrp="1"/>
          </p:cNvSpPr>
          <p:nvPr>
            <p:ph idx="1"/>
          </p:nvPr>
        </p:nvSpPr>
        <p:spPr/>
        <p:txBody>
          <a:bodyPr/>
          <a:lstStyle/>
          <a:p>
            <a:r>
              <a:rPr lang="ru-RU" sz="2400" dirty="0" smtClean="0">
                <a:latin typeface="+mn-lt"/>
              </a:rPr>
              <a:t>А теперь приступаем к конкурсу забавных </a:t>
            </a:r>
            <a:r>
              <a:rPr lang="ru-RU" sz="2400" b="1" dirty="0" smtClean="0">
                <a:latin typeface="+mn-lt"/>
              </a:rPr>
              <a:t>и </a:t>
            </a:r>
            <a:r>
              <a:rPr lang="ru-RU" sz="2400" dirty="0" smtClean="0">
                <a:latin typeface="+mn-lt"/>
              </a:rPr>
              <a:t>занимательных историй, которые у вас получились. Итак, начали! Ведущий последовательно предоставляет слово всем желающим. Итак, Фантастический запас исчерпан. Но, однако, вас ожидает следующий конкурс. Кто желает попробовать, не глядя в учебный текст, а пользуясь только своими ключевыми словами, т.е. вашим листочком, воспроизвести этот текст? Побеждает тот. кто пересказывает текст наиболее близко к оригиналу. Начали! Все оценивают способности выступающего. Слово всем желающим. Теперь оценим результаты. Кого считает ведущий победителем и почему? Спасибо!</a:t>
            </a:r>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ru-RU" sz="3600" smtClean="0"/>
              <a:t>ТАКСОНОМИЯ МЫСЛИТЕЛЬНЫХ УМЕНИЙ БЛУМА</a:t>
            </a:r>
            <a:r>
              <a:rPr lang="ru-RU" sz="4000" smtClean="0"/>
              <a:t> </a:t>
            </a:r>
          </a:p>
        </p:txBody>
      </p:sp>
      <p:graphicFrame>
        <p:nvGraphicFramePr>
          <p:cNvPr id="4" name="Схема 3"/>
          <p:cNvGraphicFramePr/>
          <p:nvPr/>
        </p:nvGraphicFramePr>
        <p:xfrm>
          <a:off x="1643042" y="1897042"/>
          <a:ext cx="6334148"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8" action="ppaction://hlinksldjump"/>
              </a:rPr>
              <a:t>МЕНЮ</a:t>
            </a:r>
            <a:endParaRPr lang="ru-RU"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Маша -растеряша</a:t>
            </a:r>
            <a:r>
              <a:rPr lang="ru-RU" dirty="0" smtClean="0"/>
              <a:t/>
            </a:r>
            <a:br>
              <a:rPr lang="ru-RU" dirty="0" smtClean="0"/>
            </a:br>
            <a:endParaRPr lang="ru-RU" dirty="0"/>
          </a:p>
        </p:txBody>
      </p:sp>
      <p:sp>
        <p:nvSpPr>
          <p:cNvPr id="3" name="Содержимое 2"/>
          <p:cNvSpPr>
            <a:spLocks noGrp="1"/>
          </p:cNvSpPr>
          <p:nvPr>
            <p:ph idx="1"/>
          </p:nvPr>
        </p:nvSpPr>
        <p:spPr>
          <a:xfrm>
            <a:off x="214282" y="1928802"/>
            <a:ext cx="8929718" cy="4740277"/>
          </a:xfrm>
        </p:spPr>
        <p:txBody>
          <a:bodyPr/>
          <a:lstStyle/>
          <a:p>
            <a:pPr>
              <a:buNone/>
            </a:pPr>
            <a:r>
              <a:rPr lang="ru-RU" sz="1600" dirty="0" smtClean="0"/>
              <a:t>Ученик, играющий роль Маши-растеряши, задает функцию, которую требуется выполнить («Ой – что с тобой? – Потеряла (называет объект) – Как мне теперь выполнить (называет функцию)?») Другие дети предлагают ресурсы, которые могут служить инструментами для получения требуемого результата и, при необходимости, – способы их преобразования. Тот, кто предложил подходящий ресурс, сам становится ведущим (роль Маши-растеряши переходит к нему). </a:t>
            </a:r>
          </a:p>
          <a:p>
            <a:pPr>
              <a:buNone/>
            </a:pPr>
            <a:r>
              <a:rPr lang="ru-RU" sz="1600" b="1" i="1" dirty="0" smtClean="0"/>
              <a:t>Пример1.</a:t>
            </a:r>
            <a:r>
              <a:rPr lang="ru-RU" sz="1600" dirty="0" smtClean="0"/>
              <a:t> Ведущий (например, учитель) играет роль Маши-растеряши. Он начинает диалог. У: Ой!  Д (1): Что с тобой?  У: Потеряла!  Д (1): Что? У: Мел. Чем я теперь буду писать на доске.  Д (1): Можно писать кусочком кирпича. У: Принимается. Теперь ты играешь роль Маши-растеряши. Д (1): Ой! Д (2): Что с тобой? Д (1): Потерял. Д (2): Что? Д (1): Санки. На чем я теперь буду с горки кататься? </a:t>
            </a:r>
          </a:p>
          <a:p>
            <a:pPr>
              <a:buNone/>
            </a:pPr>
            <a:r>
              <a:rPr lang="ru-RU" sz="1600" b="1" i="1" dirty="0" smtClean="0"/>
              <a:t>Пример2.</a:t>
            </a:r>
            <a:r>
              <a:rPr lang="ru-RU" sz="1600" dirty="0" smtClean="0"/>
              <a:t> – Ой! – Что с тобой? – Потеряла! – Что?! – Число 5. Как я теперь 15 на 5 увеличу (уменьшу, умножу,...). Предлагается использовать вместо 5 сумму 1 и 4, 2 и 3 или разность (6–1; 9–4). </a:t>
            </a:r>
          </a:p>
          <a:p>
            <a:pPr>
              <a:buNone/>
            </a:pPr>
            <a:r>
              <a:rPr lang="ru-RU" sz="1600" dirty="0" smtClean="0"/>
              <a:t>На русском языке можно «потерять» проверочное слово, которым дети привыкли пользоваться, что побудит их искать другие проверочные слова. «Потеря» некоторых слов из целостного текста заставит учеников искать синонимы и т. п. </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Теремок</a:t>
            </a:r>
            <a:r>
              <a:rPr lang="ru-RU" dirty="0" smtClean="0"/>
              <a:t/>
            </a:r>
            <a:br>
              <a:rPr lang="ru-RU" dirty="0" smtClean="0"/>
            </a:br>
            <a:endParaRPr lang="ru-RU" dirty="0"/>
          </a:p>
        </p:txBody>
      </p:sp>
      <p:sp>
        <p:nvSpPr>
          <p:cNvPr id="3" name="Содержимое 2"/>
          <p:cNvSpPr>
            <a:spLocks noGrp="1"/>
          </p:cNvSpPr>
          <p:nvPr>
            <p:ph idx="1"/>
          </p:nvPr>
        </p:nvSpPr>
        <p:spPr>
          <a:xfrm>
            <a:off x="214282" y="1571612"/>
            <a:ext cx="8929718" cy="4740277"/>
          </a:xfrm>
        </p:spPr>
        <p:txBody>
          <a:bodyPr/>
          <a:lstStyle/>
          <a:p>
            <a:pPr>
              <a:buNone/>
            </a:pPr>
            <a:r>
              <a:rPr lang="ru-RU" sz="1400" i="1" dirty="0" smtClean="0"/>
              <a:t>Цель</a:t>
            </a:r>
            <a:r>
              <a:rPr lang="ru-RU" sz="1400" dirty="0" smtClean="0"/>
              <a:t>: тренировать аналитическое мышление, умение выделять общие признаки путем сравнения. </a:t>
            </a:r>
          </a:p>
          <a:p>
            <a:pPr>
              <a:buNone/>
            </a:pPr>
            <a:r>
              <a:rPr lang="ru-RU" sz="1400" i="1" dirty="0" smtClean="0"/>
              <a:t>Реквизит</a:t>
            </a:r>
            <a:r>
              <a:rPr lang="ru-RU" sz="1400" dirty="0" smtClean="0"/>
              <a:t>: рисунки разных объектов, например: гитара, чайник, дом, сумка, дерево, яблоко, карандаш и т.д. На каждого ребенка - один рисунок. </a:t>
            </a:r>
          </a:p>
          <a:p>
            <a:pPr>
              <a:buNone/>
            </a:pPr>
            <a:r>
              <a:rPr lang="ru-RU" sz="1400" i="1" dirty="0" smtClean="0"/>
              <a:t>Ввод в игру</a:t>
            </a:r>
            <a:r>
              <a:rPr lang="ru-RU" sz="1400" dirty="0" smtClean="0"/>
              <a:t>: напоминание сказки "Теремок" и предложение сыграть сказку в измененном виде. </a:t>
            </a:r>
          </a:p>
          <a:p>
            <a:pPr>
              <a:buNone/>
            </a:pPr>
            <a:r>
              <a:rPr lang="ru-RU" sz="1400" b="1" dirty="0" smtClean="0"/>
              <a:t>Ход игры:</a:t>
            </a:r>
            <a:r>
              <a:rPr lang="ru-RU" sz="1400" dirty="0" smtClean="0"/>
              <a:t> каждый ребенок получает свой рисунок и играет за нарисованный объект. Ведущий выбирает одного из детей хозяином теремка, а остальные по очереди подходят к теремку (теремок чисто условный - шкафчик, коврик или просто часть комнаты) и проводят с хозяином следующий диалог: </a:t>
            </a:r>
            <a:br>
              <a:rPr lang="ru-RU" sz="1400" dirty="0" smtClean="0"/>
            </a:br>
            <a:r>
              <a:rPr lang="ru-RU" sz="1400" dirty="0" smtClean="0"/>
              <a:t>- Тук, тук, кто в теремочке живет? </a:t>
            </a:r>
            <a:br>
              <a:rPr lang="ru-RU" sz="1400" dirty="0" smtClean="0"/>
            </a:br>
            <a:r>
              <a:rPr lang="ru-RU" sz="1400" dirty="0" smtClean="0"/>
              <a:t>- Я, (называет себя, например, гитара). А ты кто? </a:t>
            </a:r>
            <a:br>
              <a:rPr lang="ru-RU" sz="1400" dirty="0" smtClean="0"/>
            </a:br>
            <a:r>
              <a:rPr lang="ru-RU" sz="1400" dirty="0" smtClean="0"/>
              <a:t>- А я - (называет себя, например, - яблоко). Пустишь меня в теремок? </a:t>
            </a:r>
            <a:br>
              <a:rPr lang="ru-RU" sz="1400" dirty="0" smtClean="0"/>
            </a:br>
            <a:r>
              <a:rPr lang="ru-RU" sz="1400" dirty="0" smtClean="0"/>
              <a:t>- Если скажешь, чем ты на меня похож, то пущу. </a:t>
            </a:r>
          </a:p>
          <a:p>
            <a:pPr>
              <a:buNone/>
            </a:pPr>
            <a:r>
              <a:rPr lang="ru-RU" sz="1400" dirty="0" smtClean="0"/>
              <a:t>Гость должен сравнить оба рисунка, выявить общие признаки и назвать их. Например, и у гитары и у яблока есть палочка. После этого гость заходит в теремок, а к хозяину обращается следующий участник игры. И так, пока все не зайдут в теремок. Если кто-то не сможет ответить хозяину, остальные дети могут помочь. </a:t>
            </a:r>
          </a:p>
          <a:p>
            <a:pPr>
              <a:buNone/>
            </a:pPr>
            <a:r>
              <a:rPr lang="ru-RU" sz="1400" i="1" dirty="0" smtClean="0"/>
              <a:t>Примечания:</a:t>
            </a:r>
            <a:r>
              <a:rPr lang="ru-RU" sz="1400" dirty="0" smtClean="0"/>
              <a:t> Играть можно не только в группе, но и с отдельным ребенком. Тогда ведущий и ребенок попеременно становятся хозяином и гостем теремка, а вместо рисунков можно использовать окружающие бытовые предметы. </a:t>
            </a:r>
          </a:p>
          <a:p>
            <a:pPr>
              <a:buNone/>
            </a:pPr>
            <a:r>
              <a:rPr lang="ru-RU" sz="1400" dirty="0" smtClean="0"/>
              <a:t>Игра пройдет живее, если предварительно немного потренировать детей в назывании свойств различных предметов. Преподаватели курсов на основе ТРИЗ обычно предварительно знакомят детей с понятиями "система, функции, свойства объектов". </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Держи вора!</a:t>
            </a:r>
            <a:r>
              <a:rPr lang="ru-RU" dirty="0" smtClean="0"/>
              <a:t/>
            </a:r>
            <a:br>
              <a:rPr lang="ru-RU" dirty="0" smtClean="0"/>
            </a:br>
            <a:endParaRPr lang="ru-RU" dirty="0"/>
          </a:p>
        </p:txBody>
      </p:sp>
      <p:sp>
        <p:nvSpPr>
          <p:cNvPr id="3" name="Содержимое 2"/>
          <p:cNvSpPr>
            <a:spLocks noGrp="1"/>
          </p:cNvSpPr>
          <p:nvPr>
            <p:ph idx="1"/>
          </p:nvPr>
        </p:nvSpPr>
        <p:spPr>
          <a:xfrm>
            <a:off x="214282" y="1571612"/>
            <a:ext cx="8929718" cy="4740277"/>
          </a:xfrm>
        </p:spPr>
        <p:txBody>
          <a:bodyPr/>
          <a:lstStyle/>
          <a:p>
            <a:pPr>
              <a:spcBef>
                <a:spcPts val="0"/>
              </a:spcBef>
              <a:buNone/>
            </a:pPr>
            <a:r>
              <a:rPr lang="ru-RU" sz="1400" i="1" dirty="0" smtClean="0"/>
              <a:t>Цель</a:t>
            </a:r>
            <a:r>
              <a:rPr lang="ru-RU" sz="1400" dirty="0" smtClean="0"/>
              <a:t>: тренировать аналитическое мышление, умение выделять отличительные признаки путем сравнения. Ввод в игру: в толпе раздаются крики: - Держи вора, он высокий такой! - Держи вора, вот он в черной шляпе! </a:t>
            </a:r>
          </a:p>
          <a:p>
            <a:pPr>
              <a:spcBef>
                <a:spcPts val="0"/>
              </a:spcBef>
              <a:buNone/>
            </a:pPr>
            <a:r>
              <a:rPr lang="ru-RU" sz="1400" dirty="0" smtClean="0"/>
              <a:t>Никто не заметил самого вора, никто не может описать его полностью. Но сыщики находят вора даже по отдельным признакам... Так и мы попытаемся найти "вора", зная некоторые его признаки. </a:t>
            </a:r>
          </a:p>
          <a:p>
            <a:pPr>
              <a:spcBef>
                <a:spcPts val="0"/>
              </a:spcBef>
              <a:buNone/>
            </a:pPr>
            <a:r>
              <a:rPr lang="ru-RU" sz="1400" b="1" dirty="0" smtClean="0"/>
              <a:t>Ход игры:</a:t>
            </a:r>
            <a:r>
              <a:rPr lang="ru-RU" sz="1400" dirty="0" smtClean="0"/>
              <a:t/>
            </a:r>
            <a:br>
              <a:rPr lang="ru-RU" sz="1400" dirty="0" smtClean="0"/>
            </a:br>
            <a:r>
              <a:rPr lang="ru-RU" sz="1400" dirty="0" smtClean="0"/>
              <a:t>каждый ребенок держит перед собой рисунок и играет за нарисованный объект. Ведущий назначает 3-4 ребенка в поисковую группу и удаляет их из комнаты. Оставшиеся определяют с помощью жребия или считалочки - кому быть "вором", и дети называют его признаки (например, чайник: узорчатый, с ручкой, пустой). Затем в комнату возвращаются сыщики, ведущий сообщает им признаки вора и зовет: "Держи вора!" </a:t>
            </a:r>
          </a:p>
          <a:p>
            <a:pPr>
              <a:spcBef>
                <a:spcPts val="0"/>
              </a:spcBef>
              <a:buNone/>
            </a:pPr>
            <a:r>
              <a:rPr lang="ru-RU" sz="1400" dirty="0" smtClean="0"/>
              <a:t>Остальные дети могут сидеть, стоять, бегать. Сыщики пробегают между детьми, рассматривают их рисунки и пытаются определить вора. Когда каждый сыщик кого-то задержал, ведущий говорит "стоп!" и всякое движение прекращается. Идет рассмотрение задержанных. </a:t>
            </a:r>
          </a:p>
          <a:p>
            <a:pPr>
              <a:spcBef>
                <a:spcPts val="0"/>
              </a:spcBef>
              <a:buNone/>
            </a:pPr>
            <a:r>
              <a:rPr lang="ru-RU" sz="1400" dirty="0" smtClean="0"/>
              <a:t>Ведущий устанавливает порядок рассмотрения так, чтобы настоящий вор, если его поймали, остался последним. Первый сыщик указывает на своего задержанного и говорит: "Это вор, потому что он... (называет известный ему признак, например, "С ручкой")". Задержанный, если он не вор, говорит, по каким другим признакам он отличается от вора: "Нет, я не вор, потому что... (например, если "задержана" сумка: "Вор хранит чай, а я - книжки"). Если задержанный не может назвать отличие, его уводят как вора. И так, пока не рассмотрели всех задержанных. Настоящему вору, если его поймали, остается добровольно признаться. Пусть отдает "украденное" и получает прощение. Сыщиков можно награждать. </a:t>
            </a:r>
            <a:endParaRPr lang="ru-RU" sz="1400"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Красная шапочка</a:t>
            </a:r>
            <a:br>
              <a:rPr lang="ru-RU" dirty="0" smtClean="0"/>
            </a:br>
            <a:endParaRPr lang="ru-RU" dirty="0"/>
          </a:p>
        </p:txBody>
      </p:sp>
      <p:sp>
        <p:nvSpPr>
          <p:cNvPr id="3" name="Содержимое 2"/>
          <p:cNvSpPr>
            <a:spLocks noGrp="1"/>
          </p:cNvSpPr>
          <p:nvPr>
            <p:ph idx="1"/>
          </p:nvPr>
        </p:nvSpPr>
        <p:spPr>
          <a:xfrm>
            <a:off x="214282" y="1357298"/>
            <a:ext cx="8929718" cy="5311781"/>
          </a:xfrm>
        </p:spPr>
        <p:txBody>
          <a:bodyPr/>
          <a:lstStyle/>
          <a:p>
            <a:pPr>
              <a:buNone/>
            </a:pPr>
            <a:r>
              <a:rPr lang="ru-RU" sz="1400" i="1" dirty="0" smtClean="0"/>
              <a:t>Цель</a:t>
            </a:r>
            <a:r>
              <a:rPr lang="ru-RU" sz="1400" dirty="0" smtClean="0"/>
              <a:t>: развитие творческого воображения. </a:t>
            </a:r>
          </a:p>
          <a:p>
            <a:pPr>
              <a:buNone/>
            </a:pPr>
            <a:r>
              <a:rPr lang="ru-RU" sz="1400" i="1" dirty="0" smtClean="0"/>
              <a:t>Реквизит</a:t>
            </a:r>
            <a:r>
              <a:rPr lang="ru-RU" sz="1400" dirty="0" smtClean="0"/>
              <a:t>: бумага и фломастеры. </a:t>
            </a:r>
          </a:p>
          <a:p>
            <a:pPr>
              <a:buNone/>
            </a:pPr>
            <a:r>
              <a:rPr lang="ru-RU" sz="1400" i="1" dirty="0" smtClean="0"/>
              <a:t>Ввод в игру</a:t>
            </a:r>
            <a:r>
              <a:rPr lang="ru-RU" sz="1400" dirty="0" smtClean="0"/>
              <a:t>: напомнить сказку "Красная Шапочка", в частности эпизод, где Красная Шапочка удивляется переодетому в бабушку волку. Предложение сыграть эпизод в измененном виде: бабушка, узнав о коварстве волка, превращается в какой-либо предмет, чтобы избежать печальной участи. </a:t>
            </a:r>
          </a:p>
          <a:p>
            <a:pPr>
              <a:buNone/>
            </a:pPr>
            <a:r>
              <a:rPr lang="ru-RU" sz="1400" b="1" dirty="0" smtClean="0"/>
              <a:t>Ход игры: </a:t>
            </a:r>
          </a:p>
          <a:p>
            <a:pPr>
              <a:buNone/>
            </a:pPr>
            <a:r>
              <a:rPr lang="ru-RU" sz="1400" dirty="0" smtClean="0"/>
              <a:t>Ведущий предлагает детям предмет, в который превратилась бабушка (например: часы, стакан, душ, окно, сапог, гитара, свечка и др.) и просит назвать свойства этого предмета (например, стакан: прозрачный, пустой). Затем ведущий рисует бабушку, связывая ее части тела с предметом превращения и используя названные свойства (например, бабушка-стакан: вместо туловища стакан, над ним голова в косынке, внизу и по бокам - руки и ноги). Кого-то из девочек ведущий назначает Красной Шапочкой. Она подходит к "бабушке" и спрашивает: </a:t>
            </a:r>
          </a:p>
          <a:p>
            <a:pPr>
              <a:buNone/>
            </a:pPr>
            <a:r>
              <a:rPr lang="ru-RU" sz="1400" dirty="0" smtClean="0"/>
              <a:t>- Бабушка, бабушка, почему ты такая (называет одно из свойств, например, прозрачная)? Остальные дети должны ответить от имени бабушки (например, чтобы видеть, сколько я съела). И так, пока будут обоснованы все странности бабушки. Потом можно обсудить, как бабушка может защититься от волка (например, выплеснуть на него содержимое своего живота или втянуть руки, ноги, голову в стакан, обвязать его косынкой и спрятаться). </a:t>
            </a:r>
          </a:p>
          <a:p>
            <a:pPr>
              <a:buNone/>
            </a:pPr>
            <a:r>
              <a:rPr lang="ru-RU" sz="1400" i="1" dirty="0" smtClean="0"/>
              <a:t>Примечание</a:t>
            </a:r>
            <a:r>
              <a:rPr lang="ru-RU" sz="1400" dirty="0" smtClean="0"/>
              <a:t>. Некоторые развороты в игре можно использовать в воспитательных целях, например, бабушка-гитара, перебирая струны, меняет свое настроение. Здесь можно рассказать о необходимости управлять своим настроением и привести доступные для детей примеры, как это делать. </a:t>
            </a:r>
            <a:endParaRPr lang="ru-RU" sz="1400"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Домашнее задание</a:t>
            </a:r>
            <a:endParaRPr lang="ru-RU" dirty="0"/>
          </a:p>
        </p:txBody>
      </p:sp>
      <p:sp>
        <p:nvSpPr>
          <p:cNvPr id="3" name="Подзаголовок 2"/>
          <p:cNvSpPr>
            <a:spLocks noGrp="1"/>
          </p:cNvSpPr>
          <p:nvPr>
            <p:ph type="subTitle" idx="1"/>
          </p:nvPr>
        </p:nvSpPr>
        <p:spPr/>
        <p:txBody>
          <a:bodyPr/>
          <a:lstStyle/>
          <a:p>
            <a:endParaRPr lang="ru-RU"/>
          </a:p>
        </p:txBody>
      </p:sp>
      <p:sp>
        <p:nvSpPr>
          <p:cNvPr id="4"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1" name="Text Box 3"/>
          <p:cNvSpPr txBox="1">
            <a:spLocks noChangeArrowheads="1"/>
          </p:cNvSpPr>
          <p:nvPr/>
        </p:nvSpPr>
        <p:spPr bwMode="auto">
          <a:xfrm>
            <a:off x="-71438" y="1928802"/>
            <a:ext cx="9358346" cy="461665"/>
          </a:xfrm>
          <a:prstGeom prst="rect">
            <a:avLst/>
          </a:prstGeom>
          <a:noFill/>
          <a:ln w="9525" algn="ctr">
            <a:noFill/>
            <a:miter lim="800000"/>
            <a:headEnd/>
            <a:tailEnd/>
          </a:ln>
        </p:spPr>
        <p:txBody>
          <a:bodyPr wrap="square" anchorCtr="1">
            <a:spAutoFit/>
          </a:bodyPr>
          <a:lstStyle/>
          <a:p>
            <a:pPr>
              <a:spcBef>
                <a:spcPct val="50000"/>
              </a:spcBef>
            </a:pPr>
            <a:r>
              <a:rPr lang="ru-RU" sz="2400" i="1" dirty="0">
                <a:solidFill>
                  <a:srgbClr val="FF0000"/>
                </a:solidFill>
              </a:rPr>
              <a:t>А) Любой из уровней </a:t>
            </a:r>
            <a:r>
              <a:rPr lang="ru-RU" sz="2400" i="1" dirty="0" err="1">
                <a:solidFill>
                  <a:srgbClr val="FF0000"/>
                </a:solidFill>
              </a:rPr>
              <a:t>д</a:t>
            </a:r>
            <a:r>
              <a:rPr lang="ru-RU" sz="2400" i="1" dirty="0">
                <a:solidFill>
                  <a:srgbClr val="FF0000"/>
                </a:solidFill>
              </a:rPr>
              <a:t>/</a:t>
            </a:r>
            <a:r>
              <a:rPr lang="ru-RU" sz="2400" i="1" dirty="0" err="1">
                <a:solidFill>
                  <a:srgbClr val="FF0000"/>
                </a:solidFill>
              </a:rPr>
              <a:t>з</a:t>
            </a:r>
            <a:r>
              <a:rPr lang="ru-RU" sz="2400" i="1" dirty="0">
                <a:solidFill>
                  <a:srgbClr val="FF0000"/>
                </a:solidFill>
              </a:rPr>
              <a:t> учитель может задавать массивом.</a:t>
            </a:r>
          </a:p>
        </p:txBody>
      </p:sp>
      <p:sp>
        <p:nvSpPr>
          <p:cNvPr id="6451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26693" name="Text Box 5"/>
          <p:cNvSpPr txBox="1">
            <a:spLocks noChangeArrowheads="1"/>
          </p:cNvSpPr>
          <p:nvPr/>
        </p:nvSpPr>
        <p:spPr bwMode="auto">
          <a:xfrm>
            <a:off x="285720" y="2428868"/>
            <a:ext cx="8496300" cy="1006475"/>
          </a:xfrm>
          <a:prstGeom prst="rect">
            <a:avLst/>
          </a:prstGeom>
          <a:noFill/>
          <a:ln w="9525" algn="ctr">
            <a:noFill/>
            <a:miter lim="800000"/>
            <a:headEnd/>
            <a:tailEnd/>
          </a:ln>
        </p:spPr>
        <p:txBody>
          <a:bodyPr anchorCtr="1">
            <a:spAutoFit/>
          </a:bodyPr>
          <a:lstStyle/>
          <a:p>
            <a:pPr indent="352425" algn="just">
              <a:spcBef>
                <a:spcPct val="50000"/>
              </a:spcBef>
            </a:pPr>
            <a:r>
              <a:rPr lang="ru-RU" sz="2000" dirty="0"/>
              <a:t>Например, учитель даёт 10 задач (или стихов), из которых ученик должен сам выбрать и решить (выучить) не менее заранее оговоренного минимального объёма задания.</a:t>
            </a:r>
          </a:p>
        </p:txBody>
      </p:sp>
      <p:sp>
        <p:nvSpPr>
          <p:cNvPr id="626694" name="Text Box 6"/>
          <p:cNvSpPr txBox="1">
            <a:spLocks noChangeArrowheads="1"/>
          </p:cNvSpPr>
          <p:nvPr/>
        </p:nvSpPr>
        <p:spPr bwMode="auto">
          <a:xfrm>
            <a:off x="142844" y="3429000"/>
            <a:ext cx="8785225" cy="830997"/>
          </a:xfrm>
          <a:prstGeom prst="rect">
            <a:avLst/>
          </a:prstGeom>
          <a:noFill/>
          <a:ln w="9525" algn="ctr">
            <a:noFill/>
            <a:miter lim="800000"/>
            <a:headEnd/>
            <a:tailEnd/>
          </a:ln>
        </p:spPr>
        <p:txBody>
          <a:bodyPr anchorCtr="1">
            <a:spAutoFit/>
          </a:bodyPr>
          <a:lstStyle/>
          <a:p>
            <a:pPr algn="ctr">
              <a:spcBef>
                <a:spcPct val="50000"/>
              </a:spcBef>
            </a:pPr>
            <a:r>
              <a:rPr lang="ru-RU" sz="2400" i="1" dirty="0">
                <a:solidFill>
                  <a:srgbClr val="FF0000"/>
                </a:solidFill>
              </a:rPr>
              <a:t>Б) Задаётся большой массив задач сразу – в рамках большой изучаемой или повторяемой темы.</a:t>
            </a:r>
          </a:p>
        </p:txBody>
      </p:sp>
      <p:sp>
        <p:nvSpPr>
          <p:cNvPr id="626695" name="Text Box 7"/>
          <p:cNvSpPr txBox="1">
            <a:spLocks noChangeArrowheads="1"/>
          </p:cNvSpPr>
          <p:nvPr/>
        </p:nvSpPr>
        <p:spPr bwMode="auto">
          <a:xfrm>
            <a:off x="323850" y="4292600"/>
            <a:ext cx="8496300" cy="1006475"/>
          </a:xfrm>
          <a:prstGeom prst="rect">
            <a:avLst/>
          </a:prstGeom>
          <a:noFill/>
          <a:ln w="9525" algn="ctr">
            <a:noFill/>
            <a:miter lim="800000"/>
            <a:headEnd/>
            <a:tailEnd/>
          </a:ln>
        </p:spPr>
        <p:txBody>
          <a:bodyPr anchorCtr="1">
            <a:spAutoFit/>
          </a:bodyPr>
          <a:lstStyle/>
          <a:p>
            <a:pPr indent="352425" algn="just">
              <a:spcBef>
                <a:spcPct val="50000"/>
              </a:spcBef>
            </a:pPr>
            <a:r>
              <a:rPr lang="ru-RU" sz="2000" dirty="0"/>
              <a:t>Например, из 60 задач ученик обязан решить минимум 15, остальные – по желанию. А стимулировать это желание релейными контрольными работами, составленными из задач этого массива.</a:t>
            </a:r>
          </a:p>
        </p:txBody>
      </p:sp>
      <p:sp>
        <p:nvSpPr>
          <p:cNvPr id="8" name="Text Box 3"/>
          <p:cNvSpPr txBox="1">
            <a:spLocks noChangeArrowheads="1"/>
          </p:cNvSpPr>
          <p:nvPr/>
        </p:nvSpPr>
        <p:spPr bwMode="auto">
          <a:xfrm>
            <a:off x="358775" y="5286388"/>
            <a:ext cx="8785225" cy="830997"/>
          </a:xfrm>
          <a:prstGeom prst="rect">
            <a:avLst/>
          </a:prstGeom>
          <a:noFill/>
          <a:ln w="9525" algn="ctr">
            <a:noFill/>
            <a:miter lim="800000"/>
            <a:headEnd/>
            <a:tailEnd/>
          </a:ln>
        </p:spPr>
        <p:txBody>
          <a:bodyPr anchorCtr="1">
            <a:spAutoFit/>
          </a:bodyPr>
          <a:lstStyle/>
          <a:p>
            <a:pPr algn="ctr">
              <a:spcBef>
                <a:spcPct val="50000"/>
              </a:spcBef>
            </a:pPr>
            <a:r>
              <a:rPr lang="ru-RU" sz="2400" i="1" dirty="0" smtClean="0">
                <a:solidFill>
                  <a:srgbClr val="FF0000"/>
                </a:solidFill>
              </a:rPr>
              <a:t>Релейная контрольная работа -Контрольная </a:t>
            </a:r>
            <a:r>
              <a:rPr lang="ru-RU" sz="2400" i="1" dirty="0">
                <a:solidFill>
                  <a:srgbClr val="FF0000"/>
                </a:solidFill>
              </a:rPr>
              <a:t>проводится по текстам, ранее решённых дома задач.</a:t>
            </a:r>
          </a:p>
        </p:txBody>
      </p:sp>
      <p:sp>
        <p:nvSpPr>
          <p:cNvPr id="9"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Задания массивом</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10"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ChangeArrowheads="1"/>
          </p:cNvSpPr>
          <p:nvPr/>
        </p:nvSpPr>
        <p:spPr bwMode="auto">
          <a:xfrm>
            <a:off x="63500" y="96838"/>
            <a:ext cx="8996363" cy="550862"/>
          </a:xfrm>
          <a:prstGeom prst="rect">
            <a:avLst/>
          </a:prstGeom>
          <a:noFill/>
          <a:ln w="9525">
            <a:noFill/>
            <a:miter lim="800000"/>
            <a:headEnd/>
            <a:tailEnd/>
          </a:ln>
          <a:effectLst/>
        </p:spPr>
        <p:txBody>
          <a:bodyPr anchor="ctr" anchorCtr="1"/>
          <a:lstStyle/>
          <a:p>
            <a:pPr algn="ctr">
              <a:defRPr/>
            </a:pPr>
            <a:r>
              <a:rPr lang="ru-RU" sz="3200" b="1" dirty="0">
                <a:solidFill>
                  <a:schemeClr val="bg1"/>
                </a:solidFill>
                <a:effectLst>
                  <a:outerShdw blurRad="38100" dist="38100" dir="2700000" algn="tl">
                    <a:srgbClr val="000000">
                      <a:alpha val="43137"/>
                    </a:srgbClr>
                  </a:outerShdw>
                </a:effectLst>
                <a:latin typeface="Arial" pitchFamily="34" charset="0"/>
                <a:cs typeface="Arial" pitchFamily="34" charset="0"/>
              </a:rPr>
              <a:t>3 уровня домашнего задания</a:t>
            </a:r>
          </a:p>
        </p:txBody>
      </p:sp>
      <p:sp>
        <p:nvSpPr>
          <p:cNvPr id="627715" name="Text Box 3"/>
          <p:cNvSpPr txBox="1">
            <a:spLocks noChangeArrowheads="1"/>
          </p:cNvSpPr>
          <p:nvPr/>
        </p:nvSpPr>
        <p:spPr bwMode="auto">
          <a:xfrm>
            <a:off x="0" y="642918"/>
            <a:ext cx="8785225" cy="457200"/>
          </a:xfrm>
          <a:prstGeom prst="rect">
            <a:avLst/>
          </a:prstGeom>
          <a:noFill/>
          <a:ln w="9525" algn="ctr">
            <a:noFill/>
            <a:miter lim="800000"/>
            <a:headEnd/>
            <a:tailEnd/>
          </a:ln>
        </p:spPr>
        <p:txBody>
          <a:bodyPr anchorCtr="1">
            <a:spAutoFit/>
          </a:bodyPr>
          <a:lstStyle/>
          <a:p>
            <a:pPr algn="ctr">
              <a:spcBef>
                <a:spcPct val="50000"/>
              </a:spcBef>
            </a:pPr>
            <a:r>
              <a:rPr lang="ru-RU" sz="2400" i="1" dirty="0">
                <a:solidFill>
                  <a:srgbClr val="FFFF99"/>
                </a:solidFill>
              </a:rPr>
              <a:t>Учитель одновременно задаёт </a:t>
            </a:r>
            <a:r>
              <a:rPr lang="ru-RU" sz="2400" i="1" dirty="0" err="1">
                <a:solidFill>
                  <a:srgbClr val="FFFF99"/>
                </a:solidFill>
              </a:rPr>
              <a:t>д</a:t>
            </a:r>
            <a:r>
              <a:rPr lang="ru-RU" sz="2400" i="1" dirty="0">
                <a:solidFill>
                  <a:srgbClr val="FFFF99"/>
                </a:solidFill>
              </a:rPr>
              <a:t>/</a:t>
            </a:r>
            <a:r>
              <a:rPr lang="ru-RU" sz="2400" i="1" dirty="0" err="1">
                <a:solidFill>
                  <a:srgbClr val="FFFF99"/>
                </a:solidFill>
              </a:rPr>
              <a:t>з</a:t>
            </a:r>
            <a:r>
              <a:rPr lang="ru-RU" sz="2400" i="1" dirty="0">
                <a:solidFill>
                  <a:srgbClr val="FFFF99"/>
                </a:solidFill>
              </a:rPr>
              <a:t> 2-х или 3-х уровней.</a:t>
            </a:r>
          </a:p>
        </p:txBody>
      </p:sp>
      <p:sp>
        <p:nvSpPr>
          <p:cNvPr id="65540"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27717" name="Text Box 5"/>
          <p:cNvSpPr txBox="1">
            <a:spLocks noChangeArrowheads="1"/>
          </p:cNvSpPr>
          <p:nvPr/>
        </p:nvSpPr>
        <p:spPr bwMode="auto">
          <a:xfrm>
            <a:off x="338138" y="1685925"/>
            <a:ext cx="8496300" cy="4511675"/>
          </a:xfrm>
          <a:prstGeom prst="rect">
            <a:avLst/>
          </a:prstGeom>
          <a:noFill/>
          <a:ln w="9525" algn="ctr">
            <a:noFill/>
            <a:miter lim="800000"/>
            <a:headEnd/>
            <a:tailEnd/>
          </a:ln>
        </p:spPr>
        <p:txBody>
          <a:bodyPr anchorCtr="1">
            <a:spAutoFit/>
          </a:bodyPr>
          <a:lstStyle/>
          <a:p>
            <a:pPr indent="352425" algn="just">
              <a:spcBef>
                <a:spcPct val="50000"/>
              </a:spcBef>
            </a:pPr>
            <a:r>
              <a:rPr lang="ru-RU" sz="2000"/>
              <a:t>1 уровень – обязательный минимум. Понятное и посильное любому ученику, за обучение которого вы берётесь.</a:t>
            </a:r>
          </a:p>
          <a:p>
            <a:pPr indent="352425" algn="just">
              <a:spcBef>
                <a:spcPct val="50000"/>
              </a:spcBef>
            </a:pPr>
            <a:r>
              <a:rPr lang="ru-RU" sz="2000"/>
              <a:t>2 уровень – тренировочный. Его выполняют ученики, которые желают хорошо знать предмет.</a:t>
            </a:r>
          </a:p>
          <a:p>
            <a:pPr indent="352425" algn="just">
              <a:spcBef>
                <a:spcPct val="50000"/>
              </a:spcBef>
            </a:pPr>
            <a:r>
              <a:rPr lang="ru-RU" sz="2000"/>
              <a:t>3 уровень – творческое задание. Выполняется на добровольных началах и стимулируется высокой оценкой. Например: ученики разрабатывают:</a:t>
            </a:r>
          </a:p>
          <a:p>
            <a:pPr indent="352425" algn="just">
              <a:spcBef>
                <a:spcPct val="50000"/>
              </a:spcBef>
              <a:buFontTx/>
              <a:buChar char="-"/>
            </a:pPr>
            <a:r>
              <a:rPr lang="ru-RU" sz="2000"/>
              <a:t>сказки, фантастические рассказы по учебным темам;</a:t>
            </a:r>
          </a:p>
          <a:p>
            <a:pPr indent="352425" algn="just">
              <a:buFontTx/>
              <a:buChar char="-"/>
            </a:pPr>
            <a:r>
              <a:rPr lang="ru-RU" sz="2000"/>
              <a:t>чайнворды, кроссворды;</a:t>
            </a:r>
          </a:p>
          <a:p>
            <a:pPr indent="352425" algn="just">
              <a:buFontTx/>
              <a:buChar char="-"/>
            </a:pPr>
            <a:r>
              <a:rPr lang="ru-RU" sz="2000"/>
              <a:t> тематически сборники интересных фактов, примеров и задач;</a:t>
            </a:r>
          </a:p>
          <a:p>
            <a:pPr indent="352425" algn="just">
              <a:buFontTx/>
              <a:buChar char="-"/>
            </a:pPr>
            <a:r>
              <a:rPr lang="ru-RU" sz="2000"/>
              <a:t>плакаты – опорные сигналы;</a:t>
            </a:r>
          </a:p>
          <a:p>
            <a:pPr indent="352425" algn="just">
              <a:buFontTx/>
              <a:buChar char="-"/>
            </a:pPr>
            <a:r>
              <a:rPr lang="ru-RU" sz="2000"/>
              <a:t>учебные комиксы;</a:t>
            </a:r>
          </a:p>
          <a:p>
            <a:pPr indent="352425" algn="just">
              <a:buFontTx/>
              <a:buChar char="-"/>
            </a:pPr>
            <a:r>
              <a:rPr lang="ru-RU" sz="2000"/>
              <a:t>Мнемонические формулировки, стихи и др.</a:t>
            </a:r>
          </a:p>
        </p:txBody>
      </p:sp>
      <p:sp>
        <p:nvSpPr>
          <p:cNvPr id="6"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3" name="Text Box 3"/>
          <p:cNvSpPr txBox="1">
            <a:spLocks noChangeArrowheads="1"/>
          </p:cNvSpPr>
          <p:nvPr/>
        </p:nvSpPr>
        <p:spPr bwMode="auto">
          <a:xfrm>
            <a:off x="358775" y="3786190"/>
            <a:ext cx="8785225" cy="830997"/>
          </a:xfrm>
          <a:prstGeom prst="rect">
            <a:avLst/>
          </a:prstGeom>
          <a:noFill/>
          <a:ln w="9525" algn="ctr">
            <a:noFill/>
            <a:miter lim="800000"/>
            <a:headEnd/>
            <a:tailEnd/>
          </a:ln>
        </p:spPr>
        <p:txBody>
          <a:bodyPr anchorCtr="1">
            <a:spAutoFit/>
          </a:bodyPr>
          <a:lstStyle/>
          <a:p>
            <a:pPr algn="ctr">
              <a:spcBef>
                <a:spcPct val="50000"/>
              </a:spcBef>
            </a:pPr>
            <a:r>
              <a:rPr lang="ru-RU" sz="2400" i="1" dirty="0">
                <a:solidFill>
                  <a:srgbClr val="002060"/>
                </a:solidFill>
              </a:rPr>
              <a:t>Продвинутые ученики получают право на выполнение особо сложного задания.</a:t>
            </a:r>
          </a:p>
        </p:txBody>
      </p:sp>
      <p:sp>
        <p:nvSpPr>
          <p:cNvPr id="67588"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29765" name="Text Box 5"/>
          <p:cNvSpPr txBox="1">
            <a:spLocks noChangeArrowheads="1"/>
          </p:cNvSpPr>
          <p:nvPr/>
        </p:nvSpPr>
        <p:spPr bwMode="auto">
          <a:xfrm>
            <a:off x="357158" y="2428868"/>
            <a:ext cx="8496300" cy="1158875"/>
          </a:xfrm>
          <a:prstGeom prst="rect">
            <a:avLst/>
          </a:prstGeom>
          <a:noFill/>
          <a:ln w="9525" algn="ctr">
            <a:noFill/>
            <a:miter lim="800000"/>
            <a:headEnd/>
            <a:tailEnd/>
          </a:ln>
        </p:spPr>
        <p:txBody>
          <a:bodyPr anchorCtr="1">
            <a:spAutoFit/>
          </a:bodyPr>
          <a:lstStyle/>
          <a:p>
            <a:pPr indent="352425" algn="just">
              <a:spcBef>
                <a:spcPct val="50000"/>
              </a:spcBef>
            </a:pPr>
            <a:r>
              <a:rPr lang="ru-RU" sz="2000" dirty="0"/>
              <a:t>Выполняется оно в специальной тетради. Включает в себя тренировочные и творческие задачи повышенной трудности.</a:t>
            </a:r>
          </a:p>
          <a:p>
            <a:pPr indent="352425" algn="just">
              <a:spcBef>
                <a:spcPct val="50000"/>
              </a:spcBef>
            </a:pPr>
            <a:r>
              <a:rPr lang="ru-RU" sz="2000" dirty="0"/>
              <a:t>Оценки ниже «4» - не выставляются.</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Особое задание</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9" name="Text Box 3"/>
          <p:cNvSpPr txBox="1">
            <a:spLocks noChangeArrowheads="1"/>
          </p:cNvSpPr>
          <p:nvPr/>
        </p:nvSpPr>
        <p:spPr bwMode="auto">
          <a:xfrm>
            <a:off x="214282" y="2214554"/>
            <a:ext cx="8785225" cy="457200"/>
          </a:xfrm>
          <a:prstGeom prst="rect">
            <a:avLst/>
          </a:prstGeom>
          <a:noFill/>
          <a:ln w="9525" algn="ctr">
            <a:noFill/>
            <a:miter lim="800000"/>
            <a:headEnd/>
            <a:tailEnd/>
          </a:ln>
        </p:spPr>
        <p:txBody>
          <a:bodyPr anchorCtr="1">
            <a:spAutoFit/>
          </a:bodyPr>
          <a:lstStyle/>
          <a:p>
            <a:pPr algn="ctr">
              <a:spcBef>
                <a:spcPct val="50000"/>
              </a:spcBef>
            </a:pPr>
            <a:r>
              <a:rPr lang="ru-RU" sz="2400" i="1" dirty="0">
                <a:solidFill>
                  <a:srgbClr val="FF2F43"/>
                </a:solidFill>
              </a:rPr>
              <a:t>Учитель задаёт домашнее задание необычным способом</a:t>
            </a:r>
            <a:r>
              <a:rPr lang="ru-RU" sz="2400" i="1" dirty="0">
                <a:solidFill>
                  <a:srgbClr val="FFFF99"/>
                </a:solidFill>
              </a:rPr>
              <a:t>.</a:t>
            </a:r>
          </a:p>
        </p:txBody>
      </p:sp>
      <p:sp>
        <p:nvSpPr>
          <p:cNvPr id="6656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28741" name="Text Box 5"/>
          <p:cNvSpPr txBox="1">
            <a:spLocks noChangeArrowheads="1"/>
          </p:cNvSpPr>
          <p:nvPr/>
        </p:nvSpPr>
        <p:spPr bwMode="auto">
          <a:xfrm>
            <a:off x="285720" y="2928934"/>
            <a:ext cx="8496300" cy="3140075"/>
          </a:xfrm>
          <a:prstGeom prst="rect">
            <a:avLst/>
          </a:prstGeom>
          <a:noFill/>
          <a:ln w="9525" algn="ctr">
            <a:noFill/>
            <a:miter lim="800000"/>
            <a:headEnd/>
            <a:tailEnd/>
          </a:ln>
        </p:spPr>
        <p:txBody>
          <a:bodyPr anchorCtr="1">
            <a:spAutoFit/>
          </a:bodyPr>
          <a:lstStyle/>
          <a:p>
            <a:pPr indent="352425" algn="just">
              <a:spcBef>
                <a:spcPct val="50000"/>
              </a:spcBef>
            </a:pPr>
            <a:r>
              <a:rPr lang="ru-RU" sz="2000" dirty="0"/>
              <a:t>Примеры:</a:t>
            </a:r>
          </a:p>
          <a:p>
            <a:pPr indent="352425" algn="just">
              <a:spcBef>
                <a:spcPct val="50000"/>
              </a:spcBef>
              <a:buFontTx/>
              <a:buChar char="-"/>
            </a:pPr>
            <a:r>
              <a:rPr lang="ru-RU" sz="2000" dirty="0"/>
              <a:t>устроить почту с письмами-заданиями, которые раздаёт дежурный в роли почтальона;</a:t>
            </a:r>
          </a:p>
          <a:p>
            <a:pPr indent="352425" algn="just">
              <a:spcBef>
                <a:spcPct val="50000"/>
              </a:spcBef>
              <a:buFontTx/>
              <a:buChar char="-"/>
            </a:pPr>
            <a:r>
              <a:rPr lang="ru-RU" sz="2000" dirty="0"/>
              <a:t>беспроигрышная лотерея, дети достают из коробки номера заданий;</a:t>
            </a:r>
          </a:p>
          <a:p>
            <a:pPr indent="352425" algn="just">
              <a:spcBef>
                <a:spcPct val="50000"/>
              </a:spcBef>
              <a:buFontTx/>
              <a:buChar char="-"/>
            </a:pPr>
            <a:r>
              <a:rPr lang="ru-RU" sz="2000" dirty="0"/>
              <a:t>с помощью кубика определяется номер задания на доске;</a:t>
            </a:r>
          </a:p>
          <a:p>
            <a:pPr indent="352425" algn="just">
              <a:spcBef>
                <a:spcPct val="50000"/>
              </a:spcBef>
              <a:buFontTx/>
              <a:buChar char="-"/>
            </a:pPr>
            <a:r>
              <a:rPr lang="ru-RU" sz="2000" dirty="0"/>
              <a:t>номера задач, упражнений даются в двоичной системе счисления. Это как бы интегрируется с информатикой и разнообразит подачу.</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Необычная обычность</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7" name="Text Box 3"/>
          <p:cNvSpPr txBox="1">
            <a:spLocks noChangeArrowheads="1"/>
          </p:cNvSpPr>
          <p:nvPr/>
        </p:nvSpPr>
        <p:spPr bwMode="auto">
          <a:xfrm>
            <a:off x="73055" y="2643182"/>
            <a:ext cx="8785225" cy="1200329"/>
          </a:xfrm>
          <a:prstGeom prst="rect">
            <a:avLst/>
          </a:prstGeom>
          <a:noFill/>
          <a:ln w="9525" algn="ctr">
            <a:noFill/>
            <a:miter lim="800000"/>
            <a:headEnd/>
            <a:tailEnd/>
          </a:ln>
        </p:spPr>
        <p:txBody>
          <a:bodyPr anchorCtr="1">
            <a:spAutoFit/>
          </a:bodyPr>
          <a:lstStyle/>
          <a:p>
            <a:pPr algn="ctr">
              <a:spcBef>
                <a:spcPct val="50000"/>
              </a:spcBef>
            </a:pPr>
            <a:r>
              <a:rPr lang="ru-RU" sz="2400" i="1" dirty="0">
                <a:solidFill>
                  <a:srgbClr val="FF2F43"/>
                </a:solidFill>
              </a:rPr>
              <a:t>Ученики выполняют творческое домашнее задание по разработке дидактических </a:t>
            </a:r>
            <a:r>
              <a:rPr lang="ru-RU" sz="2400" i="1" dirty="0" smtClean="0">
                <a:solidFill>
                  <a:srgbClr val="FF2F43"/>
                </a:solidFill>
              </a:rPr>
              <a:t>материалов для обучения одноклассников.</a:t>
            </a:r>
            <a:endParaRPr lang="ru-RU" sz="2400" i="1" dirty="0">
              <a:solidFill>
                <a:srgbClr val="FF2F43"/>
              </a:solidFill>
            </a:endParaRPr>
          </a:p>
        </p:txBody>
      </p:sp>
      <p:sp>
        <p:nvSpPr>
          <p:cNvPr id="6861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30789" name="Text Box 5"/>
          <p:cNvSpPr txBox="1">
            <a:spLocks noChangeArrowheads="1"/>
          </p:cNvSpPr>
          <p:nvPr/>
        </p:nvSpPr>
        <p:spPr bwMode="auto">
          <a:xfrm>
            <a:off x="285720" y="4357694"/>
            <a:ext cx="8496300" cy="1015663"/>
          </a:xfrm>
          <a:prstGeom prst="rect">
            <a:avLst/>
          </a:prstGeom>
          <a:noFill/>
          <a:ln w="9525" algn="ctr">
            <a:noFill/>
            <a:miter lim="800000"/>
            <a:headEnd/>
            <a:tailEnd/>
          </a:ln>
        </p:spPr>
        <p:txBody>
          <a:bodyPr anchorCtr="1">
            <a:spAutoFit/>
          </a:bodyPr>
          <a:lstStyle/>
          <a:p>
            <a:pPr indent="352425" algn="just">
              <a:spcBef>
                <a:spcPct val="50000"/>
              </a:spcBef>
            </a:pPr>
            <a:r>
              <a:rPr lang="ru-RU" sz="2000" dirty="0"/>
              <a:t>Если учитель регулярно пользуется этим приёмом, то за несколько лет работы у него накапливаются бесценные пособия</a:t>
            </a:r>
            <a:r>
              <a:rPr lang="ru-RU" sz="2000" dirty="0" smtClean="0"/>
              <a:t>. Хорошо собирать творческие работы учащихся в их </a:t>
            </a:r>
            <a:r>
              <a:rPr lang="ru-RU" sz="2000" dirty="0" err="1" smtClean="0"/>
              <a:t>портфолио</a:t>
            </a:r>
            <a:r>
              <a:rPr lang="ru-RU" sz="2000" dirty="0" smtClean="0"/>
              <a:t> развития</a:t>
            </a:r>
            <a:endParaRPr lang="ru-RU" sz="2000" dirty="0"/>
          </a:p>
        </p:txBody>
      </p:sp>
      <p:sp>
        <p:nvSpPr>
          <p:cNvPr id="6" name="Заголовок 5"/>
          <p:cNvSpPr>
            <a:spLocks noGrp="1"/>
          </p:cNvSpPr>
          <p:nvPr>
            <p:ph type="title"/>
          </p:nvPr>
        </p:nvSpPr>
        <p:spPr/>
        <p:txBody>
          <a:bodyPr>
            <a:normAutofit fontScale="90000"/>
          </a:bodyPr>
          <a:lstStyle/>
          <a:p>
            <a:r>
              <a:rPr lang="ru-RU" dirty="0" smtClean="0"/>
              <a:t>Творчество работает на будущее</a:t>
            </a:r>
            <a:endParaRPr lang="ru-RU" dirty="0"/>
          </a:p>
        </p:txBody>
      </p:sp>
      <p:sp>
        <p:nvSpPr>
          <p:cNvPr id="7"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02" name="Group 18"/>
          <p:cNvGraphicFramePr>
            <a:graphicFrameLocks noGrp="1"/>
          </p:cNvGraphicFramePr>
          <p:nvPr>
            <p:ph type="tbl" idx="1"/>
          </p:nvPr>
        </p:nvGraphicFramePr>
        <p:xfrm>
          <a:off x="5334000" y="609601"/>
          <a:ext cx="3595717" cy="5601183"/>
        </p:xfrm>
        <a:graphic>
          <a:graphicData uri="http://schemas.openxmlformats.org/drawingml/2006/table">
            <a:tbl>
              <a:tblPr/>
              <a:tblGrid>
                <a:gridCol w="3595717"/>
              </a:tblGrid>
              <a:tr h="75962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itchFamily="18" charset="0"/>
                        </a:rPr>
                        <a:t>представить аргументы</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защитить точку зрения</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доказать</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спрогнозировать</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962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smtClean="0">
                          <a:ln>
                            <a:noFill/>
                          </a:ln>
                          <a:solidFill>
                            <a:schemeClr val="tx1"/>
                          </a:solidFill>
                          <a:effectLst/>
                          <a:latin typeface="Times New Roman" pitchFamily="18" charset="0"/>
                        </a:rPr>
                        <a:t>создать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придумать дизайн</a:t>
                      </a:r>
                      <a:r>
                        <a:rPr kumimoji="0" lang="en-US" sz="2000" b="0" i="0" u="none" strike="noStrike" cap="none" normalizeH="0" baseline="0" smtClean="0">
                          <a:ln>
                            <a:noFill/>
                          </a:ln>
                          <a:solidFill>
                            <a:schemeClr val="tx1"/>
                          </a:solidFill>
                          <a:effectLst/>
                          <a:latin typeface="Times New Roman" pitchFamily="18" charset="0"/>
                        </a:rPr>
                        <a:t>,</a:t>
                      </a:r>
                      <a:r>
                        <a:rPr kumimoji="0" lang="ru-RU" sz="2000" b="0" i="0" u="none" strike="noStrike" cap="none" normalizeH="0" baseline="0" smtClean="0">
                          <a:ln>
                            <a:noFill/>
                          </a:ln>
                          <a:solidFill>
                            <a:schemeClr val="tx1"/>
                          </a:solidFill>
                          <a:effectLst/>
                          <a:latin typeface="Times New Roman" pitchFamily="18" charset="0"/>
                        </a:rPr>
                        <a:t> разработать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составить план</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19997">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smtClean="0">
                          <a:ln>
                            <a:noFill/>
                          </a:ln>
                          <a:solidFill>
                            <a:schemeClr val="tx1"/>
                          </a:solidFill>
                          <a:effectLst/>
                          <a:latin typeface="Times New Roman" pitchFamily="18" charset="0"/>
                        </a:rPr>
                        <a:t>проанализировать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проверить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провести эксперимент</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организовать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сравнить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выявить различия</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962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smtClean="0">
                          <a:ln>
                            <a:noFill/>
                          </a:ln>
                          <a:solidFill>
                            <a:schemeClr val="tx1"/>
                          </a:solidFill>
                          <a:effectLst/>
                          <a:latin typeface="Times New Roman" pitchFamily="18" charset="0"/>
                        </a:rPr>
                        <a:t>применить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проиллюстрировать, решить</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89809">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smtClean="0">
                          <a:ln>
                            <a:noFill/>
                          </a:ln>
                          <a:solidFill>
                            <a:schemeClr val="tx1"/>
                          </a:solidFill>
                          <a:effectLst/>
                          <a:latin typeface="Times New Roman" pitchFamily="18" charset="0"/>
                        </a:rPr>
                        <a:t>описать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объяснить</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определить признаки</a:t>
                      </a:r>
                      <a:r>
                        <a:rPr kumimoji="0" lang="en-US" sz="2000" b="0" i="0" u="none" strike="noStrike" cap="none" normalizeH="0" baseline="0" smtClean="0">
                          <a:ln>
                            <a:noFill/>
                          </a:ln>
                          <a:solidFill>
                            <a:schemeClr val="tx1"/>
                          </a:solidFill>
                          <a:effectLst/>
                          <a:latin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rPr>
                        <a:t>сформулировать по-другому </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5962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ru-RU" sz="2000" b="0" i="0" u="none" strike="noStrike" cap="none" normalizeH="0" baseline="0" dirty="0" smtClean="0">
                          <a:ln>
                            <a:noFill/>
                          </a:ln>
                          <a:solidFill>
                            <a:schemeClr val="tx1"/>
                          </a:solidFill>
                          <a:effectLst/>
                          <a:latin typeface="Times New Roman" pitchFamily="18" charset="0"/>
                        </a:rPr>
                        <a:t>составить список</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выделить</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рассказать</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показать</a:t>
                      </a:r>
                      <a:r>
                        <a:rPr kumimoji="0" lang="en-US" sz="2000" b="0" i="0" u="none" strike="noStrike" cap="none" normalizeH="0" baseline="0" dirty="0" smtClean="0">
                          <a:ln>
                            <a:noFill/>
                          </a:ln>
                          <a:solidFill>
                            <a:schemeClr val="tx1"/>
                          </a:solidFill>
                          <a:effectLst/>
                          <a:latin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rPr>
                        <a:t>назвать</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8803" name="AutoShape 34"/>
          <p:cNvSpPr>
            <a:spLocks noChangeArrowheads="1"/>
          </p:cNvSpPr>
          <p:nvPr/>
        </p:nvSpPr>
        <p:spPr bwMode="auto">
          <a:xfrm>
            <a:off x="3657600" y="1066800"/>
            <a:ext cx="1295400" cy="152400"/>
          </a:xfrm>
          <a:prstGeom prst="rightArrow">
            <a:avLst>
              <a:gd name="adj1" fmla="val 50000"/>
              <a:gd name="adj2" fmla="val 2125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4" name="AutoShape 35"/>
          <p:cNvSpPr>
            <a:spLocks noChangeArrowheads="1"/>
          </p:cNvSpPr>
          <p:nvPr/>
        </p:nvSpPr>
        <p:spPr bwMode="auto">
          <a:xfrm>
            <a:off x="3810000" y="1905000"/>
            <a:ext cx="1219200" cy="152400"/>
          </a:xfrm>
          <a:prstGeom prst="rightArrow">
            <a:avLst>
              <a:gd name="adj1" fmla="val 50000"/>
              <a:gd name="adj2" fmla="val 2000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5" name="AutoShape 36"/>
          <p:cNvSpPr>
            <a:spLocks noChangeArrowheads="1"/>
          </p:cNvSpPr>
          <p:nvPr/>
        </p:nvSpPr>
        <p:spPr bwMode="auto">
          <a:xfrm>
            <a:off x="3962400" y="2895600"/>
            <a:ext cx="1143000" cy="152400"/>
          </a:xfrm>
          <a:prstGeom prst="rightArrow">
            <a:avLst>
              <a:gd name="adj1" fmla="val 50000"/>
              <a:gd name="adj2" fmla="val 1875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6" name="AutoShape 37"/>
          <p:cNvSpPr>
            <a:spLocks noChangeArrowheads="1"/>
          </p:cNvSpPr>
          <p:nvPr/>
        </p:nvSpPr>
        <p:spPr bwMode="auto">
          <a:xfrm>
            <a:off x="4267200" y="3810000"/>
            <a:ext cx="838200" cy="152400"/>
          </a:xfrm>
          <a:prstGeom prst="rightArrow">
            <a:avLst>
              <a:gd name="adj1" fmla="val 50000"/>
              <a:gd name="adj2" fmla="val 1375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7" name="AutoShape 38"/>
          <p:cNvSpPr>
            <a:spLocks noChangeArrowheads="1"/>
          </p:cNvSpPr>
          <p:nvPr/>
        </p:nvSpPr>
        <p:spPr bwMode="auto">
          <a:xfrm>
            <a:off x="4500562" y="4786322"/>
            <a:ext cx="533400" cy="152400"/>
          </a:xfrm>
          <a:prstGeom prst="rightArrow">
            <a:avLst>
              <a:gd name="adj1" fmla="val 50000"/>
              <a:gd name="adj2" fmla="val 875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8" name="AutoShape 39"/>
          <p:cNvSpPr>
            <a:spLocks noChangeArrowheads="1"/>
          </p:cNvSpPr>
          <p:nvPr/>
        </p:nvSpPr>
        <p:spPr bwMode="auto">
          <a:xfrm>
            <a:off x="4786314" y="5643578"/>
            <a:ext cx="228600" cy="152400"/>
          </a:xfrm>
          <a:prstGeom prst="rightArrow">
            <a:avLst>
              <a:gd name="adj1" fmla="val 50000"/>
              <a:gd name="adj2" fmla="val 37500"/>
            </a:avLst>
          </a:prstGeom>
          <a:solidFill>
            <a:srgbClr val="E6A502"/>
          </a:solidFill>
          <a:ln w="12700">
            <a:solidFill>
              <a:schemeClr val="tx1"/>
            </a:solidFill>
            <a:miter lim="800000"/>
            <a:headEnd type="none" w="sm" len="sm"/>
            <a:tailEnd type="none" w="sm" len="sm"/>
          </a:ln>
        </p:spPr>
        <p:txBody>
          <a:bodyPr wrap="none" anchor="ctr"/>
          <a:lstStyle/>
          <a:p>
            <a:endParaRPr lang="ru-RU"/>
          </a:p>
        </p:txBody>
      </p:sp>
      <p:sp>
        <p:nvSpPr>
          <p:cNvPr id="118809" name="Text Box 40"/>
          <p:cNvSpPr txBox="1">
            <a:spLocks noChangeArrowheads="1"/>
          </p:cNvSpPr>
          <p:nvPr/>
        </p:nvSpPr>
        <p:spPr bwMode="auto">
          <a:xfrm>
            <a:off x="5334000" y="0"/>
            <a:ext cx="35814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ru-RU" sz="2000" b="1"/>
          </a:p>
        </p:txBody>
      </p:sp>
      <p:sp>
        <p:nvSpPr>
          <p:cNvPr id="118810" name="Text Box 41"/>
          <p:cNvSpPr txBox="1">
            <a:spLocks noChangeArrowheads="1"/>
          </p:cNvSpPr>
          <p:nvPr/>
        </p:nvSpPr>
        <p:spPr bwMode="auto">
          <a:xfrm>
            <a:off x="5257800" y="136525"/>
            <a:ext cx="3657600"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ru-RU" sz="2000" b="1">
                <a:solidFill>
                  <a:schemeClr val="tx2"/>
                </a:solidFill>
              </a:rPr>
              <a:t>Примеры заданий</a:t>
            </a:r>
          </a:p>
        </p:txBody>
      </p:sp>
      <p:graphicFrame>
        <p:nvGraphicFramePr>
          <p:cNvPr id="27" name="Схема 26"/>
          <p:cNvGraphicFramePr/>
          <p:nvPr/>
        </p:nvGraphicFramePr>
        <p:xfrm>
          <a:off x="-142908" y="857232"/>
          <a:ext cx="4429156"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13"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7" action="ppaction://hlinksldjump"/>
              </a:rPr>
              <a:t>МЕНЮ</a:t>
            </a:r>
            <a:endParaRPr lang="ru-RU"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Оценивание для обучения</a:t>
            </a:r>
            <a:endParaRPr lang="ru-RU" dirty="0"/>
          </a:p>
        </p:txBody>
      </p:sp>
      <p:sp>
        <p:nvSpPr>
          <p:cNvPr id="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348435"/>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eaLnBrk="1" hangingPunct="1">
              <a:defRPr/>
            </a:pPr>
            <a:r>
              <a:rPr lang="ru-RU" sz="2400" b="1" i="1" dirty="0" err="1" smtClean="0"/>
              <a:t>Формативное</a:t>
            </a:r>
            <a:r>
              <a:rPr lang="ru-RU" sz="2400" b="1" i="1" dirty="0" smtClean="0"/>
              <a:t> оценивание-</a:t>
            </a:r>
            <a:r>
              <a:rPr lang="ru-RU" sz="2000" dirty="0" smtClean="0"/>
              <a:t> </a:t>
            </a:r>
            <a:r>
              <a:rPr lang="ru-RU" sz="2000" b="1" dirty="0" smtClean="0"/>
              <a:t>это оценивание процесса учащихся с целью внесения изменений в процессе учения, оно позволяет учащимся осознавать и отслеживать собственный прогресс и планировать дальнейшие шаги.</a:t>
            </a:r>
          </a:p>
        </p:txBody>
      </p:sp>
      <p:sp>
        <p:nvSpPr>
          <p:cNvPr id="3077" name="Rectangle 3"/>
          <p:cNvSpPr>
            <a:spLocks noGrp="1" noChangeArrowheads="1"/>
          </p:cNvSpPr>
          <p:nvPr>
            <p:ph idx="1"/>
          </p:nvPr>
        </p:nvSpPr>
        <p:spPr/>
        <p:txBody>
          <a:bodyPr/>
          <a:lstStyle/>
          <a:p>
            <a:pPr eaLnBrk="1" hangingPunct="1">
              <a:buNone/>
            </a:pPr>
            <a:endParaRPr lang="ru-RU" dirty="0" smtClean="0"/>
          </a:p>
          <a:p>
            <a:pPr eaLnBrk="1" hangingPunct="1"/>
            <a:endParaRPr lang="ru-RU" sz="4800" dirty="0" smtClean="0"/>
          </a:p>
        </p:txBody>
      </p:sp>
      <p:grpSp>
        <p:nvGrpSpPr>
          <p:cNvPr id="2" name="Группа 9"/>
          <p:cNvGrpSpPr/>
          <p:nvPr/>
        </p:nvGrpSpPr>
        <p:grpSpPr>
          <a:xfrm>
            <a:off x="1357290" y="1500174"/>
            <a:ext cx="5632450" cy="4941887"/>
            <a:chOff x="1908175" y="1916113"/>
            <a:chExt cx="5632450" cy="4941887"/>
          </a:xfrm>
        </p:grpSpPr>
        <p:sp>
          <p:nvSpPr>
            <p:cNvPr id="3074" name="AutoShape 11"/>
            <p:cNvSpPr>
              <a:spLocks noChangeArrowheads="1"/>
            </p:cNvSpPr>
            <p:nvPr/>
          </p:nvSpPr>
          <p:spPr bwMode="auto">
            <a:xfrm>
              <a:off x="4643438" y="4889500"/>
              <a:ext cx="1968500" cy="1968500"/>
            </a:xfrm>
            <a:prstGeom prst="flowChartConnector">
              <a:avLst/>
            </a:prstGeom>
            <a:solidFill>
              <a:srgbClr val="FF0000"/>
            </a:solidFill>
            <a:ln w="9525">
              <a:solidFill>
                <a:schemeClr val="tx1"/>
              </a:solidFill>
              <a:round/>
              <a:headEnd/>
              <a:tailEnd/>
            </a:ln>
          </p:spPr>
          <p:txBody>
            <a:bodyPr wrap="none" anchor="ctr"/>
            <a:lstStyle/>
            <a:p>
              <a:pPr algn="ctr"/>
              <a:r>
                <a:rPr lang="ru-RU" b="0">
                  <a:solidFill>
                    <a:schemeClr val="tx1"/>
                  </a:solidFill>
                  <a:latin typeface="Arial" charset="0"/>
                </a:rPr>
                <a:t>Умение </a:t>
              </a:r>
            </a:p>
            <a:p>
              <a:pPr algn="ctr"/>
              <a:r>
                <a:rPr lang="ru-RU" b="0">
                  <a:solidFill>
                    <a:schemeClr val="tx1"/>
                  </a:solidFill>
                  <a:latin typeface="Arial" charset="0"/>
                </a:rPr>
                <a:t>Оценивать</a:t>
              </a:r>
            </a:p>
            <a:p>
              <a:pPr algn="ctr"/>
              <a:r>
                <a:rPr lang="ru-RU" b="0">
                  <a:solidFill>
                    <a:schemeClr val="tx1"/>
                  </a:solidFill>
                  <a:latin typeface="Arial" charset="0"/>
                </a:rPr>
                <a:t> свои знания </a:t>
              </a:r>
            </a:p>
            <a:p>
              <a:pPr algn="ctr"/>
              <a:r>
                <a:rPr lang="ru-RU" b="0">
                  <a:solidFill>
                    <a:schemeClr val="tx1"/>
                  </a:solidFill>
                  <a:latin typeface="Arial" charset="0"/>
                </a:rPr>
                <a:t>самостоятельно</a:t>
              </a:r>
            </a:p>
          </p:txBody>
        </p:sp>
        <p:sp>
          <p:nvSpPr>
            <p:cNvPr id="3075" name="AutoShape 12"/>
            <p:cNvSpPr>
              <a:spLocks noChangeArrowheads="1"/>
            </p:cNvSpPr>
            <p:nvPr/>
          </p:nvSpPr>
          <p:spPr bwMode="auto">
            <a:xfrm>
              <a:off x="3779838" y="1916113"/>
              <a:ext cx="1968500" cy="1968500"/>
            </a:xfrm>
            <a:prstGeom prst="flowChartConnector">
              <a:avLst/>
            </a:prstGeom>
            <a:solidFill>
              <a:srgbClr val="3366FF"/>
            </a:solidFill>
            <a:ln w="9525">
              <a:solidFill>
                <a:schemeClr val="tx1"/>
              </a:solidFill>
              <a:round/>
              <a:headEnd/>
              <a:tailEnd/>
            </a:ln>
          </p:spPr>
          <p:txBody>
            <a:bodyPr wrap="none" anchor="ctr"/>
            <a:lstStyle/>
            <a:p>
              <a:pPr algn="ctr"/>
              <a:r>
                <a:rPr lang="ru-RU" b="0" dirty="0">
                  <a:solidFill>
                    <a:schemeClr val="bg1"/>
                  </a:solidFill>
                  <a:latin typeface="Arial" charset="0"/>
                </a:rPr>
                <a:t>Повышение </a:t>
              </a:r>
            </a:p>
            <a:p>
              <a:pPr algn="ctr"/>
              <a:r>
                <a:rPr lang="ru-RU" b="0" dirty="0">
                  <a:solidFill>
                    <a:schemeClr val="bg1"/>
                  </a:solidFill>
                  <a:latin typeface="Arial" charset="0"/>
                </a:rPr>
                <a:t>уровня </a:t>
              </a:r>
            </a:p>
            <a:p>
              <a:pPr algn="ctr"/>
              <a:r>
                <a:rPr lang="ru-RU" b="0" dirty="0">
                  <a:solidFill>
                    <a:schemeClr val="bg1"/>
                  </a:solidFill>
                  <a:latin typeface="Arial" charset="0"/>
                </a:rPr>
                <a:t>мотивации</a:t>
              </a:r>
            </a:p>
          </p:txBody>
        </p:sp>
        <p:sp>
          <p:nvSpPr>
            <p:cNvPr id="3078" name="AutoShape 5"/>
            <p:cNvSpPr>
              <a:spLocks noChangeArrowheads="1"/>
            </p:cNvSpPr>
            <p:nvPr/>
          </p:nvSpPr>
          <p:spPr bwMode="auto">
            <a:xfrm>
              <a:off x="5572125" y="3214688"/>
              <a:ext cx="1968500" cy="1968500"/>
            </a:xfrm>
            <a:prstGeom prst="flowChartConnector">
              <a:avLst/>
            </a:prstGeom>
            <a:solidFill>
              <a:srgbClr val="00FFFF"/>
            </a:solidFill>
            <a:ln w="9525">
              <a:solidFill>
                <a:schemeClr val="tx1"/>
              </a:solidFill>
              <a:round/>
              <a:headEnd/>
              <a:tailEnd/>
            </a:ln>
          </p:spPr>
          <p:txBody>
            <a:bodyPr wrap="none" anchor="ctr"/>
            <a:lstStyle/>
            <a:p>
              <a:pPr algn="ctr"/>
              <a:r>
                <a:rPr lang="ru-RU" b="0" dirty="0">
                  <a:latin typeface="Arial" charset="0"/>
                </a:rPr>
                <a:t>Обеспечение </a:t>
              </a:r>
            </a:p>
            <a:p>
              <a:pPr algn="ctr"/>
              <a:r>
                <a:rPr lang="ru-RU" b="0" dirty="0">
                  <a:latin typeface="Arial" charset="0"/>
                </a:rPr>
                <a:t>эффективной</a:t>
              </a:r>
            </a:p>
            <a:p>
              <a:pPr algn="ctr"/>
              <a:r>
                <a:rPr lang="ru-RU" b="0" dirty="0">
                  <a:latin typeface="Arial" charset="0"/>
                </a:rPr>
                <a:t> обратной связи </a:t>
              </a:r>
            </a:p>
            <a:p>
              <a:pPr algn="ctr"/>
              <a:r>
                <a:rPr lang="ru-RU" b="0" dirty="0">
                  <a:latin typeface="Arial" charset="0"/>
                </a:rPr>
                <a:t>учитель- ученик</a:t>
              </a:r>
            </a:p>
          </p:txBody>
        </p:sp>
        <p:sp>
          <p:nvSpPr>
            <p:cNvPr id="3079" name="AutoShape 6"/>
            <p:cNvSpPr>
              <a:spLocks noChangeArrowheads="1"/>
            </p:cNvSpPr>
            <p:nvPr/>
          </p:nvSpPr>
          <p:spPr bwMode="auto">
            <a:xfrm>
              <a:off x="1908175" y="2708275"/>
              <a:ext cx="1968500" cy="1968500"/>
            </a:xfrm>
            <a:prstGeom prst="flowChartConnector">
              <a:avLst/>
            </a:prstGeom>
            <a:solidFill>
              <a:srgbClr val="00CCFF"/>
            </a:solidFill>
            <a:ln w="9525">
              <a:solidFill>
                <a:schemeClr val="tx1"/>
              </a:solidFill>
              <a:round/>
              <a:headEnd/>
              <a:tailEnd/>
            </a:ln>
          </p:spPr>
          <p:txBody>
            <a:bodyPr wrap="none" anchor="ctr"/>
            <a:lstStyle/>
            <a:p>
              <a:pPr algn="ctr"/>
              <a:r>
                <a:rPr lang="ru-RU" b="0" dirty="0">
                  <a:latin typeface="Arial" charset="0"/>
                </a:rPr>
                <a:t>Активное </a:t>
              </a:r>
            </a:p>
            <a:p>
              <a:pPr algn="ctr"/>
              <a:r>
                <a:rPr lang="ru-RU" b="0" dirty="0">
                  <a:latin typeface="Arial" charset="0"/>
                </a:rPr>
                <a:t>участие</a:t>
              </a:r>
            </a:p>
            <a:p>
              <a:pPr algn="ctr"/>
              <a:r>
                <a:rPr lang="ru-RU" b="0" dirty="0">
                  <a:latin typeface="Arial" charset="0"/>
                </a:rPr>
                <a:t> в процессе </a:t>
              </a:r>
            </a:p>
            <a:p>
              <a:pPr algn="ctr"/>
              <a:r>
                <a:rPr lang="ru-RU" b="0" dirty="0">
                  <a:latin typeface="Arial" charset="0"/>
                </a:rPr>
                <a:t>собственного</a:t>
              </a:r>
            </a:p>
            <a:p>
              <a:pPr algn="ctr"/>
              <a:r>
                <a:rPr lang="ru-RU" b="0" dirty="0">
                  <a:latin typeface="Arial" charset="0"/>
                </a:rPr>
                <a:t> учения</a:t>
              </a:r>
            </a:p>
          </p:txBody>
        </p:sp>
        <p:sp>
          <p:nvSpPr>
            <p:cNvPr id="3080" name="AutoShape 8"/>
            <p:cNvSpPr>
              <a:spLocks noChangeArrowheads="1"/>
            </p:cNvSpPr>
            <p:nvPr/>
          </p:nvSpPr>
          <p:spPr bwMode="auto">
            <a:xfrm>
              <a:off x="2268538" y="4602163"/>
              <a:ext cx="2232025" cy="2255837"/>
            </a:xfrm>
            <a:prstGeom prst="flowChartConnector">
              <a:avLst/>
            </a:prstGeom>
            <a:solidFill>
              <a:srgbClr val="FF9900"/>
            </a:solidFill>
            <a:ln w="9525">
              <a:solidFill>
                <a:schemeClr val="tx1"/>
              </a:solidFill>
              <a:round/>
              <a:headEnd/>
              <a:tailEnd/>
            </a:ln>
          </p:spPr>
          <p:txBody>
            <a:bodyPr wrap="none" anchor="ctr"/>
            <a:lstStyle/>
            <a:p>
              <a:pPr algn="ctr"/>
              <a:r>
                <a:rPr lang="ru-RU" b="0">
                  <a:solidFill>
                    <a:schemeClr val="tx1"/>
                  </a:solidFill>
                  <a:latin typeface="Arial" charset="0"/>
                </a:rPr>
                <a:t>Корректировка</a:t>
              </a:r>
            </a:p>
            <a:p>
              <a:pPr algn="ctr"/>
              <a:r>
                <a:rPr lang="ru-RU" b="0">
                  <a:solidFill>
                    <a:schemeClr val="tx1"/>
                  </a:solidFill>
                  <a:latin typeface="Arial" charset="0"/>
                </a:rPr>
                <a:t>обучения </a:t>
              </a:r>
            </a:p>
            <a:p>
              <a:pPr algn="ctr"/>
              <a:r>
                <a:rPr lang="ru-RU" b="0">
                  <a:solidFill>
                    <a:schemeClr val="tx1"/>
                  </a:solidFill>
                  <a:latin typeface="Arial" charset="0"/>
                </a:rPr>
                <a:t>с учетом</a:t>
              </a:r>
            </a:p>
            <a:p>
              <a:pPr algn="ctr"/>
              <a:r>
                <a:rPr lang="ru-RU" b="0">
                  <a:solidFill>
                    <a:schemeClr val="tx1"/>
                  </a:solidFill>
                  <a:latin typeface="Arial" charset="0"/>
                </a:rPr>
                <a:t> результатов </a:t>
              </a:r>
            </a:p>
            <a:p>
              <a:pPr algn="ctr"/>
              <a:r>
                <a:rPr lang="ru-RU" b="0">
                  <a:solidFill>
                    <a:schemeClr val="tx1"/>
                  </a:solidFill>
                  <a:latin typeface="Arial" charset="0"/>
                </a:rPr>
                <a:t>самооценивания</a:t>
              </a:r>
            </a:p>
          </p:txBody>
        </p:sp>
        <p:sp>
          <p:nvSpPr>
            <p:cNvPr id="3081" name="AutoShape 10"/>
            <p:cNvSpPr>
              <a:spLocks noChangeArrowheads="1"/>
            </p:cNvSpPr>
            <p:nvPr/>
          </p:nvSpPr>
          <p:spPr bwMode="auto">
            <a:xfrm>
              <a:off x="3708400" y="3357563"/>
              <a:ext cx="1968500" cy="1968500"/>
            </a:xfrm>
            <a:prstGeom prst="flowChartConnector">
              <a:avLst/>
            </a:prstGeom>
            <a:solidFill>
              <a:srgbClr val="FFFF00"/>
            </a:solidFill>
            <a:ln w="9525">
              <a:solidFill>
                <a:schemeClr val="tx1"/>
              </a:solidFill>
              <a:round/>
              <a:headEnd/>
              <a:tailEnd/>
            </a:ln>
          </p:spPr>
          <p:txBody>
            <a:bodyPr wrap="none" anchor="ctr"/>
            <a:lstStyle/>
            <a:p>
              <a:pPr algn="ctr"/>
              <a:r>
                <a:rPr lang="ru-RU" sz="2000" b="1" dirty="0">
                  <a:solidFill>
                    <a:srgbClr val="FF0000"/>
                  </a:solidFill>
                  <a:latin typeface="Arial" charset="0"/>
                </a:rPr>
                <a:t>Компоненты</a:t>
              </a:r>
            </a:p>
            <a:p>
              <a:pPr algn="ctr"/>
              <a:r>
                <a:rPr lang="ru-RU" sz="2000" b="1" dirty="0">
                  <a:solidFill>
                    <a:srgbClr val="FF0000"/>
                  </a:solidFill>
                  <a:latin typeface="Arial" charset="0"/>
                </a:rPr>
                <a:t>ФО</a:t>
              </a:r>
            </a:p>
          </p:txBody>
        </p:sp>
      </p:grpSp>
      <p:sp>
        <p:nvSpPr>
          <p:cNvPr id="11"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12"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Формативное оценивание</a:t>
            </a:r>
            <a:endParaRPr lang="ru-RU" dirty="0"/>
          </a:p>
        </p:txBody>
      </p:sp>
      <p:sp>
        <p:nvSpPr>
          <p:cNvPr id="3" name="Содержимое 2"/>
          <p:cNvSpPr>
            <a:spLocks noGrp="1"/>
          </p:cNvSpPr>
          <p:nvPr>
            <p:ph idx="1"/>
          </p:nvPr>
        </p:nvSpPr>
        <p:spPr>
          <a:xfrm>
            <a:off x="0" y="1928802"/>
            <a:ext cx="9144000" cy="4525963"/>
          </a:xfrm>
        </p:spPr>
        <p:txBody>
          <a:bodyPr/>
          <a:lstStyle/>
          <a:p>
            <a:pPr>
              <a:spcBef>
                <a:spcPts val="0"/>
              </a:spcBef>
              <a:buNone/>
            </a:pPr>
            <a:r>
              <a:rPr lang="ru-RU" sz="1600" dirty="0" smtClean="0">
                <a:solidFill>
                  <a:srgbClr val="FF0000"/>
                </a:solidFill>
                <a:latin typeface="+mn-lt"/>
              </a:rPr>
              <a:t>Способы формативного оценивания многогранны:</a:t>
            </a:r>
            <a:r>
              <a:rPr lang="ru-RU" sz="1600" dirty="0" smtClean="0">
                <a:latin typeface="+mn-lt"/>
              </a:rPr>
              <a:t> </a:t>
            </a:r>
          </a:p>
          <a:p>
            <a:pPr>
              <a:spcBef>
                <a:spcPts val="0"/>
              </a:spcBef>
              <a:buNone/>
            </a:pPr>
            <a:r>
              <a:rPr lang="ru-RU" sz="1600" u="sng" dirty="0" smtClean="0">
                <a:solidFill>
                  <a:srgbClr val="FF0000"/>
                </a:solidFill>
                <a:latin typeface="+mn-lt"/>
              </a:rPr>
              <a:t>жестами</a:t>
            </a:r>
            <a:r>
              <a:rPr lang="ru-RU" sz="1600" dirty="0" smtClean="0">
                <a:solidFill>
                  <a:srgbClr val="FF0000"/>
                </a:solidFill>
                <a:latin typeface="+mn-lt"/>
              </a:rPr>
              <a:t>-</a:t>
            </a:r>
            <a:r>
              <a:rPr lang="ru-RU" sz="1600" dirty="0" smtClean="0">
                <a:latin typeface="+mn-lt"/>
              </a:rPr>
              <a:t> большой палец вверх, ровно, </a:t>
            </a:r>
            <a:r>
              <a:rPr lang="ru-RU" sz="1600" dirty="0" err="1" smtClean="0">
                <a:latin typeface="+mn-lt"/>
              </a:rPr>
              <a:t>вниз,ладошки</a:t>
            </a:r>
            <a:r>
              <a:rPr lang="ru-RU" sz="1600" dirty="0" smtClean="0">
                <a:latin typeface="+mn-lt"/>
              </a:rPr>
              <a:t> открытые вверх, ребром, тыльной стороной </a:t>
            </a:r>
            <a:r>
              <a:rPr lang="ru-RU" sz="1600" dirty="0" err="1" smtClean="0">
                <a:latin typeface="+mn-lt"/>
              </a:rPr>
              <a:t>вверх,кулак</a:t>
            </a:r>
            <a:r>
              <a:rPr lang="ru-RU" sz="1600" dirty="0" smtClean="0">
                <a:latin typeface="+mn-lt"/>
              </a:rPr>
              <a:t> сжат -не понимаю, пальцы подняты один -начинаю понимать, два -что то понял, три -уже приближаюсь к пониманию, четыре -понял, пять - отлично понял!</a:t>
            </a:r>
            <a:br>
              <a:rPr lang="ru-RU" sz="1600" dirty="0" smtClean="0">
                <a:latin typeface="+mn-lt"/>
              </a:rPr>
            </a:br>
            <a:r>
              <a:rPr lang="ru-RU" sz="1600" u="sng" dirty="0" smtClean="0">
                <a:solidFill>
                  <a:srgbClr val="FF0000"/>
                </a:solidFill>
                <a:latin typeface="+mn-lt"/>
              </a:rPr>
              <a:t>сигналами</a:t>
            </a:r>
            <a:r>
              <a:rPr lang="ru-RU" sz="1600" dirty="0" smtClean="0">
                <a:solidFill>
                  <a:srgbClr val="FF0000"/>
                </a:solidFill>
                <a:latin typeface="+mn-lt"/>
              </a:rPr>
              <a:t> </a:t>
            </a:r>
            <a:r>
              <a:rPr lang="ru-RU" sz="1600" dirty="0" smtClean="0">
                <a:latin typeface="+mn-lt"/>
              </a:rPr>
              <a:t>-стратегия "светофор« на плотном картоне зеленый, красный, желтый кружок поплавок с верхушкой зеленой, средней полосой белой и низом красным (не понял -поплавок красным вверх, понял -зеленым, сомневаюсь - поплавок на боку), стаканчиками зеленым и красным.</a:t>
            </a:r>
            <a:br>
              <a:rPr lang="ru-RU" sz="1600" dirty="0" smtClean="0">
                <a:latin typeface="+mn-lt"/>
              </a:rPr>
            </a:br>
            <a:r>
              <a:rPr lang="ru-RU" sz="1600" u="sng" dirty="0" smtClean="0">
                <a:solidFill>
                  <a:srgbClr val="FF0000"/>
                </a:solidFill>
                <a:latin typeface="+mn-lt"/>
              </a:rPr>
              <a:t>графическими карточками</a:t>
            </a:r>
            <a:r>
              <a:rPr lang="ru-RU" sz="1600" dirty="0" smtClean="0">
                <a:solidFill>
                  <a:srgbClr val="FF0000"/>
                </a:solidFill>
                <a:latin typeface="+mn-lt"/>
              </a:rPr>
              <a:t> </a:t>
            </a:r>
            <a:r>
              <a:rPr lang="ru-RU" sz="1600" dirty="0" smtClean="0">
                <a:latin typeface="+mn-lt"/>
              </a:rPr>
              <a:t>-погода, положение на лестнице, смайлики, пирамида и ученики на определенной ступени, театральные маски радость , грусть</a:t>
            </a:r>
            <a:br>
              <a:rPr lang="ru-RU" sz="1600" dirty="0" smtClean="0">
                <a:latin typeface="+mn-lt"/>
              </a:rPr>
            </a:br>
            <a:r>
              <a:rPr lang="ru-RU" sz="1600" u="sng" dirty="0" smtClean="0">
                <a:solidFill>
                  <a:srgbClr val="FF0000"/>
                </a:solidFill>
                <a:latin typeface="+mn-lt"/>
              </a:rPr>
              <a:t>выдача </a:t>
            </a:r>
            <a:r>
              <a:rPr lang="ru-RU" sz="1600" u="sng" dirty="0" err="1" smtClean="0">
                <a:solidFill>
                  <a:srgbClr val="FF0000"/>
                </a:solidFill>
                <a:latin typeface="+mn-lt"/>
              </a:rPr>
              <a:t>формативных</a:t>
            </a:r>
            <a:r>
              <a:rPr lang="ru-RU" sz="1600" u="sng" dirty="0" smtClean="0">
                <a:solidFill>
                  <a:srgbClr val="FF0000"/>
                </a:solidFill>
                <a:latin typeface="+mn-lt"/>
              </a:rPr>
              <a:t> оценок</a:t>
            </a:r>
            <a:r>
              <a:rPr lang="ru-RU" sz="1600" dirty="0" smtClean="0">
                <a:solidFill>
                  <a:srgbClr val="FF0000"/>
                </a:solidFill>
                <a:latin typeface="+mn-lt"/>
              </a:rPr>
              <a:t> </a:t>
            </a:r>
            <a:r>
              <a:rPr lang="ru-RU" sz="1600" dirty="0" smtClean="0">
                <a:latin typeface="+mn-lt"/>
              </a:rPr>
              <a:t>- солнышками, звездочками, запятыми, улыбками, сердечками, медалями.</a:t>
            </a:r>
            <a:br>
              <a:rPr lang="ru-RU" sz="1600" dirty="0" smtClean="0">
                <a:latin typeface="+mn-lt"/>
              </a:rPr>
            </a:br>
            <a:r>
              <a:rPr lang="ru-RU" sz="1600" dirty="0" smtClean="0">
                <a:latin typeface="+mn-lt"/>
              </a:rPr>
              <a:t>Попробуйте нарисовать на большом </a:t>
            </a:r>
            <a:r>
              <a:rPr lang="ru-RU" sz="1600" dirty="0" err="1" smtClean="0">
                <a:latin typeface="+mn-lt"/>
              </a:rPr>
              <a:t>флипчарте</a:t>
            </a:r>
            <a:r>
              <a:rPr lang="ru-RU" sz="1600" dirty="0" smtClean="0">
                <a:latin typeface="+mn-lt"/>
              </a:rPr>
              <a:t> "дерево успеха". Предложите каждому выйти и подписать символическую фигурку лазающую по дереву своим именем. Повесьте </a:t>
            </a:r>
            <a:r>
              <a:rPr lang="ru-RU" sz="1600" dirty="0" err="1" smtClean="0">
                <a:latin typeface="+mn-lt"/>
              </a:rPr>
              <a:t>флипчарт</a:t>
            </a:r>
            <a:r>
              <a:rPr lang="ru-RU" sz="1600" dirty="0" smtClean="0">
                <a:latin typeface="+mn-lt"/>
              </a:rPr>
              <a:t> с двумя смайликами грустным и веселым и предложите проголосовать стикерами. Нарисуйте на большом </a:t>
            </a:r>
            <a:r>
              <a:rPr lang="ru-RU" sz="1600" dirty="0" err="1" smtClean="0">
                <a:latin typeface="+mn-lt"/>
              </a:rPr>
              <a:t>флипчарте</a:t>
            </a:r>
            <a:r>
              <a:rPr lang="ru-RU" sz="1600" dirty="0" smtClean="0">
                <a:latin typeface="+mn-lt"/>
              </a:rPr>
              <a:t> большой пьедестал с местами 1, 2, 3 и предложите подписать фамилии своих одноклассников на определенных ступенях (взаимооценка).</a:t>
            </a:r>
            <a:endParaRPr lang="ru-RU" sz="1600" dirty="0">
              <a:latin typeface="+mn-lt"/>
            </a:endParaRP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Формативное оценивание</a:t>
            </a:r>
            <a:endParaRPr lang="ru-RU" dirty="0"/>
          </a:p>
        </p:txBody>
      </p:sp>
      <p:sp>
        <p:nvSpPr>
          <p:cNvPr id="3" name="Содержимое 2"/>
          <p:cNvSpPr>
            <a:spLocks noGrp="1"/>
          </p:cNvSpPr>
          <p:nvPr>
            <p:ph idx="1"/>
          </p:nvPr>
        </p:nvSpPr>
        <p:spPr>
          <a:xfrm>
            <a:off x="142844" y="1600200"/>
            <a:ext cx="8543956" cy="5257800"/>
          </a:xfrm>
        </p:spPr>
        <p:txBody>
          <a:bodyPr/>
          <a:lstStyle/>
          <a:p>
            <a:pPr>
              <a:buNone/>
            </a:pPr>
            <a:r>
              <a:rPr lang="ru-RU" sz="1600" b="1" dirty="0" smtClean="0">
                <a:solidFill>
                  <a:srgbClr val="002060"/>
                </a:solidFill>
                <a:latin typeface="Times New Roman" pitchFamily="18" charset="0"/>
                <a:cs typeface="Times New Roman" pitchFamily="18" charset="0"/>
              </a:rPr>
              <a:t>Удобную для учителя систему формативного оценивания дают интерактивные задания на </a:t>
            </a:r>
            <a:r>
              <a:rPr lang="ru-RU" sz="1600" b="1" dirty="0" err="1" smtClean="0">
                <a:solidFill>
                  <a:srgbClr val="002060"/>
                </a:solidFill>
                <a:latin typeface="Times New Roman" pitchFamily="18" charset="0"/>
                <a:cs typeface="Times New Roman" pitchFamily="18" charset="0"/>
              </a:rPr>
              <a:t>флипчарте</a:t>
            </a:r>
            <a:r>
              <a:rPr lang="ru-RU" sz="1600" b="1" dirty="0" smtClean="0">
                <a:solidFill>
                  <a:srgbClr val="002060"/>
                </a:solidFill>
                <a:latin typeface="Times New Roman" pitchFamily="18" charset="0"/>
                <a:cs typeface="Times New Roman" pitchFamily="18" charset="0"/>
              </a:rPr>
              <a:t>, созданные с помощью программ </a:t>
            </a:r>
            <a:r>
              <a:rPr lang="en-US" sz="1600" b="1" dirty="0" err="1" smtClean="0">
                <a:solidFill>
                  <a:srgbClr val="002060"/>
                </a:solidFill>
                <a:latin typeface="Times New Roman" pitchFamily="18" charset="0"/>
                <a:cs typeface="Times New Roman" pitchFamily="18" charset="0"/>
              </a:rPr>
              <a:t>ActivInspire</a:t>
            </a:r>
            <a:r>
              <a:rPr lang="ru-RU" sz="1600" b="1" dirty="0" smtClean="0">
                <a:solidFill>
                  <a:srgbClr val="002060"/>
                </a:solidFill>
                <a:latin typeface="Times New Roman" pitchFamily="18" charset="0"/>
                <a:cs typeface="Times New Roman" pitchFamily="18" charset="0"/>
              </a:rPr>
              <a:t> и </a:t>
            </a:r>
            <a:r>
              <a:rPr lang="en-US" sz="1600" b="1" dirty="0" err="1" smtClean="0">
                <a:solidFill>
                  <a:srgbClr val="002060"/>
                </a:solidFill>
                <a:latin typeface="Times New Roman" pitchFamily="18" charset="0"/>
                <a:cs typeface="Times New Roman" pitchFamily="18" charset="0"/>
              </a:rPr>
              <a:t>ActivStuduo</a:t>
            </a:r>
            <a:r>
              <a:rPr lang="ru-RU" sz="1600" b="1" dirty="0" smtClean="0">
                <a:solidFill>
                  <a:srgbClr val="002060"/>
                </a:solidFill>
                <a:latin typeface="Times New Roman" pitchFamily="18" charset="0"/>
                <a:cs typeface="Times New Roman" pitchFamily="18" charset="0"/>
              </a:rPr>
              <a:t>.</a:t>
            </a:r>
          </a:p>
          <a:p>
            <a:pPr>
              <a:buNone/>
            </a:pPr>
            <a:r>
              <a:rPr lang="ru-RU" sz="1600" b="1" dirty="0" smtClean="0">
                <a:solidFill>
                  <a:srgbClr val="FF2F43"/>
                </a:solidFill>
                <a:latin typeface="Times New Roman" pitchFamily="18" charset="0"/>
                <a:cs typeface="Times New Roman" pitchFamily="18" charset="0"/>
              </a:rPr>
              <a:t>Например, учитель создал </a:t>
            </a:r>
            <a:r>
              <a:rPr lang="ru-RU" sz="1600" b="1" dirty="0" err="1" smtClean="0">
                <a:solidFill>
                  <a:srgbClr val="FF2F43"/>
                </a:solidFill>
                <a:latin typeface="Times New Roman" pitchFamily="18" charset="0"/>
                <a:cs typeface="Times New Roman" pitchFamily="18" charset="0"/>
              </a:rPr>
              <a:t>разноуровневые</a:t>
            </a:r>
            <a:r>
              <a:rPr lang="ru-RU" sz="1600" b="1" dirty="0" smtClean="0">
                <a:solidFill>
                  <a:srgbClr val="FF2F43"/>
                </a:solidFill>
                <a:latin typeface="Times New Roman" pitchFamily="18" charset="0"/>
                <a:cs typeface="Times New Roman" pitchFamily="18" charset="0"/>
              </a:rPr>
              <a:t> задания на </a:t>
            </a:r>
            <a:r>
              <a:rPr lang="ru-RU" sz="1600" b="1" dirty="0" err="1" smtClean="0">
                <a:solidFill>
                  <a:srgbClr val="FF2F43"/>
                </a:solidFill>
                <a:latin typeface="Times New Roman" pitchFamily="18" charset="0"/>
                <a:cs typeface="Times New Roman" pitchFamily="18" charset="0"/>
              </a:rPr>
              <a:t>флипчарте</a:t>
            </a:r>
            <a:r>
              <a:rPr lang="ru-RU" sz="1600" b="1" dirty="0" smtClean="0">
                <a:solidFill>
                  <a:srgbClr val="FF2F43"/>
                </a:solidFill>
                <a:latin typeface="Times New Roman" pitchFamily="18" charset="0"/>
                <a:cs typeface="Times New Roman" pitchFamily="18" charset="0"/>
              </a:rPr>
              <a:t> и предлагает учащимся самим выбрать, какого уровня задания они выйдут выполнять на интерактивной доске.</a:t>
            </a:r>
          </a:p>
          <a:p>
            <a:r>
              <a:rPr lang="ru-RU" sz="1600" b="1" dirty="0" smtClean="0">
                <a:solidFill>
                  <a:srgbClr val="FF0000"/>
                </a:solidFill>
                <a:latin typeface="Times New Roman" pitchFamily="18" charset="0"/>
                <a:cs typeface="Times New Roman" pitchFamily="18" charset="0"/>
              </a:rPr>
              <a:t> «Морская игра»- </a:t>
            </a:r>
            <a:r>
              <a:rPr lang="ru-RU" sz="1600" b="1" dirty="0" smtClean="0">
                <a:latin typeface="Times New Roman" pitchFamily="18" charset="0"/>
                <a:cs typeface="Times New Roman" pitchFamily="18" charset="0"/>
              </a:rPr>
              <a:t>слайд оформлен в виде морского дна, морская звезда «дает» всплывающие задания, ученик выходит к доске читает задания и старается выбрать правильный ответ из нескольких вариантов, представленных на проплывающих пузырьках. Если учащийся выбрал правильно - пузырек лопается, если неправильно - прокручивается в холостой ход. </a:t>
            </a:r>
          </a:p>
          <a:p>
            <a:r>
              <a:rPr lang="ru-RU" sz="1600" b="1" dirty="0" smtClean="0">
                <a:solidFill>
                  <a:srgbClr val="FF0000"/>
                </a:solidFill>
                <a:latin typeface="Times New Roman" pitchFamily="18" charset="0"/>
                <a:cs typeface="Times New Roman" pitchFamily="18" charset="0"/>
              </a:rPr>
              <a:t>«Переправа». </a:t>
            </a:r>
            <a:r>
              <a:rPr lang="ru-RU" sz="1600" b="1" dirty="0" smtClean="0">
                <a:latin typeface="Times New Roman" pitchFamily="18" charset="0"/>
                <a:cs typeface="Times New Roman" pitchFamily="18" charset="0"/>
              </a:rPr>
              <a:t>Можно представить ответы в виде камней, лежащих на берегу, если учащийся электронным маркером правильно выбирает камешек с ответом, камень перемещается на край ручейка, затем следующий камешек с правильным ответом и создается виртуальная дорожка для ученика на другой берег. Если выбран неправильный ответ, камешек качается, но не сдвигается с места.</a:t>
            </a:r>
          </a:p>
          <a:p>
            <a:r>
              <a:rPr lang="ru-RU" sz="1600" b="1" dirty="0" smtClean="0">
                <a:solidFill>
                  <a:srgbClr val="FF0000"/>
                </a:solidFill>
                <a:latin typeface="Times New Roman" pitchFamily="18" charset="0"/>
                <a:cs typeface="Times New Roman" pitchFamily="18" charset="0"/>
              </a:rPr>
              <a:t>«Комментарии». </a:t>
            </a:r>
            <a:r>
              <a:rPr lang="ru-RU" sz="1600" b="1" dirty="0" smtClean="0">
                <a:latin typeface="Times New Roman" pitchFamily="18" charset="0"/>
                <a:cs typeface="Times New Roman" pitchFamily="18" charset="0"/>
              </a:rPr>
              <a:t>Возможно создание заданий с множественным выбором ответов, где каждый ответ комментируется учителем заранее записанными комментариями. При выборе электронным маркером определенного ответа, учащийся слышит голос учителя за кадром.</a:t>
            </a:r>
          </a:p>
        </p:txBody>
      </p:sp>
      <p:sp>
        <p:nvSpPr>
          <p:cNvPr id="4" name="Text Box 4"/>
          <p:cNvSpPr txBox="1">
            <a:spLocks noChangeArrowheads="1"/>
          </p:cNvSpPr>
          <p:nvPr/>
        </p:nvSpPr>
        <p:spPr bwMode="auto">
          <a:xfrm>
            <a:off x="7885113" y="6348435"/>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Критериальное</a:t>
            </a:r>
            <a:r>
              <a:rPr lang="ru-RU" dirty="0" smtClean="0"/>
              <a:t> оценивание</a:t>
            </a:r>
            <a:endParaRPr lang="ru-RU" dirty="0"/>
          </a:p>
        </p:txBody>
      </p:sp>
      <p:graphicFrame>
        <p:nvGraphicFramePr>
          <p:cNvPr id="4" name="Таблица 3"/>
          <p:cNvGraphicFramePr>
            <a:graphicFrameLocks noGrp="1"/>
          </p:cNvGraphicFramePr>
          <p:nvPr/>
        </p:nvGraphicFramePr>
        <p:xfrm>
          <a:off x="428596" y="2143116"/>
          <a:ext cx="8429685" cy="4092801"/>
        </p:xfrm>
        <a:graphic>
          <a:graphicData uri="http://schemas.openxmlformats.org/drawingml/2006/table">
            <a:tbl>
              <a:tblPr/>
              <a:tblGrid>
                <a:gridCol w="3831250"/>
                <a:gridCol w="1258371"/>
                <a:gridCol w="688782"/>
                <a:gridCol w="679816"/>
                <a:gridCol w="671269"/>
                <a:gridCol w="663995"/>
                <a:gridCol w="636202"/>
              </a:tblGrid>
              <a:tr h="1078494">
                <a:tc>
                  <a:txBody>
                    <a:bodyPr/>
                    <a:lstStyle/>
                    <a:p>
                      <a:pPr>
                        <a:lnSpc>
                          <a:spcPct val="115000"/>
                        </a:lnSpc>
                        <a:spcAft>
                          <a:spcPts val="0"/>
                        </a:spcAft>
                      </a:pPr>
                      <a:r>
                        <a:rPr lang="ru-RU" sz="1600" dirty="0" smtClean="0">
                          <a:latin typeface="Arial" pitchFamily="34" charset="0"/>
                          <a:ea typeface="Calibri"/>
                          <a:cs typeface="Arial" pitchFamily="34" charset="0"/>
                        </a:rPr>
                        <a:t>Критерий оценки работы группы</a:t>
                      </a: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Возможный </a:t>
                      </a:r>
                    </a:p>
                    <a:p>
                      <a:pPr>
                        <a:lnSpc>
                          <a:spcPct val="115000"/>
                        </a:lnSpc>
                        <a:spcAft>
                          <a:spcPts val="0"/>
                        </a:spcAft>
                      </a:pPr>
                      <a:r>
                        <a:rPr lang="ru-RU" sz="1600">
                          <a:latin typeface="Arial" pitchFamily="34" charset="0"/>
                          <a:ea typeface="Calibri"/>
                          <a:cs typeface="Arial" pitchFamily="34" charset="0"/>
                        </a:rPr>
                        <a:t>балл</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Arial" pitchFamily="34" charset="0"/>
                          <a:ea typeface="Calibri"/>
                          <a:cs typeface="Arial" pitchFamily="34" charset="0"/>
                        </a:rPr>
                        <a:t>Группа 1</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Arial" pitchFamily="34" charset="0"/>
                          <a:ea typeface="Calibri"/>
                          <a:cs typeface="Arial" pitchFamily="34" charset="0"/>
                        </a:rPr>
                        <a:t>Группа 2</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Arial" pitchFamily="34" charset="0"/>
                          <a:ea typeface="Calibri"/>
                          <a:cs typeface="Arial" pitchFamily="34" charset="0"/>
                        </a:rPr>
                        <a:t>Группа 3</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Arial" pitchFamily="34" charset="0"/>
                          <a:ea typeface="Calibri"/>
                          <a:cs typeface="Arial" pitchFamily="34" charset="0"/>
                        </a:rPr>
                        <a:t>Группа 4</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Arial" pitchFamily="34" charset="0"/>
                          <a:ea typeface="Calibri"/>
                          <a:cs typeface="Arial" pitchFamily="34" charset="0"/>
                        </a:rPr>
                        <a:t>Группа 5</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084">
                <a:tc>
                  <a:txBody>
                    <a:bodyPr/>
                    <a:lstStyle/>
                    <a:p>
                      <a:pPr>
                        <a:lnSpc>
                          <a:spcPct val="115000"/>
                        </a:lnSpc>
                        <a:spcAft>
                          <a:spcPts val="0"/>
                        </a:spcAft>
                      </a:pPr>
                      <a:r>
                        <a:rPr lang="ru-RU" sz="1600" dirty="0" smtClean="0">
                          <a:latin typeface="Arial" pitchFamily="34" charset="0"/>
                          <a:ea typeface="Calibri"/>
                          <a:cs typeface="Arial" pitchFamily="34" charset="0"/>
                        </a:rPr>
                        <a:t>Содержательный  </a:t>
                      </a:r>
                      <a:r>
                        <a:rPr lang="ru-RU" sz="1600" dirty="0">
                          <a:latin typeface="Arial" pitchFamily="34" charset="0"/>
                          <a:ea typeface="Calibri"/>
                          <a:cs typeface="Arial" pitchFamily="34" charset="0"/>
                        </a:rPr>
                        <a:t>и четкий </a:t>
                      </a:r>
                      <a:r>
                        <a:rPr lang="ru-RU" sz="1600" dirty="0" smtClean="0">
                          <a:latin typeface="Arial" pitchFamily="34" charset="0"/>
                          <a:ea typeface="Calibri"/>
                          <a:cs typeface="Arial" pitchFamily="34" charset="0"/>
                        </a:rPr>
                        <a:t>рассказ по теме</a:t>
                      </a: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2 балла</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222">
                <a:tc>
                  <a:txBody>
                    <a:bodyPr/>
                    <a:lstStyle/>
                    <a:p>
                      <a:pPr>
                        <a:lnSpc>
                          <a:spcPct val="115000"/>
                        </a:lnSpc>
                        <a:spcAft>
                          <a:spcPts val="0"/>
                        </a:spcAft>
                      </a:pPr>
                      <a:r>
                        <a:rPr lang="ru-RU" sz="1600">
                          <a:latin typeface="Arial" pitchFamily="34" charset="0"/>
                          <a:ea typeface="Calibri"/>
                          <a:cs typeface="Arial" pitchFamily="34" charset="0"/>
                        </a:rPr>
                        <a:t>Понятный, соответствующий теме кластер, (рисунок, модель)</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1 балл</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997">
                <a:tc>
                  <a:txBody>
                    <a:bodyPr/>
                    <a:lstStyle/>
                    <a:p>
                      <a:pPr>
                        <a:lnSpc>
                          <a:spcPct val="115000"/>
                        </a:lnSpc>
                        <a:spcAft>
                          <a:spcPts val="0"/>
                        </a:spcAft>
                      </a:pPr>
                      <a:r>
                        <a:rPr lang="ru-RU" sz="1600">
                          <a:latin typeface="Arial" pitchFamily="34" charset="0"/>
                          <a:ea typeface="Calibri"/>
                          <a:cs typeface="Arial" pitchFamily="34" charset="0"/>
                        </a:rPr>
                        <a:t>Правильность и четкость заданных вопросов</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1 балл</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072">
                <a:tc>
                  <a:txBody>
                    <a:bodyPr/>
                    <a:lstStyle/>
                    <a:p>
                      <a:pPr>
                        <a:lnSpc>
                          <a:spcPct val="115000"/>
                        </a:lnSpc>
                        <a:spcAft>
                          <a:spcPts val="0"/>
                        </a:spcAft>
                      </a:pPr>
                      <a:r>
                        <a:rPr lang="ru-RU" sz="1600">
                          <a:latin typeface="Arial" pitchFamily="34" charset="0"/>
                          <a:ea typeface="Calibri"/>
                          <a:cs typeface="Arial" pitchFamily="34" charset="0"/>
                        </a:rPr>
                        <a:t>Соблюдение временного режима </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1 балл</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97">
                <a:tc>
                  <a:txBody>
                    <a:bodyPr/>
                    <a:lstStyle/>
                    <a:p>
                      <a:pPr>
                        <a:lnSpc>
                          <a:spcPct val="115000"/>
                        </a:lnSpc>
                        <a:spcAft>
                          <a:spcPts val="0"/>
                        </a:spcAft>
                      </a:pPr>
                      <a:r>
                        <a:rPr lang="ru-RU" sz="1600">
                          <a:latin typeface="Arial" pitchFamily="34" charset="0"/>
                          <a:ea typeface="Calibri"/>
                          <a:cs typeface="Arial" pitchFamily="34" charset="0"/>
                        </a:rPr>
                        <a:t>Итого баллов</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Arial" pitchFamily="34" charset="0"/>
                          <a:ea typeface="Calibri"/>
                          <a:cs typeface="Arial" pitchFamily="34" charset="0"/>
                        </a:rPr>
                        <a:t>5 баллов</a:t>
                      </a: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600" dirty="0">
                        <a:latin typeface="Arial" pitchFamily="34" charset="0"/>
                        <a:ea typeface="Calibri"/>
                        <a:cs typeface="Arial" pitchFamily="34" charset="0"/>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Приём «</a:t>
            </a:r>
            <a:r>
              <a:rPr lang="ru-RU" dirty="0" err="1" smtClean="0"/>
              <a:t>Райтинг</a:t>
            </a:r>
            <a:r>
              <a:rPr lang="ru-RU" dirty="0" smtClean="0"/>
              <a:t>»</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Прямоугольник 6"/>
          <p:cNvSpPr/>
          <p:nvPr/>
        </p:nvSpPr>
        <p:spPr>
          <a:xfrm>
            <a:off x="785786" y="2143116"/>
            <a:ext cx="7500990" cy="3416320"/>
          </a:xfrm>
          <a:prstGeom prst="rect">
            <a:avLst/>
          </a:prstGeom>
        </p:spPr>
        <p:txBody>
          <a:bodyPr wrap="square">
            <a:spAutoFit/>
          </a:bodyPr>
          <a:lstStyle/>
          <a:p>
            <a:r>
              <a:rPr lang="ru-RU" dirty="0" smtClean="0"/>
              <a:t>Приём оценивания деятельности учащихся на уроке. Название приема в переводе звучит как «правильно». Прием вводится на время согласования оценки с учеником. </a:t>
            </a:r>
          </a:p>
          <a:p>
            <a:r>
              <a:rPr lang="ru-RU" dirty="0" smtClean="0"/>
              <a:t>Формирует: </a:t>
            </a:r>
          </a:p>
          <a:p>
            <a:pPr lvl="0"/>
            <a:r>
              <a:rPr lang="ru-RU" dirty="0" smtClean="0"/>
              <a:t>умение объективно и регулярно оценивать свой труд. </a:t>
            </a:r>
          </a:p>
          <a:p>
            <a:r>
              <a:rPr lang="ru-RU" dirty="0" smtClean="0"/>
              <a:t>Завершив работу, ученик ставит себе оценку. За ту же работу ставит оценку учитель. Записывается дробь. Оценка выставляется в дневник, тетрадь. </a:t>
            </a:r>
            <a:r>
              <a:rPr lang="ru-RU" dirty="0" err="1" smtClean="0"/>
              <a:t>Райтинг</a:t>
            </a:r>
            <a:r>
              <a:rPr lang="ru-RU" dirty="0" smtClean="0"/>
              <a:t> можно использовать для оценивания докладов, индивидуальных домашних заданий, заданий творческого характера. </a:t>
            </a:r>
          </a:p>
          <a:p>
            <a:r>
              <a:rPr lang="ru-RU" b="1" i="1" dirty="0" smtClean="0"/>
              <a:t>Пример 1.</a:t>
            </a:r>
            <a:r>
              <a:rPr lang="ru-RU" dirty="0" smtClean="0"/>
              <a:t> </a:t>
            </a:r>
          </a:p>
          <a:p>
            <a:r>
              <a:rPr lang="ru-RU" dirty="0" smtClean="0"/>
              <a:t>Ученик ставит оценку 4, учитель – 5. Результат – дробь 4/5. </a:t>
            </a:r>
            <a:endParaRPr lang="ru-RU"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Обратная связь</a:t>
            </a:r>
            <a:endParaRPr lang="ru-RU" dirty="0"/>
          </a:p>
        </p:txBody>
      </p:sp>
      <p:pic>
        <p:nvPicPr>
          <p:cNvPr id="5" name="Содержимое 4" descr="15_L3W1D5_L2W1D4_Обратная связь по уроку.png"/>
          <p:cNvPicPr>
            <a:picLocks noGrp="1" noChangeAspect="1"/>
          </p:cNvPicPr>
          <p:nvPr>
            <p:ph idx="1"/>
          </p:nvPr>
        </p:nvPicPr>
        <p:blipFill>
          <a:blip r:embed="rId2" cstate="print"/>
          <a:stretch>
            <a:fillRect/>
          </a:stretch>
        </p:blipFill>
        <p:spPr>
          <a:xfrm>
            <a:off x="357157" y="1643050"/>
            <a:ext cx="4445159" cy="3143272"/>
          </a:xfrm>
        </p:spPr>
      </p:pic>
      <p:pic>
        <p:nvPicPr>
          <p:cNvPr id="7" name="Рисунок 6" descr="дерево успеха.jpg"/>
          <p:cNvPicPr>
            <a:picLocks noChangeAspect="1"/>
          </p:cNvPicPr>
          <p:nvPr/>
        </p:nvPicPr>
        <p:blipFill>
          <a:blip r:embed="rId3"/>
          <a:stretch>
            <a:fillRect/>
          </a:stretch>
        </p:blipFill>
        <p:spPr>
          <a:xfrm>
            <a:off x="6286512" y="2143116"/>
            <a:ext cx="2428892" cy="3351871"/>
          </a:xfrm>
          <a:prstGeom prst="rect">
            <a:avLst/>
          </a:prstGeom>
        </p:spPr>
      </p:pic>
      <p:pic>
        <p:nvPicPr>
          <p:cNvPr id="6" name="Рисунок 5" descr="16_L3W1D5_Консультирование учащихся _Лист обратная связи - письменыый ответ.png"/>
          <p:cNvPicPr>
            <a:picLocks noChangeAspect="1"/>
          </p:cNvPicPr>
          <p:nvPr/>
        </p:nvPicPr>
        <p:blipFill>
          <a:blip r:embed="rId4" cstate="print"/>
          <a:stretch>
            <a:fillRect/>
          </a:stretch>
        </p:blipFill>
        <p:spPr>
          <a:xfrm>
            <a:off x="2143108" y="3500438"/>
            <a:ext cx="4137014" cy="2925376"/>
          </a:xfrm>
          <a:prstGeom prst="rect">
            <a:avLst/>
          </a:prstGeom>
        </p:spPr>
      </p:pic>
      <p:sp>
        <p:nvSpPr>
          <p:cNvPr id="8"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9"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5" action="ppaction://hlinksldjump"/>
              </a:rPr>
              <a:t>МЕНЮ</a:t>
            </a:r>
            <a:endParaRPr lang="ru-RU"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Использованная литература</a:t>
            </a:r>
            <a:endParaRPr lang="ru-RU" dirty="0"/>
          </a:p>
        </p:txBody>
      </p:sp>
      <p:sp>
        <p:nvSpPr>
          <p:cNvPr id="102403" name="Text Box 6"/>
          <p:cNvSpPr>
            <a:spLocks noGrp="1" noChangeArrowheads="1"/>
          </p:cNvSpPr>
          <p:nvPr>
            <p:ph idx="1"/>
          </p:nvPr>
        </p:nvSpPr>
        <p:spPr>
          <a:xfrm>
            <a:off x="571472" y="1428736"/>
            <a:ext cx="8229600" cy="7309693"/>
          </a:xfrm>
        </p:spPr>
        <p:txBody>
          <a:bodyPr wrap="square">
            <a:spAutoFit/>
          </a:bodyPr>
          <a:lstStyle/>
          <a:p>
            <a:pPr>
              <a:spcBef>
                <a:spcPct val="50000"/>
              </a:spcBef>
              <a:buFont typeface="+mj-lt"/>
              <a:buAutoNum type="arabicPeriod"/>
            </a:pPr>
            <a:r>
              <a:rPr lang="ru-RU" sz="1400" dirty="0" smtClean="0">
                <a:latin typeface="Times New Roman" pitchFamily="18" charset="0"/>
                <a:cs typeface="Times New Roman" pitchFamily="18" charset="0"/>
              </a:rPr>
              <a:t>Конструктор уроков Щеглова С.  (по Гину А.</a:t>
            </a:r>
            <a:r>
              <a:rPr lang="en-GB"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совместно с</a:t>
            </a:r>
            <a:r>
              <a:rPr lang="ru-RU" sz="1400" dirty="0" smtClean="0">
                <a:latin typeface="Bookman Old Style" pitchFamily="18" charset="0"/>
              </a:rPr>
              <a:t> зав. кабинетом ИПК ПРО ВКО и программист ИПК ПРО ВКО - Дёмин Ю.В.</a:t>
            </a:r>
            <a:r>
              <a:rPr lang="en-US" sz="1400" dirty="0" smtClean="0">
                <a:latin typeface="Bookman Old Style" pitchFamily="18" charset="0"/>
              </a:rPr>
              <a:t> </a:t>
            </a:r>
            <a:r>
              <a:rPr lang="ru-RU" sz="1400" dirty="0" smtClean="0">
                <a:latin typeface="Bookman Old Style" pitchFamily="18" charset="0"/>
              </a:rPr>
              <a:t>, 2006 год</a:t>
            </a:r>
          </a:p>
          <a:p>
            <a:pPr>
              <a:spcBef>
                <a:spcPct val="50000"/>
              </a:spcBef>
              <a:buFont typeface="+mj-lt"/>
              <a:buAutoNum type="arabicPeriod"/>
            </a:pPr>
            <a:r>
              <a:rPr lang="en-GB" sz="1400" dirty="0" smtClean="0">
                <a:latin typeface="Calibri" pitchFamily="34" charset="0"/>
                <a:hlinkClick r:id="rId3"/>
              </a:rPr>
              <a:t>http://www.thinkinghistory.co.uk/ActivityModel/ActModHotSeat.html</a:t>
            </a:r>
            <a:r>
              <a:rPr lang="en-GB" sz="1400" dirty="0" smtClean="0">
                <a:latin typeface="Calibri" pitchFamily="34" charset="0"/>
              </a:rPr>
              <a:t> </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rPr>
              <a:t> </a:t>
            </a:r>
            <a:r>
              <a:rPr lang="en-GB" sz="1400" dirty="0" smtClean="0">
                <a:latin typeface="Calibri" pitchFamily="34" charset="0"/>
                <a:hlinkClick r:id="rId4"/>
              </a:rPr>
              <a:t>http://drscavanaugh.org/discussion/inclass/discussion_formats.htm</a:t>
            </a:r>
            <a:r>
              <a:rPr lang="en-GB" sz="1400" dirty="0" smtClean="0">
                <a:latin typeface="Calibri" pitchFamily="34" charset="0"/>
              </a:rPr>
              <a:t> </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5"/>
              </a:rPr>
              <a:t>http://www.circle-time.co.uk/site/home</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6"/>
              </a:rPr>
              <a:t>http://www.english-teaching.co.uk/learninglearning/valuecontinuumpg.pdf</a:t>
            </a:r>
            <a:r>
              <a:rPr lang="en-GB" sz="1400" dirty="0" smtClean="0">
                <a:latin typeface="Calibri" pitchFamily="34" charset="0"/>
              </a:rPr>
              <a:t> </a:t>
            </a:r>
            <a:endParaRPr lang="ru-RU" sz="1400" dirty="0" smtClean="0">
              <a:latin typeface="Calibri" pitchFamily="34" charset="0"/>
            </a:endParaRPr>
          </a:p>
          <a:p>
            <a:pPr>
              <a:spcBef>
                <a:spcPct val="50000"/>
              </a:spcBef>
              <a:buFont typeface="+mj-lt"/>
              <a:buAutoNum type="arabicPeriod"/>
            </a:pPr>
            <a:r>
              <a:rPr lang="en-US" sz="1400" dirty="0" smtClean="0">
                <a:solidFill>
                  <a:schemeClr val="bg1"/>
                </a:solidFill>
                <a:effectLst>
                  <a:reflection blurRad="6350" stA="55000" endA="300" endPos="45500" dir="5400000" sy="-100000" algn="bl" rotWithShape="0"/>
                </a:effectLst>
                <a:latin typeface="Arial" charset="0"/>
                <a:cs typeface="Arial" charset="0"/>
                <a:hlinkClick r:id="rId7"/>
              </a:rPr>
              <a:t>www.intel.com/education/visualranking</a:t>
            </a:r>
            <a:endParaRPr lang="ru-RU" sz="1400" dirty="0" smtClean="0">
              <a:solidFill>
                <a:schemeClr val="bg1"/>
              </a:solidFill>
              <a:effectLst>
                <a:reflection blurRad="6350" stA="55000" endA="300" endPos="45500" dir="5400000" sy="-100000" algn="bl" rotWithShape="0"/>
              </a:effectLst>
              <a:latin typeface="Arial" charset="0"/>
              <a:cs typeface="Arial" charset="0"/>
            </a:endParaRPr>
          </a:p>
          <a:p>
            <a:pPr>
              <a:spcBef>
                <a:spcPct val="50000"/>
              </a:spcBef>
              <a:buFont typeface="+mj-lt"/>
              <a:buAutoNum type="arabicPeriod"/>
            </a:pPr>
            <a:r>
              <a:rPr lang="en-GB" sz="1400" dirty="0" smtClean="0">
                <a:latin typeface="Calibri" pitchFamily="34" charset="0"/>
                <a:hlinkClick r:id="rId8"/>
              </a:rPr>
              <a:t>http://www.sapere.org.uk/</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9"/>
              </a:rPr>
              <a:t>http://www.brainboxx.co.uk/a3_aspects/pages/TALKrainbow.htm</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0"/>
              </a:rPr>
              <a:t>http://www.xpday.org/session_formats/goldfish_bowl</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rPr>
              <a:t> </a:t>
            </a:r>
            <a:r>
              <a:rPr lang="en-GB" sz="1400" dirty="0" smtClean="0">
                <a:latin typeface="Calibri" pitchFamily="34" charset="0"/>
                <a:hlinkClick r:id="rId4"/>
              </a:rPr>
              <a:t>http://drscavanaugh.org/discussion/inclass/discussion_formats.htm</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1"/>
              </a:rPr>
              <a:t>http://www.ltscotland.org.uk/glossary/l/listeningtriads.asp?strReferringChannel=learningaboutlearning</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2"/>
              </a:rPr>
              <a:t>http://www.teachingenglish.org.uk/language-assistant/primary-tips/working-pairs-groups</a:t>
            </a:r>
            <a:r>
              <a:rPr lang="en-GB" sz="1400" dirty="0" smtClean="0">
                <a:latin typeface="Calibri" pitchFamily="34" charset="0"/>
              </a:rPr>
              <a:t> </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3"/>
              </a:rPr>
              <a:t>http://www.lgec.org.uk/LagaNews/jun04tool.pdf</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4"/>
              </a:rPr>
              <a:t>http://www.eazhull.org.uk/nlc/think,_pair,_share.htm</a:t>
            </a:r>
            <a:endParaRPr lang="ru-RU" sz="1400" dirty="0" smtClean="0">
              <a:latin typeface="Calibri" pitchFamily="34" charset="0"/>
            </a:endParaRPr>
          </a:p>
          <a:p>
            <a:pPr>
              <a:spcBef>
                <a:spcPct val="50000"/>
              </a:spcBef>
              <a:buFont typeface="+mj-lt"/>
              <a:buAutoNum type="arabicPeriod"/>
            </a:pPr>
            <a:r>
              <a:rPr lang="en-GB" sz="1400" dirty="0" smtClean="0">
                <a:latin typeface="Calibri" pitchFamily="34" charset="0"/>
                <a:hlinkClick r:id="rId15"/>
              </a:rPr>
              <a:t>http://www.at-ristol.co.uk/cz/teachers/Debate%20formats.doc</a:t>
            </a:r>
            <a:endParaRPr lang="ru-RU" sz="1400" dirty="0" smtClean="0">
              <a:latin typeface="Calibri" pitchFamily="34" charset="0"/>
            </a:endParaRPr>
          </a:p>
          <a:p>
            <a:pPr>
              <a:spcBef>
                <a:spcPct val="50000"/>
              </a:spcBef>
              <a:buNone/>
            </a:pPr>
            <a:endParaRPr lang="en-GB" sz="1400" b="1" dirty="0" smtClean="0">
              <a:latin typeface="Calibri" pitchFamily="34" charset="0"/>
            </a:endParaRPr>
          </a:p>
          <a:p>
            <a:pPr>
              <a:spcBef>
                <a:spcPct val="50000"/>
              </a:spcBef>
              <a:buNone/>
            </a:pPr>
            <a:endParaRPr lang="ru-RU" sz="1400" dirty="0" smtClean="0">
              <a:latin typeface="Calibri" pitchFamily="34" charset="0"/>
            </a:endParaRPr>
          </a:p>
          <a:p>
            <a:pPr>
              <a:spcBef>
                <a:spcPct val="50000"/>
              </a:spcBef>
              <a:buNone/>
            </a:pPr>
            <a:endParaRPr lang="en-GB" sz="1400" dirty="0" smtClean="0">
              <a:latin typeface="Calibri" pitchFamily="34" charset="0"/>
            </a:endParaRPr>
          </a:p>
          <a:p>
            <a:pPr>
              <a:spcBef>
                <a:spcPct val="50000"/>
              </a:spcBef>
              <a:buNone/>
            </a:pPr>
            <a:endParaRPr lang="en-GB" sz="1400" dirty="0" smtClean="0">
              <a:latin typeface="Calibri" pitchFamily="34" charset="0"/>
            </a:endParaRPr>
          </a:p>
          <a:p>
            <a:pPr>
              <a:spcBef>
                <a:spcPct val="50000"/>
              </a:spcBef>
              <a:buNone/>
            </a:pPr>
            <a:endParaRPr lang="ru-RU" sz="1400" dirty="0" smtClean="0">
              <a:latin typeface="Times New Roman" pitchFamily="18" charset="0"/>
              <a:cs typeface="Times New Roman" pitchFamily="18" charset="0"/>
            </a:endParaRPr>
          </a:p>
          <a:p>
            <a:pPr>
              <a:spcBef>
                <a:spcPct val="50000"/>
              </a:spcBef>
              <a:buNone/>
            </a:pPr>
            <a:endParaRPr lang="ru-RU" sz="1400" dirty="0" smtClean="0">
              <a:latin typeface="Times New Roman" pitchFamily="18" charset="0"/>
              <a:cs typeface="Times New Roman" pitchFamily="18" charset="0"/>
            </a:endParaRPr>
          </a:p>
          <a:p>
            <a:pPr>
              <a:spcBef>
                <a:spcPct val="50000"/>
              </a:spcBef>
              <a:buNone/>
            </a:pPr>
            <a:endParaRPr lang="en-GB"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Использованная литература</a:t>
            </a:r>
            <a:endParaRPr lang="ru-RU" dirty="0"/>
          </a:p>
        </p:txBody>
      </p:sp>
      <p:sp>
        <p:nvSpPr>
          <p:cNvPr id="102403" name="Text Box 6"/>
          <p:cNvSpPr>
            <a:spLocks noGrp="1" noChangeArrowheads="1"/>
          </p:cNvSpPr>
          <p:nvPr>
            <p:ph idx="1"/>
          </p:nvPr>
        </p:nvSpPr>
        <p:spPr>
          <a:xfrm>
            <a:off x="0" y="1785926"/>
            <a:ext cx="9144000" cy="7719036"/>
          </a:xfrm>
        </p:spPr>
        <p:txBody>
          <a:bodyPr wrap="square">
            <a:spAutoFit/>
          </a:bodyPr>
          <a:lstStyle/>
          <a:p>
            <a:pPr eaLnBrk="0" hangingPunct="0">
              <a:buFont typeface="+mj-lt"/>
              <a:buAutoNum type="arabicPeriod" startAt="15"/>
              <a:defRPr/>
            </a:pPr>
            <a:r>
              <a:rPr lang="en-US" sz="1400" dirty="0" smtClean="0">
                <a:ea typeface="Calibri" pitchFamily="34" charset="0"/>
                <a:cs typeface="Arial" charset="0"/>
                <a:hlinkClick r:id="rId3"/>
              </a:rPr>
              <a:t>http</a:t>
            </a:r>
            <a:r>
              <a:rPr lang="ru-RU" sz="1400" dirty="0" smtClean="0">
                <a:ea typeface="Calibri" pitchFamily="34" charset="0"/>
                <a:cs typeface="Arial" charset="0"/>
                <a:hlinkClick r:id="rId3"/>
              </a:rPr>
              <a:t>://</a:t>
            </a:r>
            <a:r>
              <a:rPr lang="en-US" sz="1400" dirty="0" smtClean="0">
                <a:ea typeface="Calibri" pitchFamily="34" charset="0"/>
                <a:cs typeface="Arial" charset="0"/>
                <a:hlinkClick r:id="rId3"/>
              </a:rPr>
              <a:t>www</a:t>
            </a:r>
            <a:r>
              <a:rPr lang="ru-RU" sz="1400" dirty="0" smtClean="0">
                <a:ea typeface="Calibri" pitchFamily="34" charset="0"/>
                <a:cs typeface="Arial" charset="0"/>
                <a:hlinkClick r:id="rId3"/>
              </a:rPr>
              <a:t>.</a:t>
            </a:r>
            <a:r>
              <a:rPr lang="en-US" sz="1400" dirty="0" err="1" smtClean="0">
                <a:ea typeface="Calibri" pitchFamily="34" charset="0"/>
                <a:cs typeface="Arial" charset="0"/>
                <a:hlinkClick r:id="rId3"/>
              </a:rPr>
              <a:t>sch</a:t>
            </a:r>
            <a:r>
              <a:rPr lang="ru-RU" sz="1400" dirty="0" smtClean="0">
                <a:ea typeface="Calibri" pitchFamily="34" charset="0"/>
                <a:cs typeface="Arial" charset="0"/>
                <a:hlinkClick r:id="rId3"/>
              </a:rPr>
              <a:t>2000.</a:t>
            </a:r>
            <a:r>
              <a:rPr lang="en-US" sz="1400" dirty="0" err="1" smtClean="0">
                <a:ea typeface="Calibri" pitchFamily="34" charset="0"/>
                <a:cs typeface="Arial" charset="0"/>
                <a:hlinkClick r:id="rId3"/>
              </a:rPr>
              <a:t>ru</a:t>
            </a:r>
            <a:r>
              <a:rPr lang="ru-RU" sz="1400" dirty="0" smtClean="0">
                <a:ea typeface="Calibri" pitchFamily="34" charset="0"/>
                <a:cs typeface="Arial" charset="0"/>
                <a:hlinkClick r:id="rId3"/>
              </a:rPr>
              <a:t>/</a:t>
            </a:r>
            <a:r>
              <a:rPr lang="ru-RU" sz="1400" dirty="0" smtClean="0">
                <a:ea typeface="Calibri" pitchFamily="34" charset="0"/>
                <a:cs typeface="Arial" charset="0"/>
              </a:rPr>
              <a:t> - Центр </a:t>
            </a:r>
            <a:r>
              <a:rPr lang="ru-RU" sz="1400" dirty="0" err="1" smtClean="0">
                <a:ea typeface="Calibri" pitchFamily="34" charset="0"/>
                <a:cs typeface="Arial" charset="0"/>
              </a:rPr>
              <a:t>системно-деятельностной</a:t>
            </a:r>
            <a:r>
              <a:rPr lang="ru-RU" sz="1400" dirty="0" smtClean="0">
                <a:ea typeface="Calibri" pitchFamily="34" charset="0"/>
                <a:cs typeface="Arial" charset="0"/>
              </a:rPr>
              <a:t> педагогики </a:t>
            </a:r>
            <a:r>
              <a:rPr lang="ru-RU" sz="1400" dirty="0" smtClean="0">
                <a:latin typeface="Calibri" pitchFamily="34" charset="0"/>
                <a:ea typeface="Calibri" pitchFamily="34" charset="0"/>
                <a:cs typeface="Arial" charset="0"/>
              </a:rPr>
              <a:t>«</a:t>
            </a:r>
            <a:r>
              <a:rPr lang="ru-RU" sz="1400" dirty="0" smtClean="0">
                <a:ea typeface="Calibri" pitchFamily="34" charset="0"/>
                <a:cs typeface="Arial" charset="0"/>
              </a:rPr>
              <a:t>Школа 2000</a:t>
            </a:r>
            <a:r>
              <a:rPr lang="ru-RU" sz="1400" dirty="0" smtClean="0">
                <a:latin typeface="Calibri" pitchFamily="34" charset="0"/>
                <a:ea typeface="Calibri" pitchFamily="34" charset="0"/>
                <a:cs typeface="Arial" charset="0"/>
              </a:rPr>
              <a:t>…»</a:t>
            </a:r>
            <a:r>
              <a:rPr lang="ru-RU" sz="1400" dirty="0" smtClean="0">
                <a:ea typeface="Calibri" pitchFamily="34" charset="0"/>
                <a:cs typeface="Arial" charset="0"/>
              </a:rPr>
              <a:t>.</a:t>
            </a:r>
            <a:endParaRPr lang="ru-RU" sz="1400" dirty="0" smtClean="0"/>
          </a:p>
          <a:p>
            <a:pPr eaLnBrk="0" hangingPunct="0">
              <a:buFont typeface="+mj-lt"/>
              <a:buAutoNum type="arabicPeriod" startAt="15"/>
              <a:defRPr/>
            </a:pPr>
            <a:r>
              <a:rPr lang="ru-RU" sz="1400" dirty="0" smtClean="0">
                <a:ea typeface="Calibri" pitchFamily="34" charset="0"/>
                <a:cs typeface="Calibri" pitchFamily="34" charset="0"/>
                <a:hlinkClick r:id="rId4"/>
              </a:rPr>
              <a:t>http://netedu.ru/</a:t>
            </a:r>
            <a:r>
              <a:rPr lang="ru-RU" sz="1400" dirty="0" smtClean="0">
                <a:ea typeface="Calibri" pitchFamily="34" charset="0"/>
                <a:cs typeface="Calibri" pitchFamily="34" charset="0"/>
              </a:rPr>
              <a:t> - Портал "Сетевое образование. Экспертиза. Учебники"</a:t>
            </a:r>
            <a:r>
              <a:rPr lang="ru-RU" sz="1400" dirty="0" smtClean="0">
                <a:latin typeface="Calibri" pitchFamily="34" charset="0"/>
                <a:ea typeface="Calibri" pitchFamily="34" charset="0"/>
                <a:cs typeface="Calibri" pitchFamily="34" charset="0"/>
              </a:rPr>
              <a:t>.</a:t>
            </a:r>
            <a:endParaRPr lang="ru-RU" sz="1400" dirty="0" smtClean="0"/>
          </a:p>
          <a:p>
            <a:pPr eaLnBrk="0" hangingPunct="0">
              <a:buFont typeface="+mj-lt"/>
              <a:buAutoNum type="arabicPeriod" startAt="15"/>
              <a:defRPr/>
            </a:pPr>
            <a:r>
              <a:rPr lang="ru-RU" sz="1400" dirty="0" smtClean="0">
                <a:ea typeface="Calibri" pitchFamily="34" charset="0"/>
                <a:cs typeface="Calibri" pitchFamily="34" charset="0"/>
                <a:hlinkClick r:id="rId5"/>
              </a:rPr>
              <a:t>https://sites.google.com/site/konstruktoruroka/home</a:t>
            </a:r>
            <a:r>
              <a:rPr lang="ru-RU" sz="1400" dirty="0" smtClean="0">
                <a:ea typeface="Calibri" pitchFamily="34" charset="0"/>
                <a:cs typeface="Calibri" pitchFamily="34" charset="0"/>
              </a:rPr>
              <a:t> - Цифровой конструктор урока (разработчик </a:t>
            </a:r>
            <a:r>
              <a:rPr lang="ru-RU" sz="1400" dirty="0" smtClean="0">
                <a:ea typeface="Calibri" pitchFamily="34" charset="0"/>
                <a:cs typeface="Calibri" pitchFamily="34" charset="0"/>
                <a:hlinkClick r:id="rId6"/>
              </a:rPr>
              <a:t>Селихова Татьяна Юрьевна.</a:t>
            </a:r>
            <a:r>
              <a:rPr lang="ru-RU" sz="1400" dirty="0" smtClean="0">
                <a:ea typeface="Calibri" pitchFamily="34" charset="0"/>
                <a:cs typeface="Calibri" pitchFamily="34" charset="0"/>
              </a:rPr>
              <a:t>)</a:t>
            </a:r>
            <a:endParaRPr lang="ru-RU" sz="1400" dirty="0" smtClean="0"/>
          </a:p>
          <a:p>
            <a:pPr eaLnBrk="0" hangingPunct="0">
              <a:buFont typeface="+mj-lt"/>
              <a:buAutoNum type="arabicPeriod" startAt="15"/>
              <a:defRPr/>
            </a:pPr>
            <a:r>
              <a:rPr lang="ru-RU" sz="1400" dirty="0" smtClean="0">
                <a:ea typeface="Calibri" pitchFamily="34" charset="0"/>
                <a:cs typeface="Calibri" pitchFamily="34" charset="0"/>
                <a:hlinkClick r:id="rId7"/>
              </a:rPr>
              <a:t>http://www.openlesson.ru/</a:t>
            </a:r>
            <a:r>
              <a:rPr lang="ru-RU" sz="1400" dirty="0" smtClean="0">
                <a:ea typeface="Calibri" pitchFamily="34" charset="0"/>
                <a:cs typeface="Calibri" pitchFamily="34" charset="0"/>
              </a:rPr>
              <a:t>  -  ОТКРЫТЫЙ УРОК: </a:t>
            </a:r>
            <a:r>
              <a:rPr lang="ru-RU" sz="1400" dirty="0" err="1" smtClean="0">
                <a:ea typeface="Calibri" pitchFamily="34" charset="0"/>
                <a:cs typeface="Calibri" pitchFamily="34" charset="0"/>
              </a:rPr>
              <a:t>www.openlesson.ru</a:t>
            </a:r>
            <a:r>
              <a:rPr lang="ru-RU" sz="1400" dirty="0" smtClean="0">
                <a:ea typeface="Calibri" pitchFamily="34" charset="0"/>
                <a:cs typeface="Calibri" pitchFamily="34" charset="0"/>
              </a:rPr>
              <a:t>  - о режиссуре нескучных уроков в современной школе, премудростях </a:t>
            </a:r>
            <a:r>
              <a:rPr lang="ru-RU" sz="1400" dirty="0" err="1" smtClean="0">
                <a:ea typeface="Calibri" pitchFamily="34" charset="0"/>
                <a:cs typeface="Calibri" pitchFamily="34" charset="0"/>
              </a:rPr>
              <a:t>социо-игрового</a:t>
            </a:r>
            <a:r>
              <a:rPr lang="ru-RU" sz="1400" dirty="0" smtClean="0">
                <a:ea typeface="Calibri" pitchFamily="34" charset="0"/>
                <a:cs typeface="Calibri" pitchFamily="34" charset="0"/>
              </a:rPr>
              <a:t> стиля обучения и деловых подсказках в таблице-бабочке для профессионалов (как молодых, так и уже </a:t>
            </a:r>
            <a:r>
              <a:rPr lang="ru-RU" sz="1400" dirty="0" err="1" smtClean="0">
                <a:ea typeface="Calibri" pitchFamily="34" charset="0"/>
                <a:cs typeface="Calibri" pitchFamily="34" charset="0"/>
              </a:rPr>
              <a:t>умудрёных</a:t>
            </a:r>
            <a:r>
              <a:rPr lang="ru-RU" sz="1400" dirty="0" smtClean="0">
                <a:ea typeface="Calibri" pitchFamily="34" charset="0"/>
                <a:cs typeface="Calibri" pitchFamily="34" charset="0"/>
              </a:rPr>
              <a:t> педагогическим опытом)</a:t>
            </a:r>
            <a:endParaRPr lang="ru-RU" sz="1400" dirty="0" smtClean="0"/>
          </a:p>
          <a:p>
            <a:pPr eaLnBrk="0" hangingPunct="0">
              <a:buFont typeface="+mj-lt"/>
              <a:buAutoNum type="arabicPeriod" startAt="15"/>
              <a:defRPr/>
            </a:pPr>
            <a:r>
              <a:rPr lang="ru-RU" sz="1400" dirty="0" smtClean="0">
                <a:ea typeface="Calibri" pitchFamily="34" charset="0"/>
                <a:cs typeface="Calibri" pitchFamily="34" charset="0"/>
                <a:hlinkClick r:id="rId8"/>
              </a:rPr>
              <a:t>http://festival.1september.ru/articles/subjects/1</a:t>
            </a:r>
            <a:r>
              <a:rPr lang="ru-RU" sz="1400" dirty="0" smtClean="0">
                <a:ea typeface="Calibri" pitchFamily="34" charset="0"/>
                <a:cs typeface="Calibri" pitchFamily="34" charset="0"/>
              </a:rPr>
              <a:t> -  Фестиваль педагогических идей </a:t>
            </a:r>
            <a:r>
              <a:rPr lang="ru-RU" sz="1400" dirty="0" smtClean="0">
                <a:latin typeface="Calibri" pitchFamily="34" charset="0"/>
                <a:ea typeface="Calibri" pitchFamily="34" charset="0"/>
                <a:cs typeface="Calibri" pitchFamily="34" charset="0"/>
              </a:rPr>
              <a:t>«</a:t>
            </a:r>
            <a:r>
              <a:rPr lang="ru-RU" sz="1400" dirty="0" smtClean="0">
                <a:ea typeface="Calibri" pitchFamily="34" charset="0"/>
                <a:cs typeface="Calibri" pitchFamily="34" charset="0"/>
              </a:rPr>
              <a:t>Открытый урок</a:t>
            </a:r>
            <a:r>
              <a:rPr lang="ru-RU" sz="1400" dirty="0" smtClean="0">
                <a:latin typeface="Calibri" pitchFamily="34" charset="0"/>
                <a:ea typeface="Calibri" pitchFamily="34" charset="0"/>
                <a:cs typeface="Calibri" pitchFamily="34" charset="0"/>
              </a:rPr>
              <a:t>»</a:t>
            </a:r>
            <a:r>
              <a:rPr lang="ru-RU" sz="1400" dirty="0" smtClean="0">
                <a:ea typeface="Calibri" pitchFamily="34" charset="0"/>
                <a:cs typeface="Calibri" pitchFamily="34" charset="0"/>
              </a:rPr>
              <a:t>.</a:t>
            </a:r>
          </a:p>
          <a:p>
            <a:pPr eaLnBrk="0" hangingPunct="0">
              <a:buFont typeface="+mj-lt"/>
              <a:buAutoNum type="arabicPeriod" startAt="15"/>
              <a:defRPr/>
            </a:pPr>
            <a:r>
              <a:rPr lang="ru-RU" sz="1400" dirty="0" smtClean="0">
                <a:ea typeface="Times New Roman" pitchFamily="18" charset="0"/>
              </a:rPr>
              <a:t>Электронное периодическое издание «Эффективные образовательные технологии». Выпуск 1. 2008 г. Главный редактор, д.п.н. профессор </a:t>
            </a:r>
            <a:r>
              <a:rPr lang="ru-RU" sz="1400" dirty="0" err="1" smtClean="0">
                <a:ea typeface="Times New Roman" pitchFamily="18" charset="0"/>
              </a:rPr>
              <a:t>Гузеев</a:t>
            </a:r>
            <a:r>
              <a:rPr lang="ru-RU" sz="1400" dirty="0" smtClean="0">
                <a:ea typeface="Times New Roman" pitchFamily="18" charset="0"/>
              </a:rPr>
              <a:t> В.В </a:t>
            </a:r>
            <a:r>
              <a:rPr lang="ru-RU" sz="1400" dirty="0" smtClean="0">
                <a:ea typeface="Times New Roman" pitchFamily="18" charset="0"/>
                <a:hlinkClick r:id="rId9"/>
              </a:rPr>
              <a:t>Дистанционные технологии и обучение</a:t>
            </a:r>
            <a:endParaRPr lang="ru-RU" sz="1400" dirty="0" smtClean="0">
              <a:ea typeface="Times New Roman" pitchFamily="18" charset="0"/>
            </a:endParaRPr>
          </a:p>
          <a:p>
            <a:pPr eaLnBrk="0" hangingPunct="0">
              <a:buFont typeface="+mj-lt"/>
              <a:buAutoNum type="arabicPeriod" startAt="15"/>
              <a:defRPr/>
            </a:pPr>
            <a:r>
              <a:rPr lang="ru-RU" sz="1400" dirty="0" smtClean="0"/>
              <a:t>Е.В.Андреева, </a:t>
            </a:r>
            <a:r>
              <a:rPr lang="ru-RU" sz="1400" dirty="0" err="1" smtClean="0"/>
              <a:t>С.В.Лелюх</a:t>
            </a:r>
            <a:r>
              <a:rPr lang="ru-RU" sz="1400" dirty="0" smtClean="0"/>
              <a:t>, </a:t>
            </a:r>
            <a:r>
              <a:rPr lang="ru-RU" sz="1400" dirty="0" err="1" smtClean="0"/>
              <a:t>Т.А.Сидорчук</a:t>
            </a:r>
            <a:r>
              <a:rPr lang="ru-RU" sz="1400" dirty="0" smtClean="0"/>
              <a:t>, Н.А.Яковлева. Творческие задания Золотого ключика. / </a:t>
            </a:r>
            <a:r>
              <a:rPr lang="ru-RU" sz="1400" u="sng" dirty="0" smtClean="0">
                <a:hlinkClick r:id="rId10"/>
              </a:rPr>
              <a:t>http://www.trizminsk.org/e/prs/233021.htm</a:t>
            </a:r>
            <a:endParaRPr lang="ru-RU" sz="1400" u="sng" dirty="0" smtClean="0"/>
          </a:p>
          <a:p>
            <a:pPr eaLnBrk="0" hangingPunct="0">
              <a:buFont typeface="+mj-lt"/>
              <a:buAutoNum type="arabicPeriod" startAt="15"/>
              <a:defRPr/>
            </a:pPr>
            <a:r>
              <a:rPr lang="ru-RU" sz="1400" dirty="0" err="1" smtClean="0"/>
              <a:t>Гин</a:t>
            </a:r>
            <a:r>
              <a:rPr lang="ru-RU" sz="1400" dirty="0" smtClean="0"/>
              <a:t> А.А. Приемы педагогической техники: Свобода выбора. Открытость. Деятельность. Обратная связь. Идеальность: Пособие для учителя. 3-е изд., - М.: Вита-Пресс, 2001.</a:t>
            </a:r>
          </a:p>
          <a:p>
            <a:pPr eaLnBrk="0" hangingPunct="0">
              <a:buFont typeface="+mj-lt"/>
              <a:buAutoNum type="arabicPeriod" startAt="15"/>
              <a:defRPr/>
            </a:pPr>
            <a:r>
              <a:rPr lang="ru-RU" sz="1400" dirty="0" smtClean="0"/>
              <a:t>Источник: </a:t>
            </a:r>
            <a:r>
              <a:rPr lang="ru-RU" sz="1400" dirty="0" err="1" smtClean="0"/>
              <a:t>Загашев</a:t>
            </a:r>
            <a:r>
              <a:rPr lang="ru-RU" sz="1400" dirty="0" smtClean="0"/>
              <a:t> И.О., Заир-Бек С.И. Критическое мышление. Критическое мышление: технология развития. – СПб: Альянс-Дельта, 2003. </a:t>
            </a:r>
          </a:p>
          <a:p>
            <a:pPr eaLnBrk="0" hangingPunct="0">
              <a:buFont typeface="+mj-lt"/>
              <a:buAutoNum type="arabicPeriod" startAt="15"/>
              <a:defRPr/>
            </a:pPr>
            <a:r>
              <a:rPr lang="ru-RU" sz="1400" dirty="0" smtClean="0"/>
              <a:t>Е.В.Андреева, </a:t>
            </a:r>
            <a:r>
              <a:rPr lang="ru-RU" sz="1400" dirty="0" err="1" smtClean="0"/>
              <a:t>С.В.Лелюх</a:t>
            </a:r>
            <a:r>
              <a:rPr lang="ru-RU" sz="1400" dirty="0" smtClean="0"/>
              <a:t>, </a:t>
            </a:r>
            <a:r>
              <a:rPr lang="ru-RU" sz="1400" dirty="0" err="1" smtClean="0"/>
              <a:t>Т.А.Сидорчук</a:t>
            </a:r>
            <a:r>
              <a:rPr lang="ru-RU" sz="1400" dirty="0" smtClean="0"/>
              <a:t>, Н.А.Яковлева. Творческие задания Золотого ключика. / </a:t>
            </a:r>
            <a:r>
              <a:rPr lang="ru-RU" sz="1400" u="sng" dirty="0" smtClean="0">
                <a:hlinkClick r:id="rId10"/>
              </a:rPr>
              <a:t>http://www.trizminsk.org/e/prs/233021.htm</a:t>
            </a:r>
            <a:endParaRPr lang="ru-RU" sz="1400" u="sng" dirty="0" smtClean="0"/>
          </a:p>
          <a:p>
            <a:pPr eaLnBrk="0" hangingPunct="0">
              <a:buFont typeface="+mj-lt"/>
              <a:buAutoNum type="arabicPeriod" startAt="15"/>
              <a:defRPr/>
            </a:pPr>
            <a:r>
              <a:rPr lang="ru-RU" sz="1400" dirty="0" smtClean="0"/>
              <a:t>Летние школы </a:t>
            </a:r>
            <a:r>
              <a:rPr lang="ru-RU" sz="1400" dirty="0" err="1" smtClean="0"/>
              <a:t>НооГен</a:t>
            </a:r>
            <a:r>
              <a:rPr lang="ru-RU" sz="1400" dirty="0" smtClean="0"/>
              <a:t>: образовательный экстрим. -М.: Эврика, 2005.- 240 с.</a:t>
            </a:r>
          </a:p>
          <a:p>
            <a:pPr eaLnBrk="0" hangingPunct="0">
              <a:buFont typeface="+mj-lt"/>
              <a:buAutoNum type="arabicPeriod" startAt="15"/>
              <a:defRPr/>
            </a:pPr>
            <a:endParaRPr lang="en-GB" sz="1400" dirty="0" smtClean="0"/>
          </a:p>
          <a:p>
            <a:pPr eaLnBrk="0" hangingPunct="0">
              <a:buFontTx/>
              <a:buChar char="•"/>
              <a:defRPr/>
            </a:pPr>
            <a:endParaRPr lang="ru-RU" sz="1400" dirty="0" smtClean="0"/>
          </a:p>
          <a:p>
            <a:pPr>
              <a:spcBef>
                <a:spcPct val="50000"/>
              </a:spcBef>
              <a:buNone/>
            </a:pPr>
            <a:endParaRPr lang="en-GB" sz="1400" b="1" dirty="0" smtClean="0">
              <a:latin typeface="Calibri" pitchFamily="34" charset="0"/>
            </a:endParaRPr>
          </a:p>
          <a:p>
            <a:pPr>
              <a:spcBef>
                <a:spcPct val="50000"/>
              </a:spcBef>
              <a:buNone/>
            </a:pPr>
            <a:endParaRPr lang="ru-RU" sz="1400" dirty="0" smtClean="0">
              <a:latin typeface="Calibri" pitchFamily="34" charset="0"/>
            </a:endParaRPr>
          </a:p>
          <a:p>
            <a:pPr>
              <a:spcBef>
                <a:spcPct val="50000"/>
              </a:spcBef>
              <a:buNone/>
            </a:pPr>
            <a:endParaRPr lang="en-GB" sz="1400" dirty="0" smtClean="0">
              <a:latin typeface="Calibri" pitchFamily="34" charset="0"/>
            </a:endParaRPr>
          </a:p>
          <a:p>
            <a:pPr>
              <a:spcBef>
                <a:spcPct val="50000"/>
              </a:spcBef>
              <a:buNone/>
            </a:pPr>
            <a:endParaRPr lang="ru-RU" sz="1400" dirty="0" smtClean="0">
              <a:latin typeface="Calibri" pitchFamily="34" charset="0"/>
            </a:endParaRPr>
          </a:p>
          <a:p>
            <a:pPr>
              <a:spcBef>
                <a:spcPct val="50000"/>
              </a:spcBef>
              <a:buNone/>
            </a:pPr>
            <a:r>
              <a:rPr lang="ru-RU" sz="1400" dirty="0" smtClean="0">
                <a:latin typeface="Calibri" pitchFamily="34" charset="0"/>
              </a:rPr>
              <a:t> </a:t>
            </a:r>
            <a:endParaRPr lang="en-GB" sz="1400" dirty="0" smtClean="0">
              <a:latin typeface="Calibri" pitchFamily="34" charset="0"/>
            </a:endParaRPr>
          </a:p>
          <a:p>
            <a:pPr>
              <a:spcBef>
                <a:spcPct val="50000"/>
              </a:spcBef>
              <a:buNone/>
            </a:pPr>
            <a:endParaRPr lang="ru-RU" sz="1400" dirty="0" smtClean="0">
              <a:latin typeface="Times New Roman" pitchFamily="18" charset="0"/>
              <a:cs typeface="Times New Roman" pitchFamily="18" charset="0"/>
            </a:endParaRPr>
          </a:p>
          <a:p>
            <a:pPr>
              <a:spcBef>
                <a:spcPct val="50000"/>
              </a:spcBef>
              <a:buNone/>
            </a:pPr>
            <a:endParaRPr lang="ru-RU" sz="1400" dirty="0" smtClean="0">
              <a:latin typeface="Times New Roman" pitchFamily="18" charset="0"/>
              <a:cs typeface="Times New Roman" pitchFamily="18" charset="0"/>
            </a:endParaRPr>
          </a:p>
          <a:p>
            <a:pPr>
              <a:spcBef>
                <a:spcPct val="50000"/>
              </a:spcBef>
              <a:buNone/>
            </a:pPr>
            <a:endParaRPr lang="en-GB"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Эффективность запоминания</a:t>
            </a:r>
            <a:endParaRPr lang="ru-RU" dirty="0"/>
          </a:p>
        </p:txBody>
      </p:sp>
      <p:graphicFrame>
        <p:nvGraphicFramePr>
          <p:cNvPr id="4" name="Содержимое 3"/>
          <p:cNvGraphicFramePr>
            <a:graphicFrameLocks noGrp="1"/>
          </p:cNvGraphicFramePr>
          <p:nvPr>
            <p:ph idx="1"/>
          </p:nvPr>
        </p:nvGraphicFramePr>
        <p:xfrm>
          <a:off x="457200" y="1600200"/>
          <a:ext cx="8229600"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4"/>
          <p:cNvSpPr txBox="1">
            <a:spLocks noChangeArrowheads="1"/>
          </p:cNvSpPr>
          <p:nvPr/>
        </p:nvSpPr>
        <p:spPr bwMode="auto">
          <a:xfrm>
            <a:off x="214282"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defRPr/>
            </a:pPr>
            <a:r>
              <a:rPr lang="ru-RU" sz="3600" smtClean="0"/>
              <a:t>Приемы активизации познавательной деятельности учащихся</a:t>
            </a:r>
          </a:p>
        </p:txBody>
      </p:sp>
      <p:sp>
        <p:nvSpPr>
          <p:cNvPr id="104451" name="Rectangle 3"/>
          <p:cNvSpPr>
            <a:spLocks noGrp="1" noChangeArrowheads="1"/>
          </p:cNvSpPr>
          <p:nvPr>
            <p:ph idx="1"/>
          </p:nvPr>
        </p:nvSpPr>
        <p:spPr/>
        <p:txBody>
          <a:bodyPr/>
          <a:lstStyle/>
          <a:p>
            <a:r>
              <a:rPr lang="ru-RU" smtClean="0">
                <a:latin typeface="Arial" charset="0"/>
                <a:cs typeface="Arial" charset="0"/>
              </a:rPr>
              <a:t>приемы интенсификации</a:t>
            </a:r>
          </a:p>
          <a:p>
            <a:r>
              <a:rPr lang="ru-RU" smtClean="0">
                <a:latin typeface="Arial" charset="0"/>
                <a:cs typeface="Arial" charset="0"/>
              </a:rPr>
              <a:t>приемы визуализации учебной информации</a:t>
            </a:r>
          </a:p>
          <a:p>
            <a:r>
              <a:rPr lang="ru-RU" smtClean="0">
                <a:latin typeface="Arial" charset="0"/>
                <a:cs typeface="Arial" charset="0"/>
              </a:rPr>
              <a:t>приемы, направленные на формирование мыслительных умений высокого уровня (анализ, синтез, оценивание)</a:t>
            </a:r>
          </a:p>
          <a:p>
            <a:r>
              <a:rPr lang="ru-RU" smtClean="0">
                <a:latin typeface="Arial" charset="0"/>
                <a:cs typeface="Arial" charset="0"/>
              </a:rPr>
              <a:t> интерактивные приемы</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3" name="WordArt 3"/>
          <p:cNvSpPr>
            <a:spLocks noChangeArrowheads="1" noChangeShapeType="1" noTextEdit="1"/>
          </p:cNvSpPr>
          <p:nvPr/>
        </p:nvSpPr>
        <p:spPr bwMode="auto">
          <a:xfrm>
            <a:off x="357188" y="428625"/>
            <a:ext cx="8572500" cy="328613"/>
          </a:xfrm>
          <a:prstGeom prst="rect">
            <a:avLst/>
          </a:prstGeom>
        </p:spPr>
        <p:txBody>
          <a:bodyPr wrap="none" fromWordArt="1">
            <a:prstTxWarp prst="textPlain">
              <a:avLst>
                <a:gd name="adj" fmla="val 50000"/>
              </a:avLst>
            </a:prstTxWarp>
          </a:bodyPr>
          <a:lstStyle/>
          <a:p>
            <a:pPr algn="ctr"/>
            <a:r>
              <a:rPr lang="ru-RU" sz="3600" kern="10">
                <a:ln w="9525">
                  <a:solidFill>
                    <a:schemeClr val="tx1"/>
                  </a:solidFill>
                  <a:round/>
                  <a:headEnd/>
                  <a:tailEnd/>
                </a:ln>
                <a:solidFill>
                  <a:schemeClr val="bg1"/>
                </a:solidFill>
                <a:effectLst>
                  <a:outerShdw dist="38100" dir="2700000" algn="tl" rotWithShape="0">
                    <a:srgbClr val="000000">
                      <a:alpha val="43137"/>
                    </a:srgbClr>
                  </a:outerShdw>
                </a:effectLst>
                <a:latin typeface="Impact"/>
              </a:rPr>
              <a:t>Филиал АО НЦПК «Орлеу» по Павлодарской области</a:t>
            </a:r>
          </a:p>
        </p:txBody>
      </p:sp>
      <p:sp>
        <p:nvSpPr>
          <p:cNvPr id="640005" name="WordArt 5"/>
          <p:cNvSpPr>
            <a:spLocks noChangeArrowheads="1" noChangeShapeType="1" noTextEdit="1"/>
          </p:cNvSpPr>
          <p:nvPr/>
        </p:nvSpPr>
        <p:spPr bwMode="auto">
          <a:xfrm>
            <a:off x="642938" y="2214563"/>
            <a:ext cx="8001000" cy="862012"/>
          </a:xfrm>
          <a:prstGeom prst="rect">
            <a:avLst/>
          </a:prstGeom>
        </p:spPr>
        <p:txBody>
          <a:bodyPr wrap="none" fromWordArt="1">
            <a:prstTxWarp prst="textPlain">
              <a:avLst>
                <a:gd name="adj" fmla="val 50000"/>
              </a:avLst>
            </a:prstTxWarp>
          </a:bodyPr>
          <a:lstStyle/>
          <a:p>
            <a:pPr algn="ctr"/>
            <a:r>
              <a:rPr lang="ru-RU" sz="3600" kern="10">
                <a:ln w="3175">
                  <a:solidFill>
                    <a:schemeClr val="tx1"/>
                  </a:solidFill>
                  <a:round/>
                  <a:headEnd/>
                  <a:tailEnd/>
                </a:ln>
                <a:solidFill>
                  <a:srgbClr val="002060"/>
                </a:solidFill>
                <a:effectLst>
                  <a:outerShdw dist="35921" dir="2700000" algn="ctr" rotWithShape="0">
                    <a:srgbClr val="C0C0C0">
                      <a:alpha val="79999"/>
                    </a:srgbClr>
                  </a:outerShdw>
                </a:effectLst>
                <a:latin typeface="Impact"/>
              </a:rPr>
              <a:t>Институт повышения квалификации</a:t>
            </a:r>
          </a:p>
          <a:p>
            <a:pPr algn="ctr"/>
            <a:r>
              <a:rPr lang="ru-RU" sz="3600" kern="10">
                <a:ln w="3175">
                  <a:solidFill>
                    <a:schemeClr val="tx1"/>
                  </a:solidFill>
                  <a:round/>
                  <a:headEnd/>
                  <a:tailEnd/>
                </a:ln>
                <a:solidFill>
                  <a:srgbClr val="002060"/>
                </a:solidFill>
                <a:effectLst>
                  <a:outerShdw dist="35921" dir="2700000" algn="ctr" rotWithShape="0">
                    <a:srgbClr val="C0C0C0">
                      <a:alpha val="79999"/>
                    </a:srgbClr>
                  </a:outerShdw>
                </a:effectLst>
                <a:latin typeface="Impact"/>
              </a:rPr>
              <a:t> педагогических работников</a:t>
            </a:r>
          </a:p>
        </p:txBody>
      </p:sp>
      <p:sp>
        <p:nvSpPr>
          <p:cNvPr id="640006" name="WordArt 6"/>
          <p:cNvSpPr>
            <a:spLocks noChangeArrowheads="1" noChangeShapeType="1" noTextEdit="1"/>
          </p:cNvSpPr>
          <p:nvPr/>
        </p:nvSpPr>
        <p:spPr bwMode="auto">
          <a:xfrm>
            <a:off x="2928938" y="3357563"/>
            <a:ext cx="3311525" cy="355600"/>
          </a:xfrm>
          <a:prstGeom prst="rect">
            <a:avLst/>
          </a:prstGeom>
        </p:spPr>
        <p:txBody>
          <a:bodyPr wrap="none" fromWordArt="1">
            <a:prstTxWarp prst="textPlain">
              <a:avLst>
                <a:gd name="adj" fmla="val 50000"/>
              </a:avLst>
            </a:prstTxWarp>
          </a:bodyPr>
          <a:lstStyle/>
          <a:p>
            <a:pPr algn="ctr"/>
            <a:r>
              <a:rPr lang="ru-RU" sz="3600" kern="10">
                <a:ln w="3175">
                  <a:solidFill>
                    <a:schemeClr val="tx1"/>
                  </a:solidFill>
                  <a:round/>
                  <a:headEnd/>
                  <a:tailEnd/>
                </a:ln>
                <a:solidFill>
                  <a:srgbClr val="FFFF00"/>
                </a:solidFill>
                <a:effectLst>
                  <a:outerShdw dist="35921" dir="2700000" algn="ctr" rotWithShape="0">
                    <a:srgbClr val="C0C0C0">
                      <a:alpha val="79999"/>
                    </a:srgbClr>
                  </a:outerShdw>
                </a:effectLst>
                <a:latin typeface="Impact"/>
              </a:rPr>
              <a:t>представляет</a:t>
            </a:r>
          </a:p>
        </p:txBody>
      </p:sp>
      <p:sp>
        <p:nvSpPr>
          <p:cNvPr id="7" name="WordArt 5"/>
          <p:cNvSpPr>
            <a:spLocks noChangeArrowheads="1" noChangeShapeType="1" noTextEdit="1"/>
          </p:cNvSpPr>
          <p:nvPr/>
        </p:nvSpPr>
        <p:spPr bwMode="auto">
          <a:xfrm>
            <a:off x="1000125" y="4000500"/>
            <a:ext cx="7429500" cy="1000125"/>
          </a:xfrm>
          <a:prstGeom prst="rect">
            <a:avLst/>
          </a:prstGeom>
        </p:spPr>
        <p:txBody>
          <a:bodyPr wrap="none" fromWordArt="1">
            <a:prstTxWarp prst="textPlain">
              <a:avLst>
                <a:gd name="adj" fmla="val 50000"/>
              </a:avLst>
            </a:prstTxWarp>
          </a:bodyPr>
          <a:lstStyle/>
          <a:p>
            <a:pPr algn="ctr"/>
            <a:r>
              <a:rPr lang="ru-RU" sz="3600" kern="10" dirty="0">
                <a:ln w="3175">
                  <a:solidFill>
                    <a:schemeClr val="tx1"/>
                  </a:solidFill>
                  <a:round/>
                  <a:headEnd/>
                  <a:tailEnd/>
                </a:ln>
                <a:solidFill>
                  <a:srgbClr val="FF0000"/>
                </a:solidFill>
                <a:effectLst>
                  <a:outerShdw dist="35921" dir="2700000" algn="ctr" rotWithShape="0">
                    <a:srgbClr val="C0C0C0">
                      <a:alpha val="79999"/>
                    </a:srgbClr>
                  </a:outerShdw>
                </a:effectLst>
                <a:latin typeface="Impact"/>
              </a:rPr>
              <a:t>Электронный конструктор</a:t>
            </a:r>
          </a:p>
          <a:p>
            <a:pPr algn="ctr"/>
            <a:r>
              <a:rPr lang="ru-RU" sz="3600" kern="10" dirty="0">
                <a:ln w="3175">
                  <a:solidFill>
                    <a:schemeClr val="tx1"/>
                  </a:solidFill>
                  <a:round/>
                  <a:headEnd/>
                  <a:tailEnd/>
                </a:ln>
                <a:solidFill>
                  <a:srgbClr val="FF0000"/>
                </a:solidFill>
                <a:effectLst>
                  <a:outerShdw dist="35921" dir="2700000" algn="ctr" rotWithShape="0">
                    <a:srgbClr val="C0C0C0">
                      <a:alpha val="79999"/>
                    </a:srgbClr>
                  </a:outerShdw>
                </a:effectLst>
                <a:latin typeface="Impact"/>
              </a:rPr>
              <a:t> уроков нового формата</a:t>
            </a: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40006"/>
                                        </p:tgtEl>
                                        <p:attrNameLst>
                                          <p:attrName>style.visibility</p:attrName>
                                        </p:attrNameLst>
                                      </p:cBhvr>
                                      <p:to>
                                        <p:strVal val="visible"/>
                                      </p:to>
                                    </p:set>
                                    <p:anim calcmode="lin" valueType="num">
                                      <p:cBhvr additive="base">
                                        <p:cTn id="7" dur="500" fill="hold"/>
                                        <p:tgtEl>
                                          <p:spTgt spid="640006"/>
                                        </p:tgtEl>
                                        <p:attrNameLst>
                                          <p:attrName>ppt_x</p:attrName>
                                        </p:attrNameLst>
                                      </p:cBhvr>
                                      <p:tavLst>
                                        <p:tav tm="0">
                                          <p:val>
                                            <p:strVal val="#ppt_x"/>
                                          </p:val>
                                        </p:tav>
                                        <p:tav tm="100000">
                                          <p:val>
                                            <p:strVal val="#ppt_x"/>
                                          </p:val>
                                        </p:tav>
                                      </p:tavLst>
                                    </p:anim>
                                    <p:anim calcmode="lin" valueType="num">
                                      <p:cBhvr additive="base">
                                        <p:cTn id="8" dur="500" fill="hold"/>
                                        <p:tgtEl>
                                          <p:spTgt spid="6400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ru-RU" sz="3600" smtClean="0"/>
              <a:t>Приемы визуализации учебной информации</a:t>
            </a:r>
          </a:p>
        </p:txBody>
      </p:sp>
      <p:sp>
        <p:nvSpPr>
          <p:cNvPr id="105475" name="Rectangle 3"/>
          <p:cNvSpPr>
            <a:spLocks noGrp="1" noChangeArrowheads="1"/>
          </p:cNvSpPr>
          <p:nvPr>
            <p:ph idx="1"/>
          </p:nvPr>
        </p:nvSpPr>
        <p:spPr/>
        <p:txBody>
          <a:bodyPr/>
          <a:lstStyle/>
          <a:p>
            <a:pPr>
              <a:lnSpc>
                <a:spcPct val="80000"/>
              </a:lnSpc>
            </a:pPr>
            <a:r>
              <a:rPr lang="ru-RU" sz="2000" smtClean="0">
                <a:latin typeface="Arial" charset="0"/>
                <a:cs typeface="Arial" charset="0"/>
              </a:rPr>
              <a:t>с использованием графических схем можно представить весь проект целиком, увидеть выбранную проблему «с высоты птичьего полета»;</a:t>
            </a:r>
          </a:p>
          <a:p>
            <a:pPr>
              <a:lnSpc>
                <a:spcPct val="80000"/>
              </a:lnSpc>
            </a:pPr>
            <a:r>
              <a:rPr lang="ru-RU" sz="2000" smtClean="0">
                <a:latin typeface="Arial" charset="0"/>
                <a:cs typeface="Arial" charset="0"/>
              </a:rPr>
              <a:t>графика помогает наглядно и понятно для себя и других слушателей (а впоследствии для реальных учеников) представить структуру проекта; </a:t>
            </a:r>
          </a:p>
          <a:p>
            <a:pPr>
              <a:lnSpc>
                <a:spcPct val="80000"/>
              </a:lnSpc>
            </a:pPr>
            <a:r>
              <a:rPr lang="ru-RU" sz="2000" smtClean="0">
                <a:latin typeface="Arial" charset="0"/>
                <a:cs typeface="Arial" charset="0"/>
              </a:rPr>
              <a:t>когда информация представлена графически, легче генерировать новые идеи (а это полезно и для преподавателя, и для учащихся);</a:t>
            </a:r>
          </a:p>
          <a:p>
            <a:pPr>
              <a:lnSpc>
                <a:spcPct val="80000"/>
              </a:lnSpc>
            </a:pPr>
            <a:r>
              <a:rPr lang="ru-RU" sz="2000" smtClean="0">
                <a:latin typeface="Arial" charset="0"/>
                <a:cs typeface="Arial" charset="0"/>
              </a:rPr>
              <a:t>повышается мотивация, окружающим легче воспринимать идеи проекта:  человеческого мозгу всегда нужны графические образы;</a:t>
            </a:r>
          </a:p>
          <a:p>
            <a:pPr>
              <a:lnSpc>
                <a:spcPct val="80000"/>
              </a:lnSpc>
            </a:pPr>
            <a:r>
              <a:rPr lang="ru-RU" sz="2000" smtClean="0">
                <a:latin typeface="Arial" charset="0"/>
                <a:cs typeface="Arial" charset="0"/>
              </a:rPr>
              <a:t>с использованием схем можно «пораскачивать»  свое мышление, сделать его более гибким, подвижным, избавиться от зашлакованности, стереотипов, догматическое мышление превратить в критическое;</a:t>
            </a:r>
          </a:p>
          <a:p>
            <a:pPr>
              <a:lnSpc>
                <a:spcPct val="80000"/>
              </a:lnSpc>
            </a:pPr>
            <a:r>
              <a:rPr lang="ru-RU" sz="2000" smtClean="0">
                <a:latin typeface="Arial" charset="0"/>
                <a:cs typeface="Arial" charset="0"/>
              </a:rPr>
              <a:t>на графической схеме хорошо виден путь от общего к частному  и обратный путь снизу вверх.</a:t>
            </a: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txBox="1">
            <a:spLocks/>
          </p:cNvSpPr>
          <p:nvPr/>
        </p:nvSpPr>
        <p:spPr>
          <a:xfrm>
            <a:off x="285720" y="76200"/>
            <a:ext cx="8553480"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Мотивационный этап</a:t>
            </a:r>
            <a:endPar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sp>
        <p:nvSpPr>
          <p:cNvPr id="4" name="Содержимое 3"/>
          <p:cNvSpPr>
            <a:spLocks noGrp="1"/>
          </p:cNvSpPr>
          <p:nvPr>
            <p:ph idx="1"/>
          </p:nvPr>
        </p:nvSpPr>
        <p:spPr>
          <a:xfrm>
            <a:off x="0" y="1857364"/>
            <a:ext cx="8858280" cy="3857652"/>
          </a:xfrm>
        </p:spPr>
        <p:txBody>
          <a:bodyPr/>
          <a:lstStyle/>
          <a:p>
            <a:pPr>
              <a:buNone/>
            </a:pPr>
            <a:r>
              <a:rPr lang="ru-RU" sz="2800" b="1" dirty="0" smtClean="0">
                <a:solidFill>
                  <a:srgbClr val="FF0000"/>
                </a:solidFill>
                <a:latin typeface="+mn-lt"/>
              </a:rPr>
              <a:t>Цель: </a:t>
            </a:r>
            <a:r>
              <a:rPr lang="ru-RU" sz="2800" b="1" dirty="0" smtClean="0">
                <a:latin typeface="+mn-lt"/>
              </a:rPr>
              <a:t>Создание мотивации у учащихся, включение в активный познавательный процесс всех учеников.</a:t>
            </a:r>
          </a:p>
          <a:p>
            <a:pPr>
              <a:buNone/>
            </a:pPr>
            <a:r>
              <a:rPr lang="ru-RU" sz="2800" b="1" i="1" dirty="0" smtClean="0">
                <a:solidFill>
                  <a:schemeClr val="tx2">
                    <a:lumMod val="75000"/>
                  </a:schemeClr>
                </a:solidFill>
                <a:latin typeface="+mn-lt"/>
              </a:rPr>
              <a:t>Учитель может показать видеоролик для побуждения к размышлению, задать проблемный вопрос, рассказать о жизненной ситуации, показать загадочный рисунок или фото, попросить объяснить схему.</a:t>
            </a:r>
            <a:endParaRPr lang="ru-RU" sz="2800" b="1" i="1" dirty="0">
              <a:solidFill>
                <a:schemeClr val="tx2">
                  <a:lumMod val="75000"/>
                </a:schemeClr>
              </a:solidFill>
              <a:latin typeface="+mn-lt"/>
            </a:endParaRPr>
          </a:p>
        </p:txBody>
      </p:sp>
      <p:sp>
        <p:nvSpPr>
          <p:cNvPr id="6" name="Text Box 4"/>
          <p:cNvSpPr txBox="1">
            <a:spLocks noChangeArrowheads="1"/>
          </p:cNvSpPr>
          <p:nvPr/>
        </p:nvSpPr>
        <p:spPr bwMode="auto">
          <a:xfrm>
            <a:off x="1500166"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Меню мотивационного этапа</a:t>
            </a:r>
            <a:endParaRPr lang="ru-RU" dirty="0"/>
          </a:p>
        </p:txBody>
      </p:sp>
      <p:sp>
        <p:nvSpPr>
          <p:cNvPr id="4" name="Text Box 4"/>
          <p:cNvSpPr txBox="1">
            <a:spLocks noChangeArrowheads="1"/>
          </p:cNvSpPr>
          <p:nvPr/>
        </p:nvSpPr>
        <p:spPr bwMode="auto">
          <a:xfrm>
            <a:off x="1857356"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Содержимое 5"/>
          <p:cNvSpPr>
            <a:spLocks noGrp="1"/>
          </p:cNvSpPr>
          <p:nvPr>
            <p:ph idx="1"/>
          </p:nvPr>
        </p:nvSpPr>
        <p:spPr>
          <a:xfrm>
            <a:off x="2786050" y="2071678"/>
            <a:ext cx="6129350" cy="4054485"/>
          </a:xfrm>
        </p:spPr>
        <p:txBody>
          <a:bodyPr/>
          <a:lstStyle/>
          <a:p>
            <a:r>
              <a:rPr lang="ru-RU" dirty="0" smtClean="0"/>
              <a:t>Зарядки-бодрячки</a:t>
            </a:r>
          </a:p>
          <a:p>
            <a:r>
              <a:rPr lang="ru-RU" dirty="0" smtClean="0"/>
              <a:t>Игры на сплочение</a:t>
            </a:r>
          </a:p>
          <a:p>
            <a:r>
              <a:rPr lang="ru-RU" dirty="0" smtClean="0"/>
              <a:t>Стратегии и приемы</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Игры на сплочение</a:t>
            </a:r>
            <a:endParaRPr lang="ru-RU" dirty="0"/>
          </a:p>
        </p:txBody>
      </p:sp>
      <p:sp>
        <p:nvSpPr>
          <p:cNvPr id="3" name="Содержимое 2"/>
          <p:cNvSpPr>
            <a:spLocks noGrp="1"/>
          </p:cNvSpPr>
          <p:nvPr>
            <p:ph idx="1"/>
          </p:nvPr>
        </p:nvSpPr>
        <p:spPr/>
        <p:txBody>
          <a:bodyPr/>
          <a:lstStyle/>
          <a:p>
            <a:r>
              <a:rPr lang="ru-RU" sz="2800" dirty="0" smtClean="0">
                <a:hlinkClick r:id="rId2" action="ppaction://hlinksldjump"/>
              </a:rPr>
              <a:t>Театр «Кабуки»</a:t>
            </a:r>
            <a:endParaRPr lang="ru-RU" sz="2800" dirty="0" smtClean="0"/>
          </a:p>
          <a:p>
            <a:r>
              <a:rPr lang="ru-RU" sz="2800" dirty="0" smtClean="0">
                <a:hlinkClick r:id="rId3" action="ppaction://hlinksldjump"/>
              </a:rPr>
              <a:t>Самолетик с девизом</a:t>
            </a:r>
            <a:endParaRPr lang="ru-RU" sz="2800" dirty="0" smtClean="0"/>
          </a:p>
          <a:p>
            <a:r>
              <a:rPr lang="ru-RU" sz="2800" dirty="0" smtClean="0">
                <a:hlinkClick r:id="rId3" action="ppaction://hlinksldjump"/>
              </a:rPr>
              <a:t>Солнце светит на того, кто….</a:t>
            </a:r>
            <a:endParaRPr lang="ru-RU" sz="2800" dirty="0" smtClean="0"/>
          </a:p>
          <a:p>
            <a:r>
              <a:rPr lang="ru-RU" sz="2800" dirty="0" smtClean="0">
                <a:hlinkClick r:id="rId4" action="ppaction://hlinksldjump"/>
              </a:rPr>
              <a:t>Слепой паровозик</a:t>
            </a:r>
            <a:endParaRPr lang="ru-RU" sz="2800" dirty="0" smtClean="0"/>
          </a:p>
          <a:p>
            <a:r>
              <a:rPr lang="ru-RU" sz="2800" dirty="0" smtClean="0">
                <a:hlinkClick r:id="rId5" action="ppaction://hlinksldjump"/>
              </a:rPr>
              <a:t>Лучший </a:t>
            </a:r>
            <a:r>
              <a:rPr lang="ru-RU" sz="2800" dirty="0" err="1" smtClean="0">
                <a:hlinkClick r:id="rId5" action="ppaction://hlinksldjump"/>
              </a:rPr>
              <a:t>танец-Лабада</a:t>
            </a:r>
            <a:endParaRPr lang="ru-RU" sz="2800" dirty="0" smtClean="0"/>
          </a:p>
          <a:p>
            <a:r>
              <a:rPr lang="ru-RU" sz="2800" dirty="0" smtClean="0">
                <a:hlinkClick r:id="rId6" action="ppaction://hlinksldjump"/>
              </a:rPr>
              <a:t>Поверь в мечту</a:t>
            </a:r>
            <a:endParaRPr lang="ru-RU" sz="2800" dirty="0" smtClean="0"/>
          </a:p>
          <a:p>
            <a:r>
              <a:rPr lang="ru-RU" sz="2800" dirty="0" smtClean="0">
                <a:hlinkClick r:id="rId7" action="ppaction://hlinksldjump"/>
              </a:rPr>
              <a:t>Круг радости</a:t>
            </a:r>
            <a:endParaRPr lang="ru-RU" sz="2800" dirty="0" smtClean="0"/>
          </a:p>
          <a:p>
            <a:r>
              <a:rPr lang="ru-RU" sz="2800" dirty="0" smtClean="0">
                <a:hlinkClick r:id="rId8" action="ppaction://hlinksldjump"/>
              </a:rPr>
              <a:t>Я люблю….</a:t>
            </a:r>
            <a:endParaRPr lang="ru-RU" sz="2800" dirty="0" smtClean="0"/>
          </a:p>
          <a:p>
            <a:r>
              <a:rPr lang="ru-RU" sz="2800" dirty="0" err="1" smtClean="0">
                <a:hlinkClick r:id="rId9" action="ppaction://hlinksldjump"/>
              </a:rPr>
              <a:t>Мы-уникальные</a:t>
            </a:r>
            <a:endParaRPr lang="ru-RU" sz="2800" dirty="0"/>
          </a:p>
        </p:txBody>
      </p:sp>
      <p:sp>
        <p:nvSpPr>
          <p:cNvPr id="4" name="Text Box 4"/>
          <p:cNvSpPr txBox="1">
            <a:spLocks noChangeArrowheads="1"/>
          </p:cNvSpPr>
          <p:nvPr/>
        </p:nvSpPr>
        <p:spPr bwMode="auto">
          <a:xfrm>
            <a:off x="1857356"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10" action="ppaction://hlinksldjump"/>
              </a:rPr>
              <a:t>МЕНЮ</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“Театр Кабуки” (20 мин)</a:t>
            </a:r>
            <a:endParaRPr lang="ru-RU" dirty="0"/>
          </a:p>
        </p:txBody>
      </p:sp>
      <p:sp>
        <p:nvSpPr>
          <p:cNvPr id="4" name="Rectangle 3"/>
          <p:cNvSpPr>
            <a:spLocks noGrp="1" noChangeArrowheads="1"/>
          </p:cNvSpPr>
          <p:nvPr>
            <p:ph idx="1"/>
          </p:nvPr>
        </p:nvSpPr>
        <p:spPr>
          <a:xfrm>
            <a:off x="285720" y="1689119"/>
            <a:ext cx="8515352" cy="4525963"/>
          </a:xfrm>
        </p:spPr>
        <p:txBody>
          <a:bodyPr/>
          <a:lstStyle/>
          <a:p>
            <a:pPr>
              <a:lnSpc>
                <a:spcPct val="80000"/>
              </a:lnSpc>
              <a:buNone/>
            </a:pPr>
            <a:r>
              <a:rPr lang="ru-RU" sz="1800" dirty="0" smtClean="0"/>
              <a:t>Участники </a:t>
            </a:r>
            <a:r>
              <a:rPr lang="ru-RU" sz="1800" dirty="0"/>
              <a:t>делятся на 2 команды. Команды договариваются, кого будут изображать: принцессу, дракона или самурая.</a:t>
            </a:r>
          </a:p>
          <a:p>
            <a:pPr>
              <a:lnSpc>
                <a:spcPct val="80000"/>
              </a:lnSpc>
              <a:buNone/>
            </a:pPr>
            <a:r>
              <a:rPr lang="ru-RU" sz="1800" dirty="0"/>
              <a:t>Ведущий показывает командам характерные движения для принцессы, дракона, самурая.</a:t>
            </a:r>
          </a:p>
          <a:p>
            <a:pPr>
              <a:lnSpc>
                <a:spcPct val="80000"/>
              </a:lnSpc>
              <a:buNone/>
            </a:pPr>
            <a:r>
              <a:rPr lang="ru-RU" sz="1800" dirty="0"/>
              <a:t>Принцесса: кокетливо делает реверанс; дракон: с устрашающим видом, поднимая руки вверх, шагает вперед; самурай: делает движение взмаха саблей. После того, как команды выбрали себе роль, ведущий сообщает:</a:t>
            </a:r>
          </a:p>
          <a:p>
            <a:pPr>
              <a:lnSpc>
                <a:spcPct val="80000"/>
              </a:lnSpc>
              <a:buNone/>
            </a:pPr>
            <a:r>
              <a:rPr lang="ru-RU" sz="1800" dirty="0"/>
              <a:t>“Принцесса очаровывает самурая. Самурай убивает дракона. Дракон съедает принцессу”. Затем команды выстраиваются в 2 шеренги друг напротив друга и по команде ведущего характерным движением показывают роль, которую выбрали.</a:t>
            </a:r>
          </a:p>
          <a:p>
            <a:pPr>
              <a:lnSpc>
                <a:spcPct val="80000"/>
              </a:lnSpc>
              <a:buNone/>
            </a:pPr>
            <a:r>
              <a:rPr lang="ru-RU" sz="1800" dirty="0"/>
              <a:t>По одному очку получает команда, чья роль оказывается наиболее выгодной.</a:t>
            </a:r>
          </a:p>
          <a:p>
            <a:pPr>
              <a:lnSpc>
                <a:spcPct val="80000"/>
              </a:lnSpc>
              <a:buNone/>
            </a:pPr>
            <a:r>
              <a:rPr lang="ru-RU" sz="1800" dirty="0" smtClean="0"/>
              <a:t>Например:</a:t>
            </a:r>
            <a:r>
              <a:rPr lang="ru-RU" sz="1800" b="1" i="1" dirty="0" smtClean="0"/>
              <a:t> Принцесса </a:t>
            </a:r>
            <a:r>
              <a:rPr lang="ru-RU" sz="1800" b="1" i="1" dirty="0"/>
              <a:t>и самурай</a:t>
            </a:r>
            <a:r>
              <a:rPr lang="ru-RU" sz="1800" dirty="0"/>
              <a:t> (1 очко получает принцесса, потому, что она его очаровывает</a:t>
            </a:r>
            <a:r>
              <a:rPr lang="ru-RU" sz="1800" dirty="0" smtClean="0"/>
              <a:t>).</a:t>
            </a:r>
            <a:r>
              <a:rPr lang="ru-RU" sz="1800" b="1" i="1" dirty="0" smtClean="0"/>
              <a:t>Самурай </a:t>
            </a:r>
            <a:r>
              <a:rPr lang="ru-RU" sz="1800" b="1" i="1" dirty="0"/>
              <a:t>и Дракон</a:t>
            </a:r>
            <a:r>
              <a:rPr lang="ru-RU" sz="1800" dirty="0"/>
              <a:t> (1 очко получает самурай, потому, что он его убивает</a:t>
            </a:r>
            <a:r>
              <a:rPr lang="ru-RU" sz="1800" dirty="0" smtClean="0"/>
              <a:t>).</a:t>
            </a:r>
            <a:r>
              <a:rPr lang="ru-RU" sz="1800" b="1" i="1" dirty="0" smtClean="0"/>
              <a:t>Дракон </a:t>
            </a:r>
            <a:r>
              <a:rPr lang="ru-RU" sz="1800" b="1" i="1" dirty="0"/>
              <a:t>и Принцесса </a:t>
            </a:r>
            <a:r>
              <a:rPr lang="ru-RU" sz="1800" dirty="0"/>
              <a:t>(1 очко получает дракон, потому, что он съедает принцессу</a:t>
            </a:r>
            <a:r>
              <a:rPr lang="ru-RU" sz="1800" dirty="0" smtClean="0"/>
              <a:t>).</a:t>
            </a:r>
            <a:r>
              <a:rPr lang="ru-RU" sz="1800" b="1" i="1" dirty="0" smtClean="0"/>
              <a:t>Принцесса </a:t>
            </a:r>
            <a:r>
              <a:rPr lang="ru-RU" sz="1800" b="1" i="1" dirty="0"/>
              <a:t>и Принцесса, Дракон и Дракон, Самурай и Самурай </a:t>
            </a:r>
            <a:r>
              <a:rPr lang="ru-RU" sz="1800" dirty="0"/>
              <a:t>(никто не получает очка).</a:t>
            </a:r>
          </a:p>
          <a:p>
            <a:pPr>
              <a:lnSpc>
                <a:spcPct val="80000"/>
              </a:lnSpc>
              <a:buNone/>
            </a:pPr>
            <a:r>
              <a:rPr lang="ru-RU" sz="1800" dirty="0"/>
              <a:t>Побеждает та команда, которая набрала, больше баллов</a:t>
            </a: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Самолетик с девизом</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Лучше узнать друг друга, развитие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endParaRPr lang="ru-RU" sz="2400" b="1" dirty="0" smtClean="0">
              <a:solidFill>
                <a:srgbClr val="FF2F43"/>
              </a:solidFill>
            </a:endParaRPr>
          </a:p>
          <a:p>
            <a:pPr>
              <a:spcBef>
                <a:spcPts val="0"/>
              </a:spcBef>
              <a:buNone/>
            </a:pPr>
            <a:r>
              <a:rPr lang="ru-RU" sz="2400" dirty="0" smtClean="0"/>
              <a:t>Каждый пишет на листочке бумаги свой девиз. Складывает самолетик и запускает. Тот, возле кого приземлится самолетик, подбирает, читает и отгадывает автора.</a:t>
            </a:r>
            <a:r>
              <a:rPr lang="en-GB" sz="2400" dirty="0" smtClean="0"/>
              <a:t> </a:t>
            </a:r>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Солнце светит на того, кто</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Создание благоприятного психологического климата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Ученики садятся в круг на стулья</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«Солнце светит на кого, кто сегодня сделал домашнее задание, (кто в белой рубашке, кто любит плавать и т.д.). Те, кто считает, что к ним это относится, и ведущий, перебегают и садятся на другие стулья. Кому стула не досталось –становятся ведущими тренинга.</a:t>
            </a:r>
            <a:endParaRPr lang="en-GB" sz="2400" dirty="0" smtClean="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Слепой паровозик</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Почувствовать, что все мы зависим друг от друга. Что нужно доверять друг другу.</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Ученики становятся в тройки: первый –закрывает глаза, второй –гудит, если есть препятствие, третий берет первого за локти и рулит.</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«Запомните свои ощущения». По команде все начинают двигаться. Через 2-3 минуты меняются местами ученики в тройках и тренинг продолжается, пока все участники не побудут во всех ролях. После этого организуется обсуждение впечатлений.</a:t>
            </a:r>
            <a:endParaRPr lang="en-GB" sz="2400" dirty="0" smtClean="0"/>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Танец «</a:t>
            </a:r>
            <a:r>
              <a:rPr lang="ru-RU" dirty="0" err="1" smtClean="0"/>
              <a:t>Лабада</a:t>
            </a:r>
            <a:r>
              <a:rPr lang="ru-RU" dirty="0" smtClean="0"/>
              <a:t>»</a:t>
            </a:r>
            <a:endParaRPr lang="ru-RU" dirty="0"/>
          </a:p>
        </p:txBody>
      </p:sp>
      <p:sp>
        <p:nvSpPr>
          <p:cNvPr id="3" name="Содержимое 2"/>
          <p:cNvSpPr>
            <a:spLocks noGrp="1"/>
          </p:cNvSpPr>
          <p:nvPr>
            <p:ph idx="1"/>
          </p:nvPr>
        </p:nvSpPr>
        <p:spPr/>
        <p:txBody>
          <a:bodyPr/>
          <a:lstStyle/>
          <a:p>
            <a:pPr>
              <a:spcBef>
                <a:spcPts val="0"/>
              </a:spcBef>
              <a:buNone/>
            </a:pPr>
            <a:r>
              <a:rPr lang="ru-RU" sz="2000" b="1" dirty="0" smtClean="0">
                <a:solidFill>
                  <a:srgbClr val="FF2F43"/>
                </a:solidFill>
              </a:rPr>
              <a:t>Цель</a:t>
            </a:r>
            <a:r>
              <a:rPr lang="en-GB" sz="2000" dirty="0" smtClean="0">
                <a:solidFill>
                  <a:srgbClr val="FF2F43"/>
                </a:solidFill>
              </a:rPr>
              <a:t>:  </a:t>
            </a:r>
          </a:p>
          <a:p>
            <a:pPr>
              <a:spcBef>
                <a:spcPts val="0"/>
              </a:spcBef>
              <a:buNone/>
            </a:pPr>
            <a:r>
              <a:rPr lang="ru-RU" sz="2000" dirty="0" smtClean="0"/>
              <a:t>Создание благоприятного психологического климата</a:t>
            </a:r>
          </a:p>
          <a:p>
            <a:pPr>
              <a:spcBef>
                <a:spcPts val="0"/>
              </a:spcBef>
              <a:buNone/>
            </a:pPr>
            <a:r>
              <a:rPr lang="ru-RU" sz="2000" b="1" dirty="0" smtClean="0">
                <a:solidFill>
                  <a:srgbClr val="FF2F43"/>
                </a:solidFill>
              </a:rPr>
              <a:t>Организация</a:t>
            </a:r>
            <a:r>
              <a:rPr lang="en-GB" sz="2000" dirty="0" smtClean="0">
                <a:solidFill>
                  <a:srgbClr val="FF2F43"/>
                </a:solidFill>
              </a:rPr>
              <a:t>: </a:t>
            </a:r>
          </a:p>
          <a:p>
            <a:pPr>
              <a:spcBef>
                <a:spcPts val="0"/>
              </a:spcBef>
              <a:buNone/>
            </a:pPr>
            <a:r>
              <a:rPr lang="ru-RU" sz="2000" dirty="0" smtClean="0"/>
              <a:t>Организуется общий круг. Если участников много –возможно два круга.</a:t>
            </a:r>
            <a:endParaRPr lang="en-GB" sz="2000" dirty="0" smtClean="0"/>
          </a:p>
          <a:p>
            <a:pPr>
              <a:spcBef>
                <a:spcPts val="0"/>
              </a:spcBef>
              <a:buNone/>
            </a:pPr>
            <a:r>
              <a:rPr lang="ru-RU" sz="2000" b="1" dirty="0" smtClean="0">
                <a:solidFill>
                  <a:srgbClr val="FF2F43"/>
                </a:solidFill>
              </a:rPr>
              <a:t>Как это работает</a:t>
            </a:r>
            <a:r>
              <a:rPr lang="en-GB" sz="2000" b="1" dirty="0" smtClean="0">
                <a:solidFill>
                  <a:srgbClr val="FF2F43"/>
                </a:solidFill>
              </a:rPr>
              <a:t>:</a:t>
            </a:r>
            <a:r>
              <a:rPr lang="ru-RU" sz="2000" dirty="0" smtClean="0"/>
              <a:t> Ведущий говорит: «Наши руки хороши? Хороши! А локти лучше! Все берут друг друга за локти (потом- плечи, талию, бедра, колени и так далее) и движутся по кругу в хороводе обняв друг друга за локти. Все хором приговаривают:«Танцуй, да-да-да, веселей, да-да-да, этот самый лучший тане, этот тане </a:t>
            </a:r>
            <a:r>
              <a:rPr lang="ru-RU" sz="2000" dirty="0" err="1" smtClean="0"/>
              <a:t>лабада</a:t>
            </a:r>
            <a:r>
              <a:rPr lang="ru-RU" sz="2000" dirty="0" smtClean="0"/>
              <a:t>!»</a:t>
            </a:r>
            <a:endParaRPr lang="en-GB" sz="2000" dirty="0" smtClean="0"/>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Поверь в мечту</a:t>
            </a:r>
            <a:endParaRPr lang="ru-RU" dirty="0"/>
          </a:p>
        </p:txBody>
      </p:sp>
      <p:sp>
        <p:nvSpPr>
          <p:cNvPr id="3" name="Содержимое 2"/>
          <p:cNvSpPr>
            <a:spLocks noGrp="1"/>
          </p:cNvSpPr>
          <p:nvPr>
            <p:ph idx="1"/>
          </p:nvPr>
        </p:nvSpPr>
        <p:spPr>
          <a:xfrm>
            <a:off x="500034" y="2000240"/>
            <a:ext cx="8229600" cy="4525963"/>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Создание благоприятного психологического климата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 ведущего имеется «заветная шкатулка»</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«Напишите свою главную мечту. Свободно передвигаясь по аудитории, находите собеседника, предлагаете прочитать, и спрашиваете: «Что нужно для этого сделать? Кто может помочь в осуществлении мечты?»</a:t>
            </a:r>
            <a:endParaRPr lang="en-GB" sz="2400" dirty="0" smtClean="0"/>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ru-RU" dirty="0" smtClean="0"/>
              <a:t>Содержание</a:t>
            </a:r>
            <a:endParaRPr dirty="0" smtClean="0"/>
          </a:p>
        </p:txBody>
      </p:sp>
      <p:sp>
        <p:nvSpPr>
          <p:cNvPr id="12295" name="Text Box 23"/>
          <p:cNvSpPr txBox="1">
            <a:spLocks noChangeArrowheads="1"/>
          </p:cNvSpPr>
          <p:nvPr/>
        </p:nvSpPr>
        <p:spPr bwMode="white">
          <a:xfrm>
            <a:off x="2809875" y="2514600"/>
            <a:ext cx="4976813" cy="461963"/>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hlinkClick r:id="rId3" action="ppaction://hlinksldjump"/>
              </a:rPr>
              <a:t>Этапы урока</a:t>
            </a:r>
            <a:endParaRPr lang="en-US" sz="2400" b="1" dirty="0">
              <a:solidFill>
                <a:schemeClr val="bg1"/>
              </a:solidFill>
              <a:cs typeface="Arial" charset="0"/>
            </a:endParaRPr>
          </a:p>
        </p:txBody>
      </p:sp>
      <p:sp>
        <p:nvSpPr>
          <p:cNvPr id="12296" name="Text Box 24"/>
          <p:cNvSpPr txBox="1">
            <a:spLocks noChangeArrowheads="1"/>
          </p:cNvSpPr>
          <p:nvPr/>
        </p:nvSpPr>
        <p:spPr bwMode="white">
          <a:xfrm>
            <a:off x="3214688" y="3357563"/>
            <a:ext cx="4495800" cy="457200"/>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smtClean="0">
                <a:solidFill>
                  <a:schemeClr val="bg1"/>
                </a:solidFill>
                <a:cs typeface="Arial" charset="0"/>
                <a:hlinkClick r:id="rId4" action="ppaction://hlinksldjump"/>
              </a:rPr>
              <a:t>Оценивание для обучения</a:t>
            </a:r>
            <a:endParaRPr lang="en-US" sz="2400" b="1" dirty="0">
              <a:solidFill>
                <a:schemeClr val="bg1"/>
              </a:solidFill>
              <a:cs typeface="Arial" charset="0"/>
            </a:endParaRPr>
          </a:p>
        </p:txBody>
      </p:sp>
      <p:sp>
        <p:nvSpPr>
          <p:cNvPr id="12297" name="Text Box 25">
            <a:hlinkClick r:id="rId5" action="ppaction://hlinksldjump"/>
          </p:cNvPr>
          <p:cNvSpPr txBox="1">
            <a:spLocks noChangeArrowheads="1"/>
          </p:cNvSpPr>
          <p:nvPr/>
        </p:nvSpPr>
        <p:spPr bwMode="white">
          <a:xfrm>
            <a:off x="2927350" y="4171950"/>
            <a:ext cx="5573713" cy="46166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smtClean="0">
                <a:solidFill>
                  <a:schemeClr val="bg1"/>
                </a:solidFill>
                <a:cs typeface="Arial" charset="0"/>
                <a:hlinkClick r:id="rId6" action="ppaction://hlinksldjump"/>
              </a:rPr>
              <a:t>Работа с одаренными детьми</a:t>
            </a:r>
            <a:endParaRPr lang="en-US" sz="2400" b="1" dirty="0">
              <a:solidFill>
                <a:schemeClr val="bg1"/>
              </a:solidFill>
              <a:cs typeface="Arial" charset="0"/>
            </a:endParaRPr>
          </a:p>
        </p:txBody>
      </p:sp>
      <p:sp>
        <p:nvSpPr>
          <p:cNvPr id="12298" name="Text Box 26">
            <a:hlinkClick r:id="rId7" action="ppaction://hlinksldjump"/>
          </p:cNvPr>
          <p:cNvSpPr txBox="1">
            <a:spLocks noChangeArrowheads="1"/>
          </p:cNvSpPr>
          <p:nvPr/>
        </p:nvSpPr>
        <p:spPr bwMode="white">
          <a:xfrm>
            <a:off x="2857500" y="1714500"/>
            <a:ext cx="5121275" cy="46037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hlinkClick r:id="rId8" action="ppaction://hlinksldjump"/>
              </a:rPr>
              <a:t>Краткая теория</a:t>
            </a:r>
            <a:endParaRPr lang="en-US" sz="2400" b="1" dirty="0">
              <a:solidFill>
                <a:schemeClr val="bg1"/>
              </a:solidFill>
              <a:cs typeface="Arial" charset="0"/>
            </a:endParaRPr>
          </a:p>
        </p:txBody>
      </p:sp>
      <p:pic>
        <p:nvPicPr>
          <p:cNvPr id="12299" name="Picture 27" descr="1"/>
          <p:cNvPicPr>
            <a:picLocks noChangeAspect="1" noChangeArrowheads="1"/>
          </p:cNvPicPr>
          <p:nvPr/>
        </p:nvPicPr>
        <p:blipFill>
          <a:blip r:embed="rId9">
            <a:lum bright="-6000" contrast="24000"/>
          </a:blip>
          <a:srcRect l="42606" t="64474" r="19473"/>
          <a:stretch>
            <a:fillRect/>
          </a:stretch>
        </p:blipFill>
        <p:spPr bwMode="auto">
          <a:xfrm>
            <a:off x="1928813" y="4071938"/>
            <a:ext cx="792162" cy="949325"/>
          </a:xfrm>
          <a:prstGeom prst="rect">
            <a:avLst/>
          </a:prstGeom>
          <a:noFill/>
          <a:ln w="9525">
            <a:noFill/>
            <a:miter lim="800000"/>
            <a:headEnd/>
            <a:tailEnd/>
          </a:ln>
        </p:spPr>
      </p:pic>
      <p:pic>
        <p:nvPicPr>
          <p:cNvPr id="12300" name="Picture 28" descr="1"/>
          <p:cNvPicPr>
            <a:picLocks noChangeAspect="1" noChangeArrowheads="1"/>
          </p:cNvPicPr>
          <p:nvPr/>
        </p:nvPicPr>
        <p:blipFill>
          <a:blip r:embed="rId9">
            <a:lum bright="-6000" contrast="24000"/>
          </a:blip>
          <a:srcRect l="42606" t="64474" r="19473"/>
          <a:stretch>
            <a:fillRect/>
          </a:stretch>
        </p:blipFill>
        <p:spPr bwMode="auto">
          <a:xfrm>
            <a:off x="1928813" y="3214688"/>
            <a:ext cx="792162" cy="949325"/>
          </a:xfrm>
          <a:prstGeom prst="rect">
            <a:avLst/>
          </a:prstGeom>
          <a:noFill/>
          <a:ln w="9525">
            <a:noFill/>
            <a:miter lim="800000"/>
            <a:headEnd/>
            <a:tailEnd/>
          </a:ln>
        </p:spPr>
      </p:pic>
      <p:pic>
        <p:nvPicPr>
          <p:cNvPr id="12302" name="Picture 30" descr="1"/>
          <p:cNvPicPr>
            <a:picLocks noChangeAspect="1" noChangeArrowheads="1"/>
          </p:cNvPicPr>
          <p:nvPr/>
        </p:nvPicPr>
        <p:blipFill>
          <a:blip r:embed="rId9">
            <a:lum bright="-6000" contrast="24000"/>
          </a:blip>
          <a:srcRect l="42606" t="64474" r="19473"/>
          <a:stretch>
            <a:fillRect/>
          </a:stretch>
        </p:blipFill>
        <p:spPr bwMode="auto">
          <a:xfrm>
            <a:off x="1984375" y="1620838"/>
            <a:ext cx="792163" cy="949325"/>
          </a:xfrm>
          <a:prstGeom prst="rect">
            <a:avLst/>
          </a:prstGeom>
          <a:noFill/>
          <a:ln w="9525">
            <a:noFill/>
            <a:miter lim="800000"/>
            <a:headEnd/>
            <a:tailEnd/>
          </a:ln>
        </p:spPr>
      </p:pic>
      <p:sp>
        <p:nvSpPr>
          <p:cNvPr id="12303" name="Text Box 31"/>
          <p:cNvSpPr txBox="1">
            <a:spLocks noChangeArrowheads="1"/>
          </p:cNvSpPr>
          <p:nvPr/>
        </p:nvSpPr>
        <p:spPr bwMode="white">
          <a:xfrm>
            <a:off x="2303463" y="41735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4</a:t>
            </a:r>
          </a:p>
        </p:txBody>
      </p:sp>
      <p:sp>
        <p:nvSpPr>
          <p:cNvPr id="12304" name="Text Box 32"/>
          <p:cNvSpPr txBox="1">
            <a:spLocks noChangeArrowheads="1"/>
          </p:cNvSpPr>
          <p:nvPr/>
        </p:nvSpPr>
        <p:spPr bwMode="white">
          <a:xfrm>
            <a:off x="2347913" y="17478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1</a:t>
            </a:r>
          </a:p>
        </p:txBody>
      </p:sp>
      <p:sp>
        <p:nvSpPr>
          <p:cNvPr id="12305" name="Text Box 34"/>
          <p:cNvSpPr txBox="1">
            <a:spLocks noChangeArrowheads="1"/>
          </p:cNvSpPr>
          <p:nvPr/>
        </p:nvSpPr>
        <p:spPr bwMode="white">
          <a:xfrm>
            <a:off x="2238375" y="33226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3</a:t>
            </a:r>
          </a:p>
        </p:txBody>
      </p:sp>
      <p:sp>
        <p:nvSpPr>
          <p:cNvPr id="12307" name="Text Box 25"/>
          <p:cNvSpPr txBox="1">
            <a:spLocks noChangeArrowheads="1"/>
          </p:cNvSpPr>
          <p:nvPr/>
        </p:nvSpPr>
        <p:spPr bwMode="white">
          <a:xfrm>
            <a:off x="2857500" y="5000625"/>
            <a:ext cx="5429250" cy="457200"/>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smtClean="0">
                <a:solidFill>
                  <a:srgbClr val="0000FF"/>
                </a:solidFill>
                <a:cs typeface="Arial" charset="0"/>
              </a:rPr>
              <a:t>Домашнее задание</a:t>
            </a:r>
            <a:endParaRPr lang="en-US" sz="2400" b="1" dirty="0">
              <a:solidFill>
                <a:srgbClr val="0000FF"/>
              </a:solidFill>
              <a:cs typeface="Arial" charset="0"/>
            </a:endParaRPr>
          </a:p>
        </p:txBody>
      </p:sp>
      <p:sp>
        <p:nvSpPr>
          <p:cNvPr id="12309" name="Text Box 23"/>
          <p:cNvSpPr txBox="1">
            <a:spLocks noChangeArrowheads="1"/>
          </p:cNvSpPr>
          <p:nvPr/>
        </p:nvSpPr>
        <p:spPr bwMode="white">
          <a:xfrm>
            <a:off x="2768600" y="5732463"/>
            <a:ext cx="5589588" cy="46037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hlinkClick r:id="rId10" action="ppaction://hlinksldjump"/>
              </a:rPr>
              <a:t>Использованная литература</a:t>
            </a:r>
            <a:endParaRPr lang="en-US" sz="2400" b="1" dirty="0">
              <a:solidFill>
                <a:schemeClr val="bg1"/>
              </a:solidFill>
              <a:cs typeface="Arial" charset="0"/>
            </a:endParaRPr>
          </a:p>
        </p:txBody>
      </p:sp>
      <p:sp>
        <p:nvSpPr>
          <p:cNvPr id="12310" name="Text Box 33"/>
          <p:cNvSpPr txBox="1">
            <a:spLocks noChangeArrowheads="1"/>
          </p:cNvSpPr>
          <p:nvPr/>
        </p:nvSpPr>
        <p:spPr bwMode="white">
          <a:xfrm>
            <a:off x="2251075" y="5737225"/>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6</a:t>
            </a:r>
          </a:p>
        </p:txBody>
      </p:sp>
      <p:pic>
        <p:nvPicPr>
          <p:cNvPr id="12311" name="Picture 29" descr="1"/>
          <p:cNvPicPr>
            <a:picLocks noChangeAspect="1" noChangeArrowheads="1"/>
          </p:cNvPicPr>
          <p:nvPr/>
        </p:nvPicPr>
        <p:blipFill>
          <a:blip r:embed="rId9">
            <a:lum bright="-6000" contrast="24000"/>
          </a:blip>
          <a:srcRect l="42606" t="64474" r="19473"/>
          <a:stretch>
            <a:fillRect/>
          </a:stretch>
        </p:blipFill>
        <p:spPr bwMode="auto">
          <a:xfrm>
            <a:off x="1990725" y="2403475"/>
            <a:ext cx="792163" cy="949325"/>
          </a:xfrm>
          <a:prstGeom prst="rect">
            <a:avLst/>
          </a:prstGeom>
          <a:noFill/>
          <a:ln w="9525">
            <a:noFill/>
            <a:miter lim="800000"/>
            <a:headEnd/>
            <a:tailEnd/>
          </a:ln>
        </p:spPr>
      </p:pic>
      <p:pic>
        <p:nvPicPr>
          <p:cNvPr id="12312" name="Picture 29" descr="1"/>
          <p:cNvPicPr>
            <a:picLocks noChangeAspect="1" noChangeArrowheads="1"/>
          </p:cNvPicPr>
          <p:nvPr/>
        </p:nvPicPr>
        <p:blipFill>
          <a:blip r:embed="rId9">
            <a:lum bright="-6000" contrast="24000"/>
          </a:blip>
          <a:srcRect l="42606" t="64474" r="19473"/>
          <a:stretch>
            <a:fillRect/>
          </a:stretch>
        </p:blipFill>
        <p:spPr bwMode="auto">
          <a:xfrm>
            <a:off x="1984375" y="4806950"/>
            <a:ext cx="792163" cy="949325"/>
          </a:xfrm>
          <a:prstGeom prst="rect">
            <a:avLst/>
          </a:prstGeom>
          <a:noFill/>
          <a:ln w="9525">
            <a:noFill/>
            <a:miter lim="800000"/>
            <a:headEnd/>
            <a:tailEnd/>
          </a:ln>
        </p:spPr>
      </p:pic>
      <p:sp>
        <p:nvSpPr>
          <p:cNvPr id="12314" name="Text Box 33"/>
          <p:cNvSpPr txBox="1">
            <a:spLocks noChangeArrowheads="1"/>
          </p:cNvSpPr>
          <p:nvPr/>
        </p:nvSpPr>
        <p:spPr bwMode="white">
          <a:xfrm>
            <a:off x="2363788" y="4876800"/>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5</a:t>
            </a:r>
          </a:p>
        </p:txBody>
      </p:sp>
      <p:sp>
        <p:nvSpPr>
          <p:cNvPr id="12315" name="Text Box 33"/>
          <p:cNvSpPr txBox="1">
            <a:spLocks noChangeArrowheads="1"/>
          </p:cNvSpPr>
          <p:nvPr/>
        </p:nvSpPr>
        <p:spPr bwMode="white">
          <a:xfrm>
            <a:off x="2333625" y="2508250"/>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2</a:t>
            </a:r>
          </a:p>
        </p:txBody>
      </p:sp>
      <p:pic>
        <p:nvPicPr>
          <p:cNvPr id="12316" name="Picture 29" descr="1"/>
          <p:cNvPicPr>
            <a:picLocks noChangeAspect="1" noChangeArrowheads="1"/>
          </p:cNvPicPr>
          <p:nvPr/>
        </p:nvPicPr>
        <p:blipFill>
          <a:blip r:embed="rId9">
            <a:lum bright="-6000" contrast="24000"/>
          </a:blip>
          <a:srcRect l="42606" t="64474" r="19473"/>
          <a:stretch>
            <a:fillRect/>
          </a:stretch>
        </p:blipFill>
        <p:spPr bwMode="auto">
          <a:xfrm>
            <a:off x="1928813" y="5643563"/>
            <a:ext cx="792162" cy="949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Круг радости</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Создание благоприятного психологического климата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Участники становятся в круг</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«Повернитесь к соседу и пожелайте ему всего хорошего на сегодняшний день и пожмите руку». Поменяйте соседа и повторите действие. Варианты: все берутся за руки и по очереди желают сразу всему классу.</a:t>
            </a:r>
            <a:endParaRPr lang="en-GB" sz="2400" dirty="0" smtClean="0"/>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 люблю….</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Создание благоприятного психологического климата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Пространство для свободного передвижения и обсуждения</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«Найдите тех, кто любит тоже, что и вы. Объединитесь в группу по интересам, расскажите интересный факт из своей жизни связанный с вашим увлечением.» После этого проводится общее обсуждение и обмен впечатлениями, что удивило больше всего в рассказах одноклассников.</a:t>
            </a:r>
            <a:endParaRPr lang="en-GB" sz="2400" dirty="0" smtClean="0"/>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Мы-уникальные</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Осознание уникальности и индивидуальности каждого человека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Ведущий раздает участникам салфетки.</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dirty="0" smtClean="0"/>
              <a:t> Ведущий говорит «Точно следуйте моим инструкциям. Сложите салфетку пополам, поверните ее и еще раз сложите пополам. Оторвите верхний уголок и нижний. Сложите салфетку еще раз и сделайте отверстие посередине. Разверните салфетку. Посмотрите на салфетки других. Есть похожие? Нет! Значит, мы все имеем уникальное мышление.</a:t>
            </a:r>
            <a:endParaRPr lang="en-GB" sz="2400" dirty="0" smtClean="0"/>
          </a:p>
          <a:p>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txBox="1">
            <a:spLocks/>
          </p:cNvSpPr>
          <p:nvPr/>
        </p:nvSpPr>
        <p:spPr>
          <a:xfrm>
            <a:off x="285720" y="76200"/>
            <a:ext cx="855348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Мотивационный этап</a:t>
            </a:r>
          </a:p>
        </p:txBody>
      </p:sp>
      <p:sp>
        <p:nvSpPr>
          <p:cNvPr id="6" name="Text Box 4"/>
          <p:cNvSpPr txBox="1">
            <a:spLocks noChangeArrowheads="1"/>
          </p:cNvSpPr>
          <p:nvPr/>
        </p:nvSpPr>
        <p:spPr bwMode="auto">
          <a:xfrm>
            <a:off x="214282" y="6143644"/>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7929586"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Прямоугольник 7"/>
          <p:cNvSpPr/>
          <p:nvPr/>
        </p:nvSpPr>
        <p:spPr>
          <a:xfrm>
            <a:off x="-64" y="1857364"/>
            <a:ext cx="9144064" cy="4286279"/>
          </a:xfrm>
          <a:prstGeom prst="rect">
            <a:avLst/>
          </a:prstGeom>
        </p:spPr>
        <p:txBody>
          <a:bodyPr wrap="square" numCol="2">
            <a:spAutoFit/>
          </a:bodyPr>
          <a:lstStyle/>
          <a:p>
            <a:pPr marL="800100" lvl="1" indent="-342900">
              <a:buFont typeface="+mj-lt"/>
              <a:buAutoNum type="arabicPeriod"/>
            </a:pPr>
            <a:r>
              <a:rPr lang="ru-RU" b="1" dirty="0" smtClean="0"/>
              <a:t>Игры на сплочение</a:t>
            </a:r>
          </a:p>
          <a:p>
            <a:pPr marL="800100" lvl="1" indent="-342900">
              <a:buFont typeface="+mj-lt"/>
              <a:buAutoNum type="arabicPeriod"/>
            </a:pPr>
            <a:r>
              <a:rPr lang="ru-RU" b="1" dirty="0" smtClean="0"/>
              <a:t>Ассоциативный ряд </a:t>
            </a:r>
          </a:p>
          <a:p>
            <a:pPr marL="800100" lvl="1" indent="-342900">
              <a:buFont typeface="+mj-lt"/>
              <a:buAutoNum type="arabicPeriod"/>
            </a:pPr>
            <a:r>
              <a:rPr lang="ru-RU" b="1" dirty="0" smtClean="0"/>
              <a:t>Тестовая проверка</a:t>
            </a:r>
          </a:p>
          <a:p>
            <a:pPr marL="800100" lvl="1" indent="-342900">
              <a:buFont typeface="+mj-lt"/>
              <a:buAutoNum type="arabicPeriod"/>
            </a:pPr>
            <a:r>
              <a:rPr lang="ru-RU" b="1" dirty="0" smtClean="0"/>
              <a:t>Спроси у товарища</a:t>
            </a:r>
          </a:p>
          <a:p>
            <a:pPr marL="800100" lvl="1" indent="-342900">
              <a:buFont typeface="+mj-lt"/>
              <a:buAutoNum type="arabicPeriod"/>
            </a:pPr>
            <a:r>
              <a:rPr lang="ru-RU" b="1" dirty="0" smtClean="0"/>
              <a:t>Составь план</a:t>
            </a:r>
          </a:p>
          <a:p>
            <a:pPr marL="800100" lvl="1" indent="-342900">
              <a:buFont typeface="+mj-lt"/>
              <a:buAutoNum type="arabicPeriod"/>
            </a:pPr>
            <a:r>
              <a:rPr lang="ru-RU" b="1" dirty="0" smtClean="0"/>
              <a:t>Найди ошибку</a:t>
            </a:r>
          </a:p>
          <a:p>
            <a:pPr marL="800100" lvl="1" indent="-342900">
              <a:buFont typeface="+mj-lt"/>
              <a:buAutoNum type="arabicPeriod"/>
            </a:pPr>
            <a:r>
              <a:rPr lang="ru-RU" b="1" dirty="0" smtClean="0"/>
              <a:t>Идеальный опрос</a:t>
            </a:r>
          </a:p>
          <a:p>
            <a:pPr marL="800100" lvl="1" indent="-342900">
              <a:buFont typeface="+mj-lt"/>
              <a:buAutoNum type="arabicPeriod"/>
            </a:pPr>
            <a:r>
              <a:rPr lang="ru-RU" b="1" dirty="0" smtClean="0"/>
              <a:t>Игра в случайность</a:t>
            </a:r>
          </a:p>
          <a:p>
            <a:pPr marL="800100" lvl="1" indent="-342900">
              <a:buFont typeface="+mj-lt"/>
              <a:buAutoNum type="arabicPeriod"/>
            </a:pPr>
            <a:r>
              <a:rPr lang="ru-RU" b="1" dirty="0" smtClean="0"/>
              <a:t>Тренировочный опрос</a:t>
            </a:r>
          </a:p>
          <a:p>
            <a:pPr marL="800100" lvl="1" indent="-342900">
              <a:buFont typeface="+mj-lt"/>
              <a:buAutoNum type="arabicPeriod"/>
            </a:pPr>
            <a:r>
              <a:rPr lang="ru-RU" b="1" dirty="0" smtClean="0"/>
              <a:t>Отсроченная отгадка</a:t>
            </a:r>
          </a:p>
          <a:p>
            <a:pPr marL="800100" lvl="1" indent="-342900">
              <a:buFont typeface="+mj-lt"/>
              <a:buAutoNum type="arabicPeriod"/>
            </a:pPr>
            <a:r>
              <a:rPr lang="ru-RU" b="1" dirty="0" smtClean="0"/>
              <a:t>Учебная драма</a:t>
            </a:r>
          </a:p>
          <a:p>
            <a:pPr marL="800100" lvl="1" indent="-342900">
              <a:buFont typeface="+mj-lt"/>
              <a:buAutoNum type="arabicPeriod"/>
            </a:pPr>
            <a:r>
              <a:rPr lang="ru-RU" b="1" dirty="0" smtClean="0"/>
              <a:t>Удивляй</a:t>
            </a:r>
          </a:p>
          <a:p>
            <a:pPr marL="800100" lvl="1" indent="-342900">
              <a:buFont typeface="+mj-lt"/>
              <a:buAutoNum type="arabicPeriod"/>
            </a:pPr>
            <a:r>
              <a:rPr lang="ru-RU" b="1" dirty="0" smtClean="0"/>
              <a:t>Практичная теория</a:t>
            </a:r>
          </a:p>
          <a:p>
            <a:pPr marL="800100" lvl="1" indent="-342900">
              <a:buFont typeface="+mj-lt"/>
              <a:buAutoNum type="arabicPeriod"/>
            </a:pPr>
            <a:r>
              <a:rPr lang="ru-RU" b="1" dirty="0" smtClean="0"/>
              <a:t>Фантастическая добавка</a:t>
            </a:r>
          </a:p>
          <a:p>
            <a:pPr marL="800100" lvl="1" indent="-342900">
              <a:buFont typeface="+mj-lt"/>
              <a:buAutoNum type="arabicPeriod"/>
            </a:pPr>
            <a:r>
              <a:rPr lang="ru-RU" b="1" dirty="0" smtClean="0"/>
              <a:t>Эстафета ответов</a:t>
            </a:r>
          </a:p>
          <a:p>
            <a:pPr marL="800100" lvl="1" indent="-342900">
              <a:buFont typeface="+mj-lt"/>
              <a:buAutoNum type="arabicPeriod"/>
            </a:pPr>
            <a:r>
              <a:rPr lang="ru-RU" b="1" dirty="0" smtClean="0"/>
              <a:t>Цепочка ответов</a:t>
            </a:r>
          </a:p>
          <a:p>
            <a:pPr marL="800100" lvl="1" indent="-342900">
              <a:buFont typeface="+mj-lt"/>
              <a:buAutoNum type="arabicPeriod"/>
            </a:pPr>
            <a:r>
              <a:rPr lang="ru-RU" b="1" dirty="0" smtClean="0"/>
              <a:t>Цепочка признаков</a:t>
            </a:r>
          </a:p>
          <a:p>
            <a:pPr marL="800100" lvl="1" indent="-342900">
              <a:buFont typeface="+mj-lt"/>
              <a:buAutoNum type="arabicPeriod"/>
            </a:pPr>
            <a:r>
              <a:rPr lang="ru-RU" b="1" dirty="0" smtClean="0"/>
              <a:t>Жокей и лошадь</a:t>
            </a:r>
          </a:p>
          <a:p>
            <a:pPr marL="800100" lvl="1" indent="-342900">
              <a:buFont typeface="+mj-lt"/>
              <a:buAutoNum type="arabicPeriod"/>
            </a:pPr>
            <a:r>
              <a:rPr lang="ru-RU" b="1" dirty="0" smtClean="0"/>
              <a:t>Ромашка Блума</a:t>
            </a:r>
          </a:p>
          <a:p>
            <a:pPr marL="800100" lvl="1" indent="-342900">
              <a:buFont typeface="+mj-lt"/>
              <a:buAutoNum type="arabicPeriod"/>
            </a:pPr>
            <a:r>
              <a:rPr lang="ru-RU" b="1" dirty="0" smtClean="0"/>
              <a:t>Удивительное рядом</a:t>
            </a:r>
          </a:p>
          <a:p>
            <a:pPr marL="800100" lvl="1" indent="-342900">
              <a:buFont typeface="+mj-lt"/>
              <a:buAutoNum type="arabicPeriod"/>
            </a:pPr>
            <a:r>
              <a:rPr lang="ru-RU" b="1" dirty="0" smtClean="0"/>
              <a:t>Технологическая карта</a:t>
            </a:r>
          </a:p>
          <a:p>
            <a:pPr marL="800100" lvl="1" indent="-342900">
              <a:buFont typeface="+mj-lt"/>
              <a:buAutoNum type="arabicPeriod"/>
            </a:pPr>
            <a:r>
              <a:rPr lang="ru-RU" b="1" dirty="0" smtClean="0"/>
              <a:t>Стенд «Сегодня на уроке»</a:t>
            </a:r>
          </a:p>
          <a:p>
            <a:pPr marL="800100" lvl="1" indent="-342900">
              <a:buFont typeface="+mj-lt"/>
              <a:buAutoNum type="arabicPeriod"/>
            </a:pPr>
            <a:r>
              <a:rPr lang="ru-RU" b="1" dirty="0" smtClean="0"/>
              <a:t>Гипотеза</a:t>
            </a:r>
          </a:p>
          <a:p>
            <a:pPr marL="800100" lvl="1" indent="-342900">
              <a:buFont typeface="+mj-lt"/>
              <a:buAutoNum type="arabicPeriod"/>
            </a:pPr>
            <a:r>
              <a:rPr lang="ru-RU" b="1" dirty="0" smtClean="0"/>
              <a:t>Корзина идей</a:t>
            </a:r>
          </a:p>
          <a:p>
            <a:pPr marL="800100" lvl="1" indent="-342900">
              <a:buFont typeface="+mj-lt"/>
              <a:buAutoNum type="arabicPeriod"/>
            </a:pPr>
            <a:r>
              <a:rPr lang="ru-RU" b="1" dirty="0" smtClean="0"/>
              <a:t>Ложная альтернатива</a:t>
            </a:r>
          </a:p>
          <a:p>
            <a:pPr marL="800100" lvl="1" indent="-342900">
              <a:buFont typeface="+mj-lt"/>
              <a:buAutoNum type="arabicPeriod"/>
            </a:pPr>
            <a:r>
              <a:rPr lang="ru-RU" b="1" dirty="0" smtClean="0"/>
              <a:t>Сделай шаг!</a:t>
            </a:r>
          </a:p>
          <a:p>
            <a:pPr marL="800100" lvl="1" indent="-342900">
              <a:buFont typeface="+mj-lt"/>
              <a:buAutoNum type="arabicPeriod"/>
            </a:pPr>
            <a:r>
              <a:rPr lang="ru-RU" b="1" dirty="0" smtClean="0"/>
              <a:t>Необъявленная тема</a:t>
            </a:r>
          </a:p>
          <a:p>
            <a:pPr marL="800100" lvl="1" indent="-342900"/>
            <a:endParaRPr lang="ru-RU" b="1" dirty="0"/>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Ассоциативный ряд</a:t>
            </a:r>
            <a:endParaRPr lang="ru-RU" dirty="0"/>
          </a:p>
        </p:txBody>
      </p:sp>
      <p:sp>
        <p:nvSpPr>
          <p:cNvPr id="4" name="Содержимое 7"/>
          <p:cNvSpPr txBox="1">
            <a:spLocks/>
          </p:cNvSpPr>
          <p:nvPr/>
        </p:nvSpPr>
        <p:spPr bwMode="auto">
          <a:xfrm>
            <a:off x="285720" y="1500174"/>
            <a:ext cx="8858280" cy="47783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ru-RU" sz="2800" b="1" i="0" u="none" strike="noStrike" kern="1200" cap="none" spc="0" normalizeH="0" baseline="0" noProof="0" dirty="0" smtClean="0">
                <a:ln>
                  <a:noFill/>
                </a:ln>
                <a:solidFill>
                  <a:srgbClr val="FF2F43"/>
                </a:solidFill>
                <a:effectLst/>
                <a:uLnTx/>
                <a:uFillTx/>
                <a:latin typeface="+mn-lt"/>
                <a:ea typeface="+mn-ea"/>
                <a:cs typeface="Arial" pitchFamily="34" charset="0"/>
              </a:rPr>
              <a:t>Цель</a:t>
            </a:r>
            <a:r>
              <a:rPr kumimoji="0" lang="en-GB" sz="2800" b="0" i="0" u="none" strike="noStrike" kern="1200" cap="none" spc="0" normalizeH="0" baseline="0" noProof="0" dirty="0" smtClean="0">
                <a:ln>
                  <a:noFill/>
                </a:ln>
                <a:solidFill>
                  <a:srgbClr val="FF2F43"/>
                </a:solidFill>
                <a:effectLst/>
                <a:uLnTx/>
                <a:uFillTx/>
                <a:latin typeface="+mn-lt"/>
                <a:ea typeface="+mn-ea"/>
                <a:cs typeface="Arial" pitchFamily="34" charset="0"/>
              </a:rPr>
              <a:t>:  </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rPr>
              <a:t>Ученики освежают опорные знания</a:t>
            </a:r>
            <a:r>
              <a:rPr kumimoji="0" lang="ru-RU" sz="2800" b="0" i="0" u="none" strike="noStrike" kern="1200" cap="none" spc="0" normalizeH="0" noProof="0" dirty="0" smtClean="0">
                <a:ln>
                  <a:noFill/>
                </a:ln>
                <a:solidFill>
                  <a:schemeClr val="tx1"/>
                </a:solidFill>
                <a:effectLst/>
                <a:uLnTx/>
                <a:uFillTx/>
                <a:latin typeface="+mn-lt"/>
                <a:ea typeface="+mn-ea"/>
                <a:cs typeface="Arial" pitchFamily="34" charset="0"/>
              </a:rPr>
              <a:t> по изучаемой теме</a:t>
            </a:r>
            <a:r>
              <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rPr>
              <a:t>.</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ru-RU" sz="2800" b="1" i="0" u="none" strike="noStrike" kern="1200" cap="none" spc="0" normalizeH="0" baseline="0" noProof="0" dirty="0" smtClean="0">
                <a:ln>
                  <a:noFill/>
                </a:ln>
                <a:solidFill>
                  <a:srgbClr val="FF2F43"/>
                </a:solidFill>
                <a:effectLst/>
                <a:uLnTx/>
                <a:uFillTx/>
                <a:latin typeface="+mn-lt"/>
                <a:ea typeface="+mn-ea"/>
                <a:cs typeface="Arial" pitchFamily="34" charset="0"/>
              </a:rPr>
              <a:t>Организация</a:t>
            </a:r>
            <a:r>
              <a:rPr kumimoji="0" lang="en-GB" sz="2800" b="0" i="0" u="none" strike="noStrike" kern="1200" cap="none" spc="0" normalizeH="0" baseline="0" noProof="0" dirty="0" smtClean="0">
                <a:ln>
                  <a:noFill/>
                </a:ln>
                <a:solidFill>
                  <a:srgbClr val="FF2F43"/>
                </a:solidFill>
                <a:effectLst/>
                <a:uLnTx/>
                <a:uFillTx/>
                <a:latin typeface="+mn-lt"/>
                <a:ea typeface="+mn-ea"/>
                <a:cs typeface="Arial" pitchFamily="34" charset="0"/>
              </a:rPr>
              <a:t>: </a:t>
            </a: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rPr>
              <a:t>На интерактивной доске или стене проецируется</a:t>
            </a:r>
            <a:r>
              <a:rPr kumimoji="0" lang="ru-RU" sz="2800" b="0" i="0" u="none" strike="noStrike" kern="1200" cap="none" spc="0" normalizeH="0" noProof="0" dirty="0" smtClean="0">
                <a:ln>
                  <a:noFill/>
                </a:ln>
                <a:solidFill>
                  <a:schemeClr val="tx1"/>
                </a:solidFill>
                <a:effectLst/>
                <a:uLnTx/>
                <a:uFillTx/>
                <a:latin typeface="+mn-lt"/>
                <a:ea typeface="+mn-ea"/>
                <a:cs typeface="Arial" pitchFamily="34" charset="0"/>
              </a:rPr>
              <a:t> </a:t>
            </a:r>
            <a:r>
              <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rPr>
              <a:t>видеоролик с интересными фактами или событиями по теме урока, или презентация с видеорядом по теме.</a:t>
            </a:r>
            <a:endParaRPr kumimoji="0" lang="en-GB" sz="2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ts val="0"/>
              </a:spcBef>
              <a:spcAft>
                <a:spcPct val="0"/>
              </a:spcAft>
              <a:buClrTx/>
              <a:buSzTx/>
              <a:buFont typeface="Arial" charset="0"/>
              <a:buNone/>
              <a:tabLst/>
              <a:defRPr/>
            </a:pPr>
            <a:r>
              <a:rPr kumimoji="0" lang="ru-RU" sz="2800" b="1" i="0" u="none" strike="noStrike" kern="1200" cap="none" spc="0" normalizeH="0" baseline="0" noProof="0" dirty="0" smtClean="0">
                <a:ln>
                  <a:noFill/>
                </a:ln>
                <a:solidFill>
                  <a:srgbClr val="FF2F43"/>
                </a:solidFill>
                <a:effectLst/>
                <a:uLnTx/>
                <a:uFillTx/>
                <a:latin typeface="+mn-lt"/>
                <a:ea typeface="+mn-ea"/>
                <a:cs typeface="Arial" pitchFamily="34" charset="0"/>
              </a:rPr>
              <a:t>Как это работает</a:t>
            </a:r>
            <a:r>
              <a:rPr kumimoji="0" lang="en-GB" sz="2800" b="1" i="0" u="none" strike="noStrike" kern="1200" cap="none" spc="0" normalizeH="0" baseline="0" noProof="0" dirty="0" smtClean="0">
                <a:ln>
                  <a:noFill/>
                </a:ln>
                <a:solidFill>
                  <a:srgbClr val="FF2F43"/>
                </a:solidFill>
                <a:effectLst/>
                <a:uLnTx/>
                <a:uFillTx/>
                <a:latin typeface="+mn-lt"/>
                <a:ea typeface="+mn-ea"/>
                <a:cs typeface="Arial" pitchFamily="34" charset="0"/>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rPr>
              <a:t>Вопрос: Какие ассоциации возникли у вас после просмотра…</a:t>
            </a:r>
            <a:r>
              <a:rPr kumimoji="0" lang="ru-RU" sz="2800" b="0" i="0" u="none" strike="noStrike" kern="1200" cap="none" spc="0" normalizeH="0" noProof="0" dirty="0" smtClean="0">
                <a:ln>
                  <a:noFill/>
                </a:ln>
                <a:solidFill>
                  <a:schemeClr val="tx1"/>
                </a:solidFill>
                <a:effectLst/>
                <a:uLnTx/>
                <a:uFillTx/>
                <a:latin typeface="+mn-lt"/>
                <a:ea typeface="+mn-ea"/>
                <a:cs typeface="Arial" pitchFamily="34" charset="0"/>
              </a:rPr>
              <a:t> Обсуждение, возможно выброс на доску идей и формулировок.</a:t>
            </a:r>
            <a:endParaRPr kumimoji="0" lang="ru-RU" sz="2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Тестовая проверка опорных знаний</a:t>
            </a:r>
            <a:endParaRPr lang="ru-RU" dirty="0"/>
          </a:p>
        </p:txBody>
      </p:sp>
      <p:sp>
        <p:nvSpPr>
          <p:cNvPr id="4" name="Содержимое 7"/>
          <p:cNvSpPr>
            <a:spLocks noGrp="1"/>
          </p:cNvSpPr>
          <p:nvPr>
            <p:ph idx="1"/>
          </p:nvPr>
        </p:nvSpPr>
        <p:spPr>
          <a:xfrm>
            <a:off x="214282" y="1714488"/>
            <a:ext cx="8929718" cy="4525963"/>
          </a:xfrm>
        </p:spPr>
        <p:txBody>
          <a:bodyPr/>
          <a:lstStyle/>
          <a:p>
            <a:pPr>
              <a:spcBef>
                <a:spcPts val="0"/>
              </a:spcBef>
              <a:buNone/>
            </a:pPr>
            <a:r>
              <a:rPr lang="ru-RU" sz="2400" b="1" dirty="0" smtClean="0">
                <a:solidFill>
                  <a:srgbClr val="FF2F43"/>
                </a:solidFill>
                <a:latin typeface="+mn-lt"/>
              </a:rPr>
              <a:t>Цель</a:t>
            </a:r>
            <a:r>
              <a:rPr lang="en-GB" sz="2400" dirty="0" smtClean="0">
                <a:solidFill>
                  <a:srgbClr val="FF2F43"/>
                </a:solidFill>
                <a:latin typeface="+mn-lt"/>
              </a:rPr>
              <a:t>:  </a:t>
            </a:r>
          </a:p>
          <a:p>
            <a:pPr>
              <a:spcBef>
                <a:spcPts val="0"/>
              </a:spcBef>
              <a:buNone/>
            </a:pPr>
            <a:r>
              <a:rPr lang="ru-RU" sz="2400" dirty="0" smtClean="0">
                <a:latin typeface="+mn-lt"/>
              </a:rPr>
              <a:t>Ученики сами оценивают степень своей подготовки и сообщают об этом учителю и/ или заносят оценку в оценочный лист.</a:t>
            </a:r>
          </a:p>
          <a:p>
            <a:pPr>
              <a:spcBef>
                <a:spcPts val="0"/>
              </a:spcBef>
              <a:buNone/>
            </a:pPr>
            <a:r>
              <a:rPr lang="ru-RU" sz="2400" b="1" dirty="0" smtClean="0">
                <a:solidFill>
                  <a:srgbClr val="FF2F43"/>
                </a:solidFill>
                <a:latin typeface="+mn-lt"/>
              </a:rPr>
              <a:t>Организация</a:t>
            </a:r>
            <a:r>
              <a:rPr lang="en-GB" sz="2400" dirty="0" smtClean="0">
                <a:solidFill>
                  <a:srgbClr val="FF2F43"/>
                </a:solidFill>
                <a:latin typeface="+mn-lt"/>
              </a:rPr>
              <a:t>: </a:t>
            </a:r>
          </a:p>
          <a:p>
            <a:pPr>
              <a:spcBef>
                <a:spcPts val="0"/>
              </a:spcBef>
              <a:buNone/>
            </a:pPr>
            <a:r>
              <a:rPr lang="ru-RU" sz="2400" dirty="0" smtClean="0">
                <a:latin typeface="+mn-lt"/>
              </a:rPr>
              <a:t>Стандартная рассадка группы за персональными компьютерами или ноутбуками (или </a:t>
            </a:r>
            <a:r>
              <a:rPr lang="ru-RU" sz="2400" dirty="0" err="1" smtClean="0">
                <a:latin typeface="+mn-lt"/>
              </a:rPr>
              <a:t>флипчарт</a:t>
            </a:r>
            <a:r>
              <a:rPr lang="ru-RU" sz="2400" dirty="0" smtClean="0">
                <a:latin typeface="+mn-lt"/>
              </a:rPr>
              <a:t> с тестовыми вопросами и скрытыми ответами для самопроверки).</a:t>
            </a:r>
            <a:endParaRPr lang="en-GB" sz="2400" dirty="0" smtClean="0">
              <a:latin typeface="+mn-lt"/>
            </a:endParaRPr>
          </a:p>
          <a:p>
            <a:pPr>
              <a:spcBef>
                <a:spcPts val="0"/>
              </a:spcBef>
              <a:buNone/>
            </a:pPr>
            <a:r>
              <a:rPr lang="ru-RU" sz="2400" b="1" dirty="0" smtClean="0">
                <a:solidFill>
                  <a:srgbClr val="FF2F43"/>
                </a:solidFill>
                <a:latin typeface="+mn-lt"/>
              </a:rPr>
              <a:t>Как это работает</a:t>
            </a:r>
            <a:r>
              <a:rPr lang="en-GB" sz="2400" b="1" dirty="0" smtClean="0">
                <a:solidFill>
                  <a:srgbClr val="FF2F43"/>
                </a:solidFill>
                <a:latin typeface="+mn-lt"/>
              </a:rPr>
              <a:t>: </a:t>
            </a:r>
            <a:r>
              <a:rPr lang="ru-RU" sz="2400" dirty="0" smtClean="0">
                <a:latin typeface="+mn-lt"/>
              </a:rPr>
              <a:t>Учащиеся в ходе тестирования выясняют, какие у них есть пробелы по теме и планируют их восполнение в ходе урока. Учитель помогает организовать работу по коррекции знаний в группах со схожими пробелами в обучении.</a:t>
            </a:r>
            <a:endParaRPr lang="en-GB" sz="2400" dirty="0" smtClean="0">
              <a:latin typeface="+mn-lt"/>
            </a:endParaRPr>
          </a:p>
          <a:p>
            <a:pPr>
              <a:buNone/>
            </a:pP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«Спроси у товарища»</a:t>
            </a:r>
            <a:endParaRPr lang="ru-RU" dirty="0"/>
          </a:p>
        </p:txBody>
      </p:sp>
      <p:sp>
        <p:nvSpPr>
          <p:cNvPr id="4" name="Содержимое 7"/>
          <p:cNvSpPr>
            <a:spLocks noGrp="1"/>
          </p:cNvSpPr>
          <p:nvPr>
            <p:ph idx="1"/>
          </p:nvPr>
        </p:nvSpPr>
        <p:spPr>
          <a:xfrm>
            <a:off x="214282" y="1357298"/>
            <a:ext cx="8715436" cy="4525963"/>
          </a:xfrm>
        </p:spPr>
        <p:txBody>
          <a:bodyPr/>
          <a:lstStyle/>
          <a:p>
            <a:pPr>
              <a:spcBef>
                <a:spcPts val="0"/>
              </a:spcBef>
              <a:buNone/>
            </a:pPr>
            <a:r>
              <a:rPr lang="ru-RU" sz="2400" b="1" dirty="0" smtClean="0">
                <a:solidFill>
                  <a:srgbClr val="FF2F43"/>
                </a:solidFill>
                <a:latin typeface="+mn-lt"/>
              </a:rPr>
              <a:t>Цель</a:t>
            </a:r>
            <a:r>
              <a:rPr lang="en-GB" sz="2400" dirty="0" smtClean="0">
                <a:solidFill>
                  <a:srgbClr val="FF2F43"/>
                </a:solidFill>
                <a:latin typeface="+mn-lt"/>
              </a:rPr>
              <a:t>:  </a:t>
            </a:r>
          </a:p>
          <a:p>
            <a:pPr>
              <a:spcBef>
                <a:spcPts val="0"/>
              </a:spcBef>
              <a:buNone/>
            </a:pPr>
            <a:r>
              <a:rPr lang="ru-RU" sz="2400" dirty="0" smtClean="0">
                <a:latin typeface="+mn-lt"/>
              </a:rPr>
              <a:t>Ученики сами оценивают степень своей подготовки, а  учитель судит об этом по качеству вопросов, которые придумывают ученики друг для друга.</a:t>
            </a:r>
          </a:p>
          <a:p>
            <a:pPr>
              <a:spcBef>
                <a:spcPts val="0"/>
              </a:spcBef>
              <a:buNone/>
            </a:pPr>
            <a:r>
              <a:rPr lang="ru-RU" sz="2400" b="1" dirty="0" smtClean="0">
                <a:solidFill>
                  <a:srgbClr val="FF2F43"/>
                </a:solidFill>
                <a:latin typeface="+mn-lt"/>
              </a:rPr>
              <a:t>Организация</a:t>
            </a:r>
            <a:r>
              <a:rPr lang="en-GB" sz="2400" dirty="0" smtClean="0">
                <a:solidFill>
                  <a:srgbClr val="FF2F43"/>
                </a:solidFill>
                <a:latin typeface="+mn-lt"/>
              </a:rPr>
              <a:t>: </a:t>
            </a:r>
          </a:p>
          <a:p>
            <a:pPr>
              <a:spcBef>
                <a:spcPts val="0"/>
              </a:spcBef>
              <a:buNone/>
            </a:pPr>
            <a:r>
              <a:rPr lang="ru-RU" sz="2400" dirty="0" smtClean="0">
                <a:latin typeface="+mn-lt"/>
              </a:rPr>
              <a:t>Учащиеся становятся в круг на свободном пространстве классной комнаты.</a:t>
            </a:r>
            <a:endParaRPr lang="en-GB" sz="2400" dirty="0" smtClean="0">
              <a:latin typeface="+mn-lt"/>
            </a:endParaRPr>
          </a:p>
          <a:p>
            <a:pPr>
              <a:spcBef>
                <a:spcPts val="0"/>
              </a:spcBef>
              <a:buNone/>
            </a:pPr>
            <a:r>
              <a:rPr lang="ru-RU" sz="2400" b="1" dirty="0" smtClean="0">
                <a:solidFill>
                  <a:srgbClr val="FF2F43"/>
                </a:solidFill>
                <a:latin typeface="+mn-lt"/>
              </a:rPr>
              <a:t>Как это работает</a:t>
            </a:r>
            <a:r>
              <a:rPr lang="en-GB" sz="2400" b="1" dirty="0" smtClean="0">
                <a:solidFill>
                  <a:srgbClr val="FF2F43"/>
                </a:solidFill>
                <a:latin typeface="+mn-lt"/>
              </a:rPr>
              <a:t>: </a:t>
            </a:r>
          </a:p>
          <a:p>
            <a:pPr>
              <a:buNone/>
            </a:pPr>
            <a:r>
              <a:rPr lang="ru-RU" sz="2400" dirty="0" smtClean="0">
                <a:latin typeface="+mn-lt"/>
              </a:rPr>
              <a:t>Ученик задает вопрос и затем выбирает партнера для </a:t>
            </a:r>
            <a:r>
              <a:rPr lang="ru-RU" sz="2400" dirty="0" err="1" smtClean="0">
                <a:latin typeface="+mn-lt"/>
              </a:rPr>
              <a:t>ответа-ему</a:t>
            </a:r>
            <a:r>
              <a:rPr lang="ru-RU" sz="2400" dirty="0" smtClean="0">
                <a:latin typeface="+mn-lt"/>
              </a:rPr>
              <a:t> бросает мяч или мягкую игрушку. Ученик, поймав мяч и ответив на вопрос, сам формулирует новый вопрос по теме и бросает мяч кому захочет. Если ответить не может, то мяч бросает другому ученику. Право задать вопрос получает лишь тот, кто правильно отвечает.</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«Составь план»</a:t>
            </a:r>
            <a:endParaRPr lang="ru-RU" dirty="0"/>
          </a:p>
        </p:txBody>
      </p:sp>
      <p:sp>
        <p:nvSpPr>
          <p:cNvPr id="4" name="Содержимое 7"/>
          <p:cNvSpPr>
            <a:spLocks noGrp="1"/>
          </p:cNvSpPr>
          <p:nvPr>
            <p:ph idx="1"/>
          </p:nvPr>
        </p:nvSpPr>
        <p:spPr/>
        <p:txBody>
          <a:bodyPr/>
          <a:lstStyle/>
          <a:p>
            <a:pPr>
              <a:spcBef>
                <a:spcPts val="0"/>
              </a:spcBef>
              <a:buNone/>
            </a:pPr>
            <a:r>
              <a:rPr lang="ru-RU" sz="2400" b="1" dirty="0" smtClean="0">
                <a:solidFill>
                  <a:srgbClr val="FF2F43"/>
                </a:solidFill>
                <a:latin typeface="+mn-lt"/>
              </a:rPr>
              <a:t>Цель</a:t>
            </a:r>
            <a:r>
              <a:rPr lang="en-GB" sz="2400" dirty="0" smtClean="0">
                <a:solidFill>
                  <a:srgbClr val="FF2F43"/>
                </a:solidFill>
                <a:latin typeface="+mn-lt"/>
              </a:rPr>
              <a:t>:  </a:t>
            </a:r>
          </a:p>
          <a:p>
            <a:pPr>
              <a:spcBef>
                <a:spcPts val="0"/>
              </a:spcBef>
              <a:buNone/>
            </a:pPr>
            <a:r>
              <a:rPr lang="ru-RU" sz="2400" dirty="0" smtClean="0">
                <a:latin typeface="+mn-lt"/>
              </a:rPr>
              <a:t>Ученики сами оценивают степень своей подготовки к уроку, учитель оценивает их </a:t>
            </a:r>
            <a:r>
              <a:rPr lang="ru-RU" sz="2400" dirty="0" err="1" smtClean="0">
                <a:latin typeface="+mn-lt"/>
              </a:rPr>
              <a:t>формативно</a:t>
            </a:r>
            <a:r>
              <a:rPr lang="ru-RU" sz="2400" dirty="0" smtClean="0">
                <a:latin typeface="+mn-lt"/>
              </a:rPr>
              <a:t>, по  качеству составленного плана.</a:t>
            </a:r>
          </a:p>
          <a:p>
            <a:pPr>
              <a:spcBef>
                <a:spcPts val="0"/>
              </a:spcBef>
              <a:buNone/>
            </a:pPr>
            <a:r>
              <a:rPr lang="ru-RU" sz="2400" b="1" dirty="0" smtClean="0">
                <a:solidFill>
                  <a:srgbClr val="FF2F43"/>
                </a:solidFill>
                <a:latin typeface="+mn-lt"/>
              </a:rPr>
              <a:t>Организация</a:t>
            </a:r>
            <a:r>
              <a:rPr lang="en-GB" sz="2400" dirty="0" smtClean="0">
                <a:solidFill>
                  <a:srgbClr val="FF2F43"/>
                </a:solidFill>
                <a:latin typeface="+mn-lt"/>
              </a:rPr>
              <a:t>: </a:t>
            </a:r>
          </a:p>
          <a:p>
            <a:pPr>
              <a:spcBef>
                <a:spcPts val="0"/>
              </a:spcBef>
              <a:buNone/>
            </a:pPr>
            <a:r>
              <a:rPr lang="ru-RU" sz="2400" dirty="0" smtClean="0">
                <a:latin typeface="+mn-lt"/>
              </a:rPr>
              <a:t>Стандартная рассадка группы с пространством для движения и обсуждения. </a:t>
            </a:r>
            <a:endParaRPr lang="en-GB" sz="2400" dirty="0" smtClean="0">
              <a:latin typeface="+mn-lt"/>
            </a:endParaRPr>
          </a:p>
          <a:p>
            <a:pPr>
              <a:spcBef>
                <a:spcPts val="0"/>
              </a:spcBef>
              <a:buNone/>
            </a:pPr>
            <a:r>
              <a:rPr lang="ru-RU" sz="2400" b="1" dirty="0" smtClean="0">
                <a:solidFill>
                  <a:srgbClr val="FF2F43"/>
                </a:solidFill>
                <a:latin typeface="+mn-lt"/>
              </a:rPr>
              <a:t>Как это работает</a:t>
            </a:r>
            <a:r>
              <a:rPr lang="en-GB" sz="2400" b="1" dirty="0" smtClean="0">
                <a:solidFill>
                  <a:srgbClr val="FF2F43"/>
                </a:solidFill>
                <a:latin typeface="+mn-lt"/>
              </a:rPr>
              <a:t>: </a:t>
            </a:r>
          </a:p>
          <a:p>
            <a:pPr>
              <a:buNone/>
            </a:pPr>
            <a:r>
              <a:rPr lang="ru-RU" sz="2400" dirty="0" smtClean="0">
                <a:latin typeface="+mn-lt"/>
              </a:rPr>
              <a:t>Учитель предлагает учащимся составить план рассказа опорных знаний по теме урока. И обсудить в парах с товарищем. Можно провести </a:t>
            </a:r>
            <a:r>
              <a:rPr lang="ru-RU" sz="2400" dirty="0" err="1" smtClean="0">
                <a:latin typeface="+mn-lt"/>
              </a:rPr>
              <a:t>взаимооценку</a:t>
            </a:r>
            <a:r>
              <a:rPr lang="ru-RU" sz="2400" dirty="0" smtClean="0">
                <a:latin typeface="+mn-lt"/>
              </a:rPr>
              <a:t> (каждый выставит в оценочный лист оценку товарищу за опорные знания).</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Найди ошибку</a:t>
            </a:r>
            <a:endParaRPr lang="ru-RU" dirty="0"/>
          </a:p>
        </p:txBody>
      </p:sp>
      <p:sp>
        <p:nvSpPr>
          <p:cNvPr id="4" name="Содержимое 7"/>
          <p:cNvSpPr>
            <a:spLocks noGrp="1"/>
          </p:cNvSpPr>
          <p:nvPr>
            <p:ph idx="1"/>
          </p:nvPr>
        </p:nvSpPr>
        <p:spPr/>
        <p:txBody>
          <a:bodyPr/>
          <a:lstStyle/>
          <a:p>
            <a:pPr>
              <a:spcBef>
                <a:spcPts val="0"/>
              </a:spcBef>
              <a:buNone/>
            </a:pPr>
            <a:r>
              <a:rPr lang="ru-RU" sz="2800" b="1" dirty="0" smtClean="0">
                <a:solidFill>
                  <a:srgbClr val="FF2F43"/>
                </a:solidFill>
                <a:latin typeface="+mn-lt"/>
              </a:rPr>
              <a:t>Цель</a:t>
            </a:r>
            <a:r>
              <a:rPr lang="en-GB" sz="2800" dirty="0" smtClean="0">
                <a:solidFill>
                  <a:srgbClr val="FF2F43"/>
                </a:solidFill>
                <a:latin typeface="+mn-lt"/>
              </a:rPr>
              <a:t>:  </a:t>
            </a:r>
          </a:p>
          <a:p>
            <a:pPr>
              <a:spcBef>
                <a:spcPts val="0"/>
              </a:spcBef>
              <a:buNone/>
            </a:pPr>
            <a:r>
              <a:rPr lang="ru-RU" sz="2800" dirty="0" smtClean="0">
                <a:latin typeface="+mn-lt"/>
              </a:rPr>
              <a:t>Ученики совершенствуют навыки критического мышления</a:t>
            </a:r>
          </a:p>
          <a:p>
            <a:pPr>
              <a:spcBef>
                <a:spcPts val="0"/>
              </a:spcBef>
              <a:buNone/>
            </a:pPr>
            <a:r>
              <a:rPr lang="ru-RU" sz="2800" b="1" dirty="0" smtClean="0">
                <a:solidFill>
                  <a:srgbClr val="FF2F43"/>
                </a:solidFill>
                <a:latin typeface="+mn-lt"/>
              </a:rPr>
              <a:t>Организация</a:t>
            </a:r>
            <a:r>
              <a:rPr lang="en-GB" sz="2800" dirty="0" smtClean="0">
                <a:solidFill>
                  <a:srgbClr val="FF2F43"/>
                </a:solidFill>
                <a:latin typeface="+mn-lt"/>
              </a:rPr>
              <a:t>: </a:t>
            </a:r>
          </a:p>
          <a:p>
            <a:pPr>
              <a:spcBef>
                <a:spcPts val="0"/>
              </a:spcBef>
              <a:buNone/>
            </a:pPr>
            <a:r>
              <a:rPr lang="ru-RU" sz="2800" dirty="0" smtClean="0">
                <a:latin typeface="+mn-lt"/>
              </a:rPr>
              <a:t>Учитель готовит </a:t>
            </a:r>
            <a:r>
              <a:rPr lang="ru-RU" sz="2800" dirty="0" err="1" smtClean="0">
                <a:latin typeface="+mn-lt"/>
              </a:rPr>
              <a:t>флипчарт</a:t>
            </a:r>
            <a:r>
              <a:rPr lang="ru-RU" sz="2800" dirty="0" smtClean="0">
                <a:latin typeface="+mn-lt"/>
              </a:rPr>
              <a:t> или презентацию с материалом опорных знаний по теме и умышленно допускает ошибки.</a:t>
            </a:r>
            <a:endParaRPr lang="en-GB" sz="2800" dirty="0" smtClean="0">
              <a:latin typeface="+mn-lt"/>
            </a:endParaRPr>
          </a:p>
          <a:p>
            <a:pPr>
              <a:spcBef>
                <a:spcPts val="0"/>
              </a:spcBef>
              <a:buNone/>
            </a:pPr>
            <a:r>
              <a:rPr lang="ru-RU" sz="2800" b="1" dirty="0" smtClean="0">
                <a:solidFill>
                  <a:srgbClr val="FF2F43"/>
                </a:solidFill>
                <a:latin typeface="+mn-lt"/>
              </a:rPr>
              <a:t>Как это работает</a:t>
            </a:r>
            <a:r>
              <a:rPr lang="en-GB" sz="2800" b="1" dirty="0" smtClean="0">
                <a:solidFill>
                  <a:srgbClr val="FF2F43"/>
                </a:solidFill>
                <a:latin typeface="+mn-lt"/>
              </a:rPr>
              <a:t>: </a:t>
            </a:r>
          </a:p>
          <a:p>
            <a:pPr>
              <a:buNone/>
            </a:pPr>
            <a:r>
              <a:rPr lang="ru-RU" sz="2800" dirty="0" smtClean="0">
                <a:latin typeface="+mn-lt"/>
              </a:rPr>
              <a:t>Вопрос: Кто видит неточность в учебном материале? Обоснуйте, почему?</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Идеальный опрос</a:t>
            </a:r>
          </a:p>
        </p:txBody>
      </p:sp>
      <p:sp>
        <p:nvSpPr>
          <p:cNvPr id="8" name="Содержимое 7"/>
          <p:cNvSpPr>
            <a:spLocks noGrp="1"/>
          </p:cNvSpPr>
          <p:nvPr>
            <p:ph idx="1"/>
          </p:nvPr>
        </p:nvSpPr>
        <p:spPr/>
        <p:txBody>
          <a:bodyPr/>
          <a:lstStyle/>
          <a:p>
            <a:pPr>
              <a:spcBef>
                <a:spcPts val="0"/>
              </a:spcBef>
              <a:buNone/>
            </a:pPr>
            <a:r>
              <a:rPr lang="ru-RU" sz="2800" b="1" dirty="0" smtClean="0">
                <a:solidFill>
                  <a:srgbClr val="FF2F43"/>
                </a:solidFill>
                <a:latin typeface="+mn-lt"/>
              </a:rPr>
              <a:t>Цель</a:t>
            </a:r>
            <a:r>
              <a:rPr lang="en-GB" sz="2800" dirty="0" smtClean="0">
                <a:solidFill>
                  <a:srgbClr val="FF2F43"/>
                </a:solidFill>
                <a:latin typeface="+mn-lt"/>
              </a:rPr>
              <a:t>:  </a:t>
            </a:r>
          </a:p>
          <a:p>
            <a:pPr>
              <a:spcBef>
                <a:spcPts val="0"/>
              </a:spcBef>
              <a:buNone/>
            </a:pPr>
            <a:r>
              <a:rPr lang="ru-RU" sz="2800" dirty="0" smtClean="0">
                <a:latin typeface="+mn-lt"/>
              </a:rPr>
              <a:t>Ученики сами оценивают степень своей подготовки и сообщают об этом учителю.</a:t>
            </a:r>
          </a:p>
          <a:p>
            <a:pPr>
              <a:spcBef>
                <a:spcPts val="0"/>
              </a:spcBef>
              <a:buNone/>
            </a:pPr>
            <a:r>
              <a:rPr lang="ru-RU" sz="2800" b="1" dirty="0" smtClean="0">
                <a:solidFill>
                  <a:srgbClr val="FF2F43"/>
                </a:solidFill>
                <a:latin typeface="+mn-lt"/>
              </a:rPr>
              <a:t>Организация</a:t>
            </a:r>
            <a:r>
              <a:rPr lang="en-GB" sz="2800" dirty="0" smtClean="0">
                <a:solidFill>
                  <a:srgbClr val="FF2F43"/>
                </a:solidFill>
                <a:latin typeface="+mn-lt"/>
              </a:rPr>
              <a:t>: </a:t>
            </a:r>
          </a:p>
          <a:p>
            <a:pPr>
              <a:spcBef>
                <a:spcPts val="0"/>
              </a:spcBef>
              <a:buNone/>
            </a:pPr>
            <a:r>
              <a:rPr lang="ru-RU" sz="2800" dirty="0" smtClean="0">
                <a:latin typeface="+mn-lt"/>
              </a:rPr>
              <a:t>Стандартная рассадка группы с пространством для движения и обсуждения. </a:t>
            </a:r>
            <a:endParaRPr lang="en-GB" sz="2800" dirty="0" smtClean="0">
              <a:latin typeface="+mn-lt"/>
            </a:endParaRPr>
          </a:p>
          <a:p>
            <a:pPr>
              <a:spcBef>
                <a:spcPts val="0"/>
              </a:spcBef>
              <a:buNone/>
            </a:pPr>
            <a:r>
              <a:rPr lang="ru-RU" sz="2800" b="1" dirty="0" smtClean="0">
                <a:solidFill>
                  <a:srgbClr val="FF2F43"/>
                </a:solidFill>
                <a:latin typeface="+mn-lt"/>
              </a:rPr>
              <a:t>Как это работает</a:t>
            </a:r>
            <a:r>
              <a:rPr lang="en-GB" sz="2800" b="1" dirty="0" smtClean="0">
                <a:solidFill>
                  <a:srgbClr val="FF2F43"/>
                </a:solidFill>
                <a:latin typeface="+mn-lt"/>
              </a:rPr>
              <a:t>: </a:t>
            </a:r>
          </a:p>
          <a:p>
            <a:pPr>
              <a:buNone/>
            </a:pPr>
            <a:r>
              <a:rPr lang="ru-RU" sz="2800" dirty="0" smtClean="0">
                <a:latin typeface="+mn-lt"/>
              </a:rPr>
              <a:t>Вопрос: кто сегодня чувствует себя готовым на «5»? (ученики поднимают руки.) На «4»? На «3»? Спасибо…</a:t>
            </a:r>
          </a:p>
          <a:p>
            <a:endParaRPr lang="ru-RU" dirty="0"/>
          </a:p>
        </p:txBody>
      </p:sp>
      <p:sp>
        <p:nvSpPr>
          <p:cNvPr id="9"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defRPr/>
            </a:pPr>
            <a:r>
              <a:rPr lang="ru-RU" dirty="0" smtClean="0"/>
              <a:t>Этапы урока</a:t>
            </a:r>
            <a:endParaRPr lang="ru-RU" dirty="0"/>
          </a:p>
        </p:txBody>
      </p:sp>
      <p:sp>
        <p:nvSpPr>
          <p:cNvPr id="13315" name="Text Box 23"/>
          <p:cNvSpPr txBox="1">
            <a:spLocks noChangeArrowheads="1"/>
          </p:cNvSpPr>
          <p:nvPr/>
        </p:nvSpPr>
        <p:spPr bwMode="white">
          <a:xfrm>
            <a:off x="2366963" y="2514600"/>
            <a:ext cx="4976812" cy="461963"/>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a:solidFill>
                  <a:schemeClr val="bg1"/>
                </a:solidFill>
                <a:cs typeface="Arial" charset="0"/>
              </a:rPr>
              <a:t>Компьютерная графика</a:t>
            </a:r>
            <a:r>
              <a:rPr lang="en-US" sz="2400" b="1">
                <a:solidFill>
                  <a:schemeClr val="bg1"/>
                </a:solidFill>
                <a:cs typeface="Arial" charset="0"/>
              </a:rPr>
              <a:t>    </a:t>
            </a:r>
          </a:p>
        </p:txBody>
      </p:sp>
      <p:sp>
        <p:nvSpPr>
          <p:cNvPr id="13316" name="Text Box 24"/>
          <p:cNvSpPr txBox="1">
            <a:spLocks noChangeArrowheads="1"/>
          </p:cNvSpPr>
          <p:nvPr/>
        </p:nvSpPr>
        <p:spPr bwMode="white">
          <a:xfrm>
            <a:off x="2386013" y="3286125"/>
            <a:ext cx="4495800" cy="457200"/>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en-US" sz="2400" b="1">
                <a:solidFill>
                  <a:schemeClr val="bg1"/>
                </a:solidFill>
                <a:cs typeface="Arial" charset="0"/>
              </a:rPr>
              <a:t>Microsoft Word</a:t>
            </a:r>
          </a:p>
        </p:txBody>
      </p:sp>
      <p:sp>
        <p:nvSpPr>
          <p:cNvPr id="13317" name="Text Box 26">
            <a:hlinkClick r:id="rId3" action="ppaction://hlinksldjump"/>
          </p:cNvPr>
          <p:cNvSpPr txBox="1">
            <a:spLocks noChangeArrowheads="1"/>
          </p:cNvSpPr>
          <p:nvPr/>
        </p:nvSpPr>
        <p:spPr bwMode="white">
          <a:xfrm>
            <a:off x="2222500" y="1733550"/>
            <a:ext cx="5121275" cy="46037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a:solidFill>
                  <a:schemeClr val="bg1"/>
                </a:solidFill>
                <a:cs typeface="Arial" charset="0"/>
              </a:rPr>
              <a:t>История развития информатики</a:t>
            </a:r>
            <a:endParaRPr lang="en-US" sz="2400" b="1">
              <a:solidFill>
                <a:schemeClr val="bg1"/>
              </a:solidFill>
              <a:cs typeface="Arial" charset="0"/>
            </a:endParaRPr>
          </a:p>
        </p:txBody>
      </p:sp>
      <p:sp>
        <p:nvSpPr>
          <p:cNvPr id="13318" name="Text Box 32"/>
          <p:cNvSpPr txBox="1">
            <a:spLocks noChangeArrowheads="1"/>
          </p:cNvSpPr>
          <p:nvPr/>
        </p:nvSpPr>
        <p:spPr bwMode="white">
          <a:xfrm>
            <a:off x="1905000" y="17478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1</a:t>
            </a:r>
          </a:p>
        </p:txBody>
      </p:sp>
      <p:sp>
        <p:nvSpPr>
          <p:cNvPr id="13319" name="Text Box 34"/>
          <p:cNvSpPr txBox="1">
            <a:spLocks noChangeArrowheads="1"/>
          </p:cNvSpPr>
          <p:nvPr/>
        </p:nvSpPr>
        <p:spPr bwMode="white">
          <a:xfrm>
            <a:off x="1795463" y="33226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3</a:t>
            </a:r>
          </a:p>
        </p:txBody>
      </p:sp>
      <p:sp>
        <p:nvSpPr>
          <p:cNvPr id="13320" name="Text Box 33"/>
          <p:cNvSpPr txBox="1">
            <a:spLocks noChangeArrowheads="1"/>
          </p:cNvSpPr>
          <p:nvPr/>
        </p:nvSpPr>
        <p:spPr bwMode="white">
          <a:xfrm>
            <a:off x="1890713" y="2508250"/>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2</a:t>
            </a:r>
          </a:p>
        </p:txBody>
      </p:sp>
      <p:grpSp>
        <p:nvGrpSpPr>
          <p:cNvPr id="13321" name="Group 3"/>
          <p:cNvGrpSpPr>
            <a:grpSpLocks/>
          </p:cNvGrpSpPr>
          <p:nvPr/>
        </p:nvGrpSpPr>
        <p:grpSpPr bwMode="auto">
          <a:xfrm>
            <a:off x="2071688" y="2555875"/>
            <a:ext cx="6715125" cy="688975"/>
            <a:chOff x="720" y="1392"/>
            <a:chExt cx="4058" cy="4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25" name="AutoShape 4"/>
            <p:cNvSpPr>
              <a:spLocks noChangeArrowheads="1"/>
            </p:cNvSpPr>
            <p:nvPr/>
          </p:nvSpPr>
          <p:spPr bwMode="gray">
            <a:xfrm>
              <a:off x="720" y="1392"/>
              <a:ext cx="4058" cy="480"/>
            </a:xfrm>
            <a:prstGeom prst="roundRect">
              <a:avLst>
                <a:gd name="adj" fmla="val 17509"/>
              </a:avLst>
            </a:prstGeom>
            <a:grpFill/>
            <a:ln>
              <a:noFill/>
            </a:ln>
            <a:effectLst/>
            <a:extLst/>
          </p:spPr>
          <p:txBody>
            <a:bodyPr wrap="none" anchor="ctr"/>
            <a:lstStyle/>
            <a:p>
              <a:pPr>
                <a:defRPr/>
              </a:pPr>
              <a:endParaRPr lang="ru-RU">
                <a:latin typeface="Arial" pitchFamily="34" charset="0"/>
              </a:endParaRPr>
            </a:p>
          </p:txBody>
        </p:sp>
        <p:grpSp>
          <p:nvGrpSpPr>
            <p:cNvPr id="13368" name="Group 5"/>
            <p:cNvGrpSpPr>
              <a:grpSpLocks/>
            </p:cNvGrpSpPr>
            <p:nvPr/>
          </p:nvGrpSpPr>
          <p:grpSpPr bwMode="auto">
            <a:xfrm>
              <a:off x="730" y="1407"/>
              <a:ext cx="4043" cy="444"/>
              <a:chOff x="744" y="1407"/>
              <a:chExt cx="3988" cy="444"/>
            </a:xfrm>
            <a:grpFill/>
          </p:grpSpPr>
          <p:sp>
            <p:nvSpPr>
              <p:cNvPr id="27" name="AutoShape 6"/>
              <p:cNvSpPr>
                <a:spLocks noChangeArrowheads="1"/>
              </p:cNvSpPr>
              <p:nvPr/>
            </p:nvSpPr>
            <p:spPr bwMode="gray">
              <a:xfrm>
                <a:off x="744" y="1736"/>
                <a:ext cx="3989" cy="115"/>
              </a:xfrm>
              <a:prstGeom prst="roundRect">
                <a:avLst>
                  <a:gd name="adj" fmla="val 50000"/>
                </a:avLst>
              </a:prstGeom>
              <a:grpFill/>
              <a:ln>
                <a:noFill/>
              </a:ln>
              <a:effectLst/>
              <a:extLst/>
            </p:spPr>
            <p:txBody>
              <a:bodyPr wrap="none" anchor="ctr"/>
              <a:lstStyle/>
              <a:p>
                <a:pPr>
                  <a:defRPr/>
                </a:pPr>
                <a:endParaRPr lang="ru-RU">
                  <a:latin typeface="Arial" pitchFamily="34" charset="0"/>
                </a:endParaRPr>
              </a:p>
            </p:txBody>
          </p:sp>
          <p:sp>
            <p:nvSpPr>
              <p:cNvPr id="28" name="AutoShape 7"/>
              <p:cNvSpPr>
                <a:spLocks noChangeArrowheads="1"/>
              </p:cNvSpPr>
              <p:nvPr/>
            </p:nvSpPr>
            <p:spPr bwMode="gray">
              <a:xfrm>
                <a:off x="744" y="1407"/>
                <a:ext cx="3989" cy="115"/>
              </a:xfrm>
              <a:prstGeom prst="roundRect">
                <a:avLst>
                  <a:gd name="adj" fmla="val 50000"/>
                </a:avLst>
              </a:prstGeom>
              <a:grpFill/>
              <a:ln>
                <a:noFill/>
              </a:ln>
              <a:effectLst/>
              <a:extLst/>
            </p:spPr>
            <p:txBody>
              <a:bodyPr wrap="none" anchor="ctr"/>
              <a:lstStyle/>
              <a:p>
                <a:pPr>
                  <a:defRPr/>
                </a:pPr>
                <a:endParaRPr lang="ru-RU">
                  <a:latin typeface="Arial" pitchFamily="34" charset="0"/>
                </a:endParaRPr>
              </a:p>
            </p:txBody>
          </p:sp>
        </p:grpSp>
      </p:grpSp>
      <p:grpSp>
        <p:nvGrpSpPr>
          <p:cNvPr id="13322" name="Group 8"/>
          <p:cNvGrpSpPr>
            <a:grpSpLocks/>
          </p:cNvGrpSpPr>
          <p:nvPr/>
        </p:nvGrpSpPr>
        <p:grpSpPr bwMode="auto">
          <a:xfrm>
            <a:off x="2143108" y="3429000"/>
            <a:ext cx="6500812" cy="688975"/>
            <a:chOff x="720" y="1392"/>
            <a:chExt cx="4058" cy="4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0" name="AutoShape 9"/>
            <p:cNvSpPr>
              <a:spLocks noChangeArrowheads="1"/>
            </p:cNvSpPr>
            <p:nvPr/>
          </p:nvSpPr>
          <p:spPr bwMode="gray">
            <a:xfrm>
              <a:off x="720" y="1392"/>
              <a:ext cx="4058" cy="480"/>
            </a:xfrm>
            <a:prstGeom prst="roundRect">
              <a:avLst>
                <a:gd name="adj" fmla="val 17509"/>
              </a:avLst>
            </a:prstGeom>
            <a:grpFill/>
            <a:ln>
              <a:noFill/>
            </a:ln>
            <a:effectLst/>
            <a:extLst/>
          </p:spPr>
          <p:txBody>
            <a:bodyPr wrap="none" anchor="ctr"/>
            <a:lstStyle/>
            <a:p>
              <a:pPr>
                <a:defRPr/>
              </a:pPr>
              <a:endParaRPr lang="en-US" b="1" dirty="0" smtClean="0">
                <a:solidFill>
                  <a:schemeClr val="bg1"/>
                </a:solidFill>
                <a:cs typeface="Arial" charset="0"/>
              </a:endParaRPr>
            </a:p>
            <a:p>
              <a:pPr>
                <a:defRPr/>
              </a:pPr>
              <a:endParaRPr lang="ru-RU" dirty="0">
                <a:latin typeface="Arial" pitchFamily="34" charset="0"/>
              </a:endParaRPr>
            </a:p>
          </p:txBody>
        </p:sp>
        <p:sp>
          <p:nvSpPr>
            <p:cNvPr id="32" name="AutoShape 11"/>
            <p:cNvSpPr>
              <a:spLocks noChangeArrowheads="1"/>
            </p:cNvSpPr>
            <p:nvPr/>
          </p:nvSpPr>
          <p:spPr bwMode="gray">
            <a:xfrm>
              <a:off x="730" y="1736"/>
              <a:ext cx="4043" cy="115"/>
            </a:xfrm>
            <a:prstGeom prst="roundRect">
              <a:avLst>
                <a:gd name="adj" fmla="val 50000"/>
              </a:avLst>
            </a:prstGeom>
            <a:grpFill/>
            <a:ln>
              <a:noFill/>
            </a:ln>
            <a:effectLst/>
            <a:extLst/>
          </p:spPr>
          <p:txBody>
            <a:bodyPr wrap="none" anchor="ctr"/>
            <a:lstStyle/>
            <a:p>
              <a:pPr>
                <a:defRPr/>
              </a:pPr>
              <a:endParaRPr lang="ru-RU">
                <a:latin typeface="Arial" pitchFamily="34" charset="0"/>
              </a:endParaRPr>
            </a:p>
          </p:txBody>
        </p:sp>
      </p:grpSp>
      <p:grpSp>
        <p:nvGrpSpPr>
          <p:cNvPr id="13323" name="Group 18"/>
          <p:cNvGrpSpPr>
            <a:grpSpLocks/>
          </p:cNvGrpSpPr>
          <p:nvPr/>
        </p:nvGrpSpPr>
        <p:grpSpPr bwMode="auto">
          <a:xfrm>
            <a:off x="2071688" y="1781175"/>
            <a:ext cx="6715125" cy="688975"/>
            <a:chOff x="720" y="1392"/>
            <a:chExt cx="4058" cy="4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grpSpPr>
        <p:sp>
          <p:nvSpPr>
            <p:cNvPr id="40" name="AutoShape 19"/>
            <p:cNvSpPr>
              <a:spLocks noChangeArrowheads="1"/>
            </p:cNvSpPr>
            <p:nvPr/>
          </p:nvSpPr>
          <p:spPr bwMode="gray">
            <a:xfrm>
              <a:off x="720" y="1392"/>
              <a:ext cx="4058" cy="480"/>
            </a:xfrm>
            <a:prstGeom prst="roundRect">
              <a:avLst>
                <a:gd name="adj" fmla="val 17509"/>
              </a:avLst>
            </a:prstGeom>
            <a:grpFill/>
            <a:ln>
              <a:noFill/>
            </a:ln>
            <a:effectLst/>
            <a:extLst/>
          </p:spPr>
          <p:txBody>
            <a:bodyPr wrap="none" anchor="ctr"/>
            <a:lstStyle/>
            <a:p>
              <a:pPr>
                <a:defRPr/>
              </a:pPr>
              <a:endParaRPr lang="ru-RU">
                <a:latin typeface="Arial" pitchFamily="34" charset="0"/>
              </a:endParaRPr>
            </a:p>
          </p:txBody>
        </p:sp>
        <p:grpSp>
          <p:nvGrpSpPr>
            <p:cNvPr id="13360" name="Group 20"/>
            <p:cNvGrpSpPr>
              <a:grpSpLocks/>
            </p:cNvGrpSpPr>
            <p:nvPr/>
          </p:nvGrpSpPr>
          <p:grpSpPr bwMode="auto">
            <a:xfrm>
              <a:off x="730" y="1407"/>
              <a:ext cx="4043" cy="444"/>
              <a:chOff x="744" y="1407"/>
              <a:chExt cx="3988" cy="444"/>
            </a:xfrm>
            <a:grpFill/>
          </p:grpSpPr>
          <p:sp>
            <p:nvSpPr>
              <p:cNvPr id="42" name="AutoShape 21"/>
              <p:cNvSpPr>
                <a:spLocks noChangeArrowheads="1"/>
              </p:cNvSpPr>
              <p:nvPr/>
            </p:nvSpPr>
            <p:spPr bwMode="gray">
              <a:xfrm>
                <a:off x="744" y="1736"/>
                <a:ext cx="3989" cy="115"/>
              </a:xfrm>
              <a:prstGeom prst="roundRect">
                <a:avLst>
                  <a:gd name="adj" fmla="val 50000"/>
                </a:avLst>
              </a:prstGeom>
              <a:grpFill/>
              <a:ln>
                <a:noFill/>
              </a:ln>
              <a:effectLst/>
              <a:extLst/>
            </p:spPr>
            <p:txBody>
              <a:bodyPr wrap="none" anchor="ctr"/>
              <a:lstStyle/>
              <a:p>
                <a:pPr>
                  <a:defRPr/>
                </a:pPr>
                <a:endParaRPr lang="ru-RU">
                  <a:latin typeface="Arial" pitchFamily="34" charset="0"/>
                </a:endParaRPr>
              </a:p>
            </p:txBody>
          </p:sp>
          <p:sp>
            <p:nvSpPr>
              <p:cNvPr id="43" name="AutoShape 22"/>
              <p:cNvSpPr>
                <a:spLocks noChangeArrowheads="1"/>
              </p:cNvSpPr>
              <p:nvPr/>
            </p:nvSpPr>
            <p:spPr bwMode="gray">
              <a:xfrm>
                <a:off x="744" y="1407"/>
                <a:ext cx="3989" cy="115"/>
              </a:xfrm>
              <a:prstGeom prst="roundRect">
                <a:avLst>
                  <a:gd name="adj" fmla="val 50000"/>
                </a:avLst>
              </a:prstGeom>
              <a:grpFill/>
              <a:ln>
                <a:noFill/>
              </a:ln>
              <a:effectLst/>
              <a:extLst/>
            </p:spPr>
            <p:txBody>
              <a:bodyPr wrap="none" anchor="ctr"/>
              <a:lstStyle/>
              <a:p>
                <a:pPr>
                  <a:defRPr/>
                </a:pPr>
                <a:endParaRPr lang="ru-RU">
                  <a:latin typeface="Arial" pitchFamily="34" charset="0"/>
                </a:endParaRPr>
              </a:p>
            </p:txBody>
          </p:sp>
        </p:grpSp>
      </p:grpSp>
      <p:sp>
        <p:nvSpPr>
          <p:cNvPr id="13324" name="Text Box 23"/>
          <p:cNvSpPr txBox="1">
            <a:spLocks noChangeArrowheads="1"/>
          </p:cNvSpPr>
          <p:nvPr/>
        </p:nvSpPr>
        <p:spPr bwMode="white">
          <a:xfrm>
            <a:off x="2643188" y="2667000"/>
            <a:ext cx="6215062" cy="461963"/>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hlinkClick r:id="rId4" action="ppaction://hlinksldjump"/>
              </a:rPr>
              <a:t>Операционный этап (новый материал)</a:t>
            </a:r>
            <a:endParaRPr lang="en-US" sz="2400" b="1" dirty="0">
              <a:solidFill>
                <a:schemeClr val="bg1"/>
              </a:solidFill>
              <a:cs typeface="Arial" charset="0"/>
            </a:endParaRPr>
          </a:p>
        </p:txBody>
      </p:sp>
      <p:sp>
        <p:nvSpPr>
          <p:cNvPr id="13325" name="Text Box 26">
            <a:hlinkClick r:id="rId3" action="ppaction://hlinksldjump"/>
          </p:cNvPr>
          <p:cNvSpPr txBox="1">
            <a:spLocks noChangeArrowheads="1"/>
          </p:cNvSpPr>
          <p:nvPr/>
        </p:nvSpPr>
        <p:spPr bwMode="white">
          <a:xfrm>
            <a:off x="3022600" y="1885950"/>
            <a:ext cx="5121275" cy="46037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hlinkClick r:id="rId5" action="ppaction://hlinksldjump"/>
              </a:rPr>
              <a:t>Мотивационный этап</a:t>
            </a:r>
            <a:endParaRPr lang="en-US" sz="2400" b="1" dirty="0">
              <a:solidFill>
                <a:schemeClr val="bg1"/>
              </a:solidFill>
              <a:cs typeface="Arial" charset="0"/>
            </a:endParaRPr>
          </a:p>
        </p:txBody>
      </p:sp>
      <p:pic>
        <p:nvPicPr>
          <p:cNvPr id="13326" name="Picture 28" descr="1"/>
          <p:cNvPicPr>
            <a:picLocks noChangeAspect="1" noChangeArrowheads="1"/>
          </p:cNvPicPr>
          <p:nvPr/>
        </p:nvPicPr>
        <p:blipFill>
          <a:blip r:embed="rId6">
            <a:lum bright="-6000" contrast="24000"/>
          </a:blip>
          <a:srcRect l="42606" t="64474" r="19473"/>
          <a:stretch>
            <a:fillRect/>
          </a:stretch>
        </p:blipFill>
        <p:spPr bwMode="auto">
          <a:xfrm>
            <a:off x="1928813" y="3357563"/>
            <a:ext cx="792162" cy="949325"/>
          </a:xfrm>
          <a:prstGeom prst="rect">
            <a:avLst/>
          </a:prstGeom>
          <a:noFill/>
          <a:ln w="9525">
            <a:noFill/>
            <a:miter lim="800000"/>
            <a:headEnd/>
            <a:tailEnd/>
          </a:ln>
        </p:spPr>
      </p:pic>
      <p:pic>
        <p:nvPicPr>
          <p:cNvPr id="13327" name="Picture 30" descr="1"/>
          <p:cNvPicPr>
            <a:picLocks noChangeAspect="1" noChangeArrowheads="1"/>
          </p:cNvPicPr>
          <p:nvPr/>
        </p:nvPicPr>
        <p:blipFill>
          <a:blip r:embed="rId6">
            <a:lum bright="-6000" contrast="24000"/>
          </a:blip>
          <a:srcRect l="42606" t="64474" r="19473"/>
          <a:stretch>
            <a:fillRect/>
          </a:stretch>
        </p:blipFill>
        <p:spPr bwMode="auto">
          <a:xfrm>
            <a:off x="2000250" y="1785938"/>
            <a:ext cx="792163" cy="949325"/>
          </a:xfrm>
          <a:prstGeom prst="rect">
            <a:avLst/>
          </a:prstGeom>
          <a:noFill/>
          <a:ln w="9525">
            <a:noFill/>
            <a:miter lim="800000"/>
            <a:headEnd/>
            <a:tailEnd/>
          </a:ln>
        </p:spPr>
      </p:pic>
      <p:sp>
        <p:nvSpPr>
          <p:cNvPr id="13328" name="Text Box 32"/>
          <p:cNvSpPr txBox="1">
            <a:spLocks noChangeArrowheads="1"/>
          </p:cNvSpPr>
          <p:nvPr/>
        </p:nvSpPr>
        <p:spPr bwMode="white">
          <a:xfrm>
            <a:off x="2286000" y="1857375"/>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1</a:t>
            </a:r>
          </a:p>
        </p:txBody>
      </p:sp>
      <p:sp>
        <p:nvSpPr>
          <p:cNvPr id="13329" name="Text Box 34"/>
          <p:cNvSpPr txBox="1">
            <a:spLocks noChangeArrowheads="1"/>
          </p:cNvSpPr>
          <p:nvPr/>
        </p:nvSpPr>
        <p:spPr bwMode="white">
          <a:xfrm>
            <a:off x="2286000" y="350043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3</a:t>
            </a:r>
          </a:p>
        </p:txBody>
      </p:sp>
      <p:sp>
        <p:nvSpPr>
          <p:cNvPr id="13330" name="Text Box 23"/>
          <p:cNvSpPr txBox="1">
            <a:spLocks noChangeArrowheads="1"/>
          </p:cNvSpPr>
          <p:nvPr/>
        </p:nvSpPr>
        <p:spPr bwMode="white">
          <a:xfrm>
            <a:off x="3125788" y="5884863"/>
            <a:ext cx="4976812" cy="460375"/>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en-US" sz="2400" b="1">
                <a:solidFill>
                  <a:schemeClr val="bg1"/>
                </a:solidFill>
                <a:cs typeface="Arial" charset="0"/>
              </a:rPr>
              <a:t>Microsoft Power Point</a:t>
            </a:r>
          </a:p>
        </p:txBody>
      </p:sp>
      <p:sp>
        <p:nvSpPr>
          <p:cNvPr id="13331" name="Text Box 33"/>
          <p:cNvSpPr txBox="1">
            <a:spLocks noChangeArrowheads="1"/>
          </p:cNvSpPr>
          <p:nvPr/>
        </p:nvSpPr>
        <p:spPr bwMode="white">
          <a:xfrm>
            <a:off x="2608263" y="5889625"/>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6</a:t>
            </a:r>
          </a:p>
        </p:txBody>
      </p:sp>
      <p:pic>
        <p:nvPicPr>
          <p:cNvPr id="13332" name="Picture 29" descr="1"/>
          <p:cNvPicPr>
            <a:picLocks noChangeAspect="1" noChangeArrowheads="1"/>
          </p:cNvPicPr>
          <p:nvPr/>
        </p:nvPicPr>
        <p:blipFill>
          <a:blip r:embed="rId6">
            <a:lum bright="-6000" contrast="24000"/>
          </a:blip>
          <a:srcRect l="42606" t="64474" r="19473"/>
          <a:stretch>
            <a:fillRect/>
          </a:stretch>
        </p:blipFill>
        <p:spPr bwMode="auto">
          <a:xfrm>
            <a:off x="1928813" y="2571750"/>
            <a:ext cx="792162" cy="949325"/>
          </a:xfrm>
          <a:prstGeom prst="rect">
            <a:avLst/>
          </a:prstGeom>
          <a:noFill/>
          <a:ln w="9525">
            <a:noFill/>
            <a:miter lim="800000"/>
            <a:headEnd/>
            <a:tailEnd/>
          </a:ln>
        </p:spPr>
      </p:pic>
      <p:sp>
        <p:nvSpPr>
          <p:cNvPr id="13333" name="Text Box 33"/>
          <p:cNvSpPr txBox="1">
            <a:spLocks noChangeArrowheads="1"/>
          </p:cNvSpPr>
          <p:nvPr/>
        </p:nvSpPr>
        <p:spPr bwMode="white">
          <a:xfrm>
            <a:off x="2286000" y="2643188"/>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2</a:t>
            </a:r>
          </a:p>
        </p:txBody>
      </p:sp>
      <p:sp>
        <p:nvSpPr>
          <p:cNvPr id="13340" name="Text Box 33"/>
          <p:cNvSpPr txBox="1">
            <a:spLocks noChangeArrowheads="1"/>
          </p:cNvSpPr>
          <p:nvPr/>
        </p:nvSpPr>
        <p:spPr bwMode="white">
          <a:xfrm>
            <a:off x="2251075" y="5737225"/>
            <a:ext cx="381000" cy="457200"/>
          </a:xfrm>
          <a:prstGeom prst="rect">
            <a:avLst/>
          </a:prstGeom>
          <a:noFill/>
          <a:ln w="9525">
            <a:noFill/>
            <a:miter lim="800000"/>
            <a:headEnd/>
            <a:tailEnd/>
          </a:ln>
        </p:spPr>
        <p:txBody>
          <a:bodyPr>
            <a:spAutoFit/>
          </a:bodyPr>
          <a:lstStyle/>
          <a:p>
            <a:pPr algn="ctr">
              <a:spcBef>
                <a:spcPct val="50000"/>
              </a:spcBef>
            </a:pPr>
            <a:r>
              <a:rPr lang="en-US" sz="2400" b="1">
                <a:solidFill>
                  <a:schemeClr val="bg1"/>
                </a:solidFill>
                <a:cs typeface="Arial" charset="0"/>
              </a:rPr>
              <a:t>6</a:t>
            </a:r>
          </a:p>
        </p:txBody>
      </p:sp>
      <p:sp>
        <p:nvSpPr>
          <p:cNvPr id="13344" name="Text Box 23"/>
          <p:cNvSpPr txBox="1">
            <a:spLocks noChangeArrowheads="1"/>
          </p:cNvSpPr>
          <p:nvPr/>
        </p:nvSpPr>
        <p:spPr bwMode="white">
          <a:xfrm>
            <a:off x="2071670" y="3500438"/>
            <a:ext cx="6500813" cy="461962"/>
          </a:xfrm>
          <a:prstGeom prst="rect">
            <a:avLst/>
          </a:prstGeom>
          <a:noFill/>
          <a:ln w="9525">
            <a:noFill/>
            <a:miter lim="800000"/>
            <a:headEnd/>
            <a:tailEnd/>
          </a:ln>
        </p:spPr>
        <p:txBody>
          <a:bodyPr>
            <a:spAutoFit/>
          </a:bodyPr>
          <a:lstStyle/>
          <a:p>
            <a:pPr marL="457200" indent="-457200" algn="ctr">
              <a:spcBef>
                <a:spcPct val="50000"/>
              </a:spcBef>
              <a:buClr>
                <a:schemeClr val="tx1"/>
              </a:buClr>
            </a:pPr>
            <a:r>
              <a:rPr lang="ru-RU" sz="2400" b="1" dirty="0">
                <a:solidFill>
                  <a:schemeClr val="bg1"/>
                </a:solidFill>
                <a:cs typeface="Arial" charset="0"/>
              </a:rPr>
              <a:t> </a:t>
            </a:r>
            <a:r>
              <a:rPr lang="ru-RU" sz="2400" b="1" dirty="0" smtClean="0">
                <a:solidFill>
                  <a:schemeClr val="bg1"/>
                </a:solidFill>
                <a:cs typeface="Arial" charset="0"/>
                <a:hlinkClick r:id="rId7" action="ppaction://hlinksldjump"/>
              </a:rPr>
              <a:t>Рефлексивный этап</a:t>
            </a:r>
            <a:endParaRPr lang="en-US" sz="2400" b="1" dirty="0">
              <a:solidFill>
                <a:schemeClr val="bg1"/>
              </a:solidFill>
              <a:cs typeface="Arial" charset="0"/>
            </a:endParaRPr>
          </a:p>
        </p:txBody>
      </p:sp>
    </p:spTree>
  </p:cSld>
  <p:clrMapOvr>
    <a:masterClrMapping/>
  </p:clrMapOvr>
  <p:transition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9" name="Text Box 3"/>
          <p:cNvSpPr txBox="1">
            <a:spLocks noChangeArrowheads="1"/>
          </p:cNvSpPr>
          <p:nvPr/>
        </p:nvSpPr>
        <p:spPr bwMode="auto">
          <a:xfrm>
            <a:off x="358775" y="1928813"/>
            <a:ext cx="8785225" cy="457200"/>
          </a:xfrm>
          <a:prstGeom prst="rect">
            <a:avLst/>
          </a:prstGeom>
          <a:noFill/>
          <a:ln w="9525" algn="ctr">
            <a:noFill/>
            <a:miter lim="800000"/>
            <a:headEnd/>
            <a:tailEnd/>
          </a:ln>
        </p:spPr>
        <p:txBody>
          <a:bodyPr anchorCtr="1">
            <a:spAutoFit/>
          </a:bodyPr>
          <a:lstStyle/>
          <a:p>
            <a:pPr algn="ctr">
              <a:spcBef>
                <a:spcPct val="50000"/>
              </a:spcBef>
            </a:pPr>
            <a:r>
              <a:rPr lang="ru-RU" sz="2400" i="1" dirty="0" smtClean="0">
                <a:solidFill>
                  <a:srgbClr val="FF0000"/>
                </a:solidFill>
              </a:rPr>
              <a:t>.</a:t>
            </a:r>
            <a:endParaRPr lang="ru-RU" sz="2400" i="1" dirty="0">
              <a:solidFill>
                <a:srgbClr val="FF0000"/>
              </a:solidFill>
            </a:endParaRPr>
          </a:p>
        </p:txBody>
      </p:sp>
      <p:sp>
        <p:nvSpPr>
          <p:cNvPr id="29699"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72421" name="Text Box 5"/>
          <p:cNvSpPr txBox="1">
            <a:spLocks noChangeArrowheads="1"/>
          </p:cNvSpPr>
          <p:nvPr/>
        </p:nvSpPr>
        <p:spPr bwMode="auto">
          <a:xfrm>
            <a:off x="0" y="2214554"/>
            <a:ext cx="8858280" cy="3785652"/>
          </a:xfrm>
          <a:prstGeom prst="rect">
            <a:avLst/>
          </a:prstGeom>
          <a:noFill/>
          <a:ln w="9525" algn="ctr">
            <a:noFill/>
            <a:miter lim="800000"/>
            <a:headEnd/>
            <a:tailEnd/>
          </a:ln>
        </p:spPr>
        <p:txBody>
          <a:bodyPr wrap="square"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r>
              <a:rPr lang="ru-RU" sz="2400" dirty="0" smtClean="0"/>
              <a:t>Учитель вводит в урок элементы случайного выбора</a:t>
            </a:r>
            <a:r>
              <a:rPr lang="en-GB" sz="2400" dirty="0" smtClean="0"/>
              <a:t> </a:t>
            </a:r>
            <a:r>
              <a:rPr lang="ru-RU" sz="2400" dirty="0" smtClean="0"/>
              <a:t>для того, чтобы вызвать интерес  у учащихся</a:t>
            </a:r>
            <a:endParaRPr lang="en-GB" sz="2400" dirty="0" smtClean="0"/>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r>
              <a:rPr lang="ru-RU" sz="2400" dirty="0" smtClean="0"/>
              <a:t>Это </a:t>
            </a:r>
            <a:r>
              <a:rPr lang="ru-RU" sz="2400" dirty="0"/>
              <a:t>могут быть: рулетка, игральные кости, монетка (орёл или решка), жеребьёвка и даже бумажный самолётик – в кого попадёт. Разыгрываются вопросы, домашние задания, упражнения, темы для повторения и многое другое.</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Игра в случайность</a:t>
            </a: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70374" name="Text Box 6"/>
          <p:cNvSpPr txBox="1">
            <a:spLocks noChangeArrowheads="1"/>
          </p:cNvSpPr>
          <p:nvPr/>
        </p:nvSpPr>
        <p:spPr bwMode="auto">
          <a:xfrm>
            <a:off x="285720" y="1872020"/>
            <a:ext cx="8496300" cy="3785652"/>
          </a:xfrm>
          <a:prstGeom prst="rect">
            <a:avLst/>
          </a:prstGeom>
          <a:noFill/>
          <a:ln w="9525" algn="ctr">
            <a:noFill/>
            <a:miter lim="800000"/>
            <a:headEnd/>
            <a:tailEnd/>
          </a:ln>
        </p:spPr>
        <p:txBody>
          <a:bodyPr anchorCtr="1">
            <a:spAutoFit/>
          </a:bodyPr>
          <a:lstStyle/>
          <a:p>
            <a:pPr>
              <a:spcBef>
                <a:spcPts val="0"/>
              </a:spcBef>
            </a:pPr>
            <a:r>
              <a:rPr lang="ru-RU" sz="2000" b="1" dirty="0" smtClean="0">
                <a:solidFill>
                  <a:srgbClr val="FF2F43"/>
                </a:solidFill>
              </a:rPr>
              <a:t>Цель</a:t>
            </a:r>
            <a:r>
              <a:rPr lang="en-GB" sz="2000" dirty="0" smtClean="0">
                <a:solidFill>
                  <a:srgbClr val="FF2F43"/>
                </a:solidFill>
              </a:rPr>
              <a:t>:  </a:t>
            </a:r>
            <a:r>
              <a:rPr lang="ru-RU" sz="2000" dirty="0" smtClean="0"/>
              <a:t>Учитель проводит </a:t>
            </a:r>
            <a:r>
              <a:rPr lang="ru-RU" sz="2000" dirty="0" err="1" smtClean="0"/>
              <a:t>взаимоопрос</a:t>
            </a:r>
            <a:r>
              <a:rPr lang="ru-RU" sz="2000" dirty="0" smtClean="0"/>
              <a:t>, что способствует выработке навыков саморегуляции у учащихся</a:t>
            </a:r>
            <a:endParaRPr lang="en-GB" sz="2000" dirty="0" smtClean="0">
              <a:solidFill>
                <a:srgbClr val="FF2F43"/>
              </a:solidFill>
            </a:endParaRPr>
          </a:p>
          <a:p>
            <a:pPr>
              <a:spcBef>
                <a:spcPts val="0"/>
              </a:spcBef>
              <a:buNone/>
            </a:pPr>
            <a:r>
              <a:rPr lang="ru-RU" sz="2000" b="1" dirty="0" smtClean="0">
                <a:solidFill>
                  <a:srgbClr val="FF2F43"/>
                </a:solidFill>
              </a:rPr>
              <a:t>Организация</a:t>
            </a:r>
            <a:r>
              <a:rPr lang="en-GB" sz="2000" dirty="0" smtClean="0">
                <a:solidFill>
                  <a:srgbClr val="FF2F43"/>
                </a:solidFill>
              </a:rPr>
              <a:t>: </a:t>
            </a:r>
          </a:p>
          <a:p>
            <a:pPr>
              <a:spcBef>
                <a:spcPts val="0"/>
              </a:spcBef>
              <a:buNone/>
            </a:pPr>
            <a:r>
              <a:rPr lang="ru-RU" sz="2000" dirty="0" smtClean="0"/>
              <a:t>Класс разбивается на 2 группы по рядам-вариантам. </a:t>
            </a:r>
            <a:endParaRPr lang="en-GB" sz="2000" dirty="0" smtClean="0"/>
          </a:p>
          <a:p>
            <a:pPr>
              <a:spcBef>
                <a:spcPts val="0"/>
              </a:spcBef>
              <a:buNone/>
            </a:pPr>
            <a:r>
              <a:rPr lang="ru-RU" sz="2000" b="1" dirty="0" smtClean="0">
                <a:solidFill>
                  <a:srgbClr val="FF2F43"/>
                </a:solidFill>
              </a:rPr>
              <a:t>Как это работает</a:t>
            </a:r>
            <a:r>
              <a:rPr lang="en-GB" sz="2000" b="1" dirty="0" smtClean="0">
                <a:solidFill>
                  <a:srgbClr val="FF2F43"/>
                </a:solidFill>
              </a:rPr>
              <a:t>: </a:t>
            </a:r>
            <a:r>
              <a:rPr lang="ru-RU" sz="2000" dirty="0" smtClean="0"/>
              <a:t>Учитель </a:t>
            </a:r>
            <a:r>
              <a:rPr lang="ru-RU" sz="2000" dirty="0"/>
              <a:t>задаёт вопрос. На него отвечает первая группа. При этом каждый ученик отвечает своему соседу по парте – ученику второй группы. Затем на этот же вопрос отвечает учитель или сильный ученик. Ученики второй группы, прослушав ответ, сравнивают его с ответом товарища и выставляют ему оценку или просто плюс или минус. На следующий вопрос учителя отвечают ученики второй группы, а ребята первой их прослушивают и оценивают.</a:t>
            </a:r>
          </a:p>
        </p:txBody>
      </p:sp>
      <p:sp>
        <p:nvSpPr>
          <p:cNvPr id="6" name="Заголовок 1"/>
          <p:cNvSpPr txBox="1">
            <a:spLocks/>
          </p:cNvSpPr>
          <p:nvPr/>
        </p:nvSpPr>
        <p:spPr>
          <a:xfrm>
            <a:off x="285720" y="0"/>
            <a:ext cx="8229600"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Тренировочный </a:t>
            </a: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опрос</a:t>
            </a: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9" name="Text Box 3"/>
          <p:cNvSpPr txBox="1">
            <a:spLocks noChangeArrowheads="1"/>
          </p:cNvSpPr>
          <p:nvPr/>
        </p:nvSpPr>
        <p:spPr bwMode="auto">
          <a:xfrm>
            <a:off x="358775" y="2143116"/>
            <a:ext cx="8785225" cy="3970318"/>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pPr>
            <a:r>
              <a:rPr lang="ru-RU" sz="2400" b="1" dirty="0" smtClean="0">
                <a:solidFill>
                  <a:srgbClr val="FF2F43"/>
                </a:solidFill>
              </a:rPr>
              <a:t>Как это работает</a:t>
            </a:r>
            <a:r>
              <a:rPr lang="en-GB" sz="2400" b="1" dirty="0" smtClean="0">
                <a:solidFill>
                  <a:srgbClr val="FF2F43"/>
                </a:solidFill>
              </a:rPr>
              <a:t>:</a:t>
            </a:r>
            <a:r>
              <a:rPr lang="ru-RU" sz="2400" b="1" dirty="0" smtClean="0">
                <a:solidFill>
                  <a:srgbClr val="FF2F43"/>
                </a:solidFill>
              </a:rPr>
              <a:t> </a:t>
            </a:r>
            <a:r>
              <a:rPr lang="ru-RU" sz="2400" dirty="0" smtClean="0"/>
              <a:t>А</a:t>
            </a:r>
            <a:r>
              <a:rPr lang="ru-RU" sz="2400" dirty="0"/>
              <a:t>) В начале урока учитель даёт загадку (удивительный факт), отгадка к которой будет открыта на уроке при работе над новым материалом.</a:t>
            </a:r>
          </a:p>
          <a:p>
            <a:pPr>
              <a:spcBef>
                <a:spcPct val="50000"/>
              </a:spcBef>
            </a:pPr>
            <a:r>
              <a:rPr lang="ru-RU" sz="2400" dirty="0"/>
              <a:t>Б) Загадку (удивительный факт) дать в конце урока, чтобы начать с неё следующие занятия.</a:t>
            </a:r>
          </a:p>
        </p:txBody>
      </p:sp>
      <p:sp>
        <p:nvSpPr>
          <p:cNvPr id="34819"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Отсроченная отгадка</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5" name="Text Box 3"/>
          <p:cNvSpPr txBox="1">
            <a:spLocks noChangeArrowheads="1"/>
          </p:cNvSpPr>
          <p:nvPr/>
        </p:nvSpPr>
        <p:spPr bwMode="auto">
          <a:xfrm>
            <a:off x="358775" y="2286000"/>
            <a:ext cx="8785225" cy="3785652"/>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Раскрыть творческий потенциал учеников, совершенствовать навыки ассоциативного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представления</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r>
              <a:rPr lang="ru-RU" sz="2400" dirty="0" smtClean="0"/>
              <a:t>Разыгрывается </a:t>
            </a:r>
            <a:r>
              <a:rPr lang="ru-RU" sz="2400" dirty="0"/>
              <a:t>сценка на </a:t>
            </a:r>
            <a:r>
              <a:rPr lang="ru-RU" sz="2400" dirty="0" smtClean="0"/>
              <a:t>проблемную </a:t>
            </a:r>
            <a:r>
              <a:rPr lang="ru-RU" sz="2400" dirty="0"/>
              <a:t>тему</a:t>
            </a:r>
            <a:r>
              <a:rPr lang="ru-RU" sz="2400" dirty="0" smtClean="0"/>
              <a:t>. В процессе подготовки сценки происходит столкновение мнений, представлений, кристаллизуется понимание проблемной ситуации.</a:t>
            </a:r>
            <a:endParaRPr lang="ru-RU" sz="2400" dirty="0"/>
          </a:p>
        </p:txBody>
      </p:sp>
      <p:sp>
        <p:nvSpPr>
          <p:cNvPr id="2867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Учебная драма</a:t>
            </a:r>
          </a:p>
        </p:txBody>
      </p:sp>
      <p:sp>
        <p:nvSpPr>
          <p:cNvPr id="6"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Text Box 3"/>
          <p:cNvSpPr txBox="1">
            <a:spLocks noChangeArrowheads="1"/>
          </p:cNvSpPr>
          <p:nvPr/>
        </p:nvSpPr>
        <p:spPr bwMode="auto">
          <a:xfrm>
            <a:off x="358775" y="2214554"/>
            <a:ext cx="8785225" cy="3785652"/>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pPr>
            <a:r>
              <a:rPr lang="ru-RU" sz="2400" b="1" dirty="0" smtClean="0">
                <a:solidFill>
                  <a:srgbClr val="FF2F43"/>
                </a:solidFill>
              </a:rPr>
              <a:t>Как это работает</a:t>
            </a:r>
            <a:r>
              <a:rPr lang="en-GB" sz="2400" b="1" dirty="0" smtClean="0">
                <a:solidFill>
                  <a:srgbClr val="FF2F43"/>
                </a:solidFill>
              </a:rPr>
              <a:t>:</a:t>
            </a:r>
            <a:r>
              <a:rPr lang="ru-RU" sz="2400" b="1" dirty="0" smtClean="0">
                <a:solidFill>
                  <a:srgbClr val="FF2F43"/>
                </a:solidFill>
              </a:rPr>
              <a:t> </a:t>
            </a:r>
            <a:r>
              <a:rPr lang="ru-RU" sz="2400" dirty="0" smtClean="0"/>
              <a:t>Учитель находит такой угол зрения, при котором даже обыденное становится удивительным. Можно использовать неожиданные предметы для наглядного представления информации.</a:t>
            </a:r>
          </a:p>
          <a:p>
            <a:pPr>
              <a:spcBef>
                <a:spcPts val="0"/>
              </a:spcBef>
              <a:buNone/>
            </a:pPr>
            <a:endParaRPr lang="ru-RU" sz="2400" i="1" dirty="0">
              <a:solidFill>
                <a:srgbClr val="FFFF99"/>
              </a:solidFill>
            </a:endParaRPr>
          </a:p>
        </p:txBody>
      </p:sp>
      <p:sp>
        <p:nvSpPr>
          <p:cNvPr id="32771"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Удивляй</a:t>
            </a: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5" name="Text Box 3"/>
          <p:cNvSpPr txBox="1">
            <a:spLocks noChangeArrowheads="1"/>
          </p:cNvSpPr>
          <p:nvPr/>
        </p:nvSpPr>
        <p:spPr bwMode="auto">
          <a:xfrm>
            <a:off x="358775" y="2357438"/>
            <a:ext cx="8785225" cy="3785652"/>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pPr>
            <a:r>
              <a:rPr lang="ru-RU" sz="2400" b="1" dirty="0" smtClean="0">
                <a:solidFill>
                  <a:srgbClr val="FF2F43"/>
                </a:solidFill>
              </a:rPr>
              <a:t>Как это работает</a:t>
            </a:r>
            <a:r>
              <a:rPr lang="en-GB" sz="2400" b="1" dirty="0" smtClean="0">
                <a:solidFill>
                  <a:srgbClr val="FF2F43"/>
                </a:solidFill>
              </a:rPr>
              <a:t>:</a:t>
            </a:r>
            <a:r>
              <a:rPr lang="ru-RU" sz="2400" b="1" dirty="0" smtClean="0">
                <a:solidFill>
                  <a:srgbClr val="FF2F43"/>
                </a:solidFill>
              </a:rPr>
              <a:t> </a:t>
            </a:r>
            <a:r>
              <a:rPr lang="ru-RU" sz="2400" dirty="0" smtClean="0"/>
              <a:t>Введение </a:t>
            </a:r>
            <a:r>
              <a:rPr lang="ru-RU" sz="2400" dirty="0"/>
              <a:t>в теорию учитель осуществляет через практическую задачу, полезность решения которой очевидна </a:t>
            </a:r>
            <a:r>
              <a:rPr lang="ru-RU" sz="2400" dirty="0" smtClean="0"/>
              <a:t>ученикам и предлагает ученикам разработать варианты решения этой практической задачи.</a:t>
            </a:r>
            <a:endParaRPr lang="ru-RU" sz="2400" dirty="0"/>
          </a:p>
        </p:txBody>
      </p:sp>
      <p:sp>
        <p:nvSpPr>
          <p:cNvPr id="3891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Практичная теория</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358775" y="2428875"/>
            <a:ext cx="8785225" cy="3046988"/>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pPr>
            <a:r>
              <a:rPr lang="ru-RU" sz="2400" b="1" dirty="0" smtClean="0">
                <a:solidFill>
                  <a:srgbClr val="FF2F43"/>
                </a:solidFill>
              </a:rPr>
              <a:t>Как это работает</a:t>
            </a:r>
            <a:r>
              <a:rPr lang="en-GB" sz="2400" b="1" dirty="0" smtClean="0">
                <a:solidFill>
                  <a:srgbClr val="FF2F43"/>
                </a:solidFill>
              </a:rPr>
              <a:t>:</a:t>
            </a:r>
            <a:r>
              <a:rPr lang="ru-RU" sz="2400" b="1" dirty="0" smtClean="0">
                <a:solidFill>
                  <a:srgbClr val="FF2F43"/>
                </a:solidFill>
              </a:rPr>
              <a:t> </a:t>
            </a:r>
            <a:r>
              <a:rPr lang="ru-RU" sz="2400" dirty="0" smtClean="0"/>
              <a:t>Учитель </a:t>
            </a:r>
            <a:r>
              <a:rPr lang="ru-RU" sz="2400" dirty="0"/>
              <a:t>дополняет реальную ситуацию фантастикой</a:t>
            </a:r>
            <a:r>
              <a:rPr lang="ru-RU" sz="2400" dirty="0" smtClean="0"/>
              <a:t>. Или предлагается группам написать фантастический рассказ по учебной теме.</a:t>
            </a:r>
            <a:endParaRPr lang="ru-RU" sz="2400" dirty="0"/>
          </a:p>
        </p:txBody>
      </p:sp>
      <p:sp>
        <p:nvSpPr>
          <p:cNvPr id="3584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Фантастическая добавка</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Эстафета ответов</a:t>
            </a:r>
            <a:endParaRPr lang="ru-RU" dirty="0"/>
          </a:p>
        </p:txBody>
      </p:sp>
      <p:sp>
        <p:nvSpPr>
          <p:cNvPr id="3" name="Содержимое 2"/>
          <p:cNvSpPr>
            <a:spLocks noGrp="1"/>
          </p:cNvSpPr>
          <p:nvPr>
            <p:ph idx="1"/>
          </p:nvPr>
        </p:nvSpPr>
        <p:spPr>
          <a:xfrm>
            <a:off x="285720" y="1600200"/>
            <a:ext cx="8401080" cy="4525963"/>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Ученики сами оценивают степень своей подготовки, а  учитель судит об этом </a:t>
            </a:r>
            <a:r>
              <a:rPr lang="ru-RU" sz="2400" dirty="0" err="1" smtClean="0"/>
              <a:t>формативно</a:t>
            </a:r>
            <a:r>
              <a:rPr lang="ru-RU" sz="2400" dirty="0" smtClean="0"/>
              <a:t>.</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Учащиеся становятся в круг на свободном пространстве классной комнаты.</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p>
          <a:p>
            <a:pPr>
              <a:buNone/>
            </a:pPr>
            <a:r>
              <a:rPr lang="ru-RU" sz="2400" dirty="0" smtClean="0"/>
              <a:t>Учитель задает вопрос. Ученик начинает отвечать, по хлопку учителя продолжает следующий, потом может дополнить еще один ученик, учитель задает следующий вопрос и так, пока все опорные знания не будут актуализированы.</a:t>
            </a: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Цепочка признаков</a:t>
            </a:r>
            <a:endParaRPr lang="ru-RU" dirty="0"/>
          </a:p>
        </p:txBody>
      </p:sp>
      <p:sp>
        <p:nvSpPr>
          <p:cNvPr id="3" name="Содержимое 2"/>
          <p:cNvSpPr>
            <a:spLocks noGrp="1"/>
          </p:cNvSpPr>
          <p:nvPr>
            <p:ph idx="1"/>
          </p:nvPr>
        </p:nvSpPr>
        <p:spPr>
          <a:xfrm>
            <a:off x="285720" y="1571612"/>
            <a:ext cx="8401080" cy="4554551"/>
          </a:xfrm>
        </p:spPr>
        <p:txBody>
          <a:bodyPr/>
          <a:lstStyle/>
          <a:p>
            <a:pPr>
              <a:spcBef>
                <a:spcPts val="0"/>
              </a:spcBef>
              <a:buNone/>
            </a:pPr>
            <a:r>
              <a:rPr lang="ru-RU" sz="2000" b="1" dirty="0" smtClean="0">
                <a:solidFill>
                  <a:srgbClr val="FF2F43"/>
                </a:solidFill>
              </a:rPr>
              <a:t>Цель</a:t>
            </a:r>
            <a:r>
              <a:rPr lang="en-GB" sz="2000" dirty="0" smtClean="0">
                <a:solidFill>
                  <a:srgbClr val="FF2F43"/>
                </a:solidFill>
              </a:rPr>
              <a:t>:  </a:t>
            </a:r>
          </a:p>
          <a:p>
            <a:pPr fontAlgn="auto">
              <a:spcBef>
                <a:spcPts val="0"/>
              </a:spcBef>
              <a:spcAft>
                <a:spcPts val="0"/>
              </a:spcAft>
              <a:buFont typeface="Arial" pitchFamily="34" charset="0"/>
              <a:buChar char="•"/>
              <a:defRPr/>
            </a:pPr>
            <a:r>
              <a:rPr lang="ru-RU" sz="2000" dirty="0" smtClean="0"/>
              <a:t>Актуализация знаний учащихся о признаках тех объектов, которые включаются в работу. Формирует умение описывать объект через имена и значения признаков;  определять по заданным частям модели скрытые части; умение составлять внутренний план действий. </a:t>
            </a:r>
          </a:p>
          <a:p>
            <a:pPr>
              <a:spcBef>
                <a:spcPts val="0"/>
              </a:spcBef>
              <a:buNone/>
            </a:pPr>
            <a:r>
              <a:rPr lang="ru-RU" sz="2000" b="1" dirty="0" smtClean="0">
                <a:solidFill>
                  <a:srgbClr val="FF2F43"/>
                </a:solidFill>
              </a:rPr>
              <a:t>Организация</a:t>
            </a:r>
            <a:r>
              <a:rPr lang="en-GB" sz="2000" dirty="0" smtClean="0">
                <a:solidFill>
                  <a:srgbClr val="FF2F43"/>
                </a:solidFill>
              </a:rPr>
              <a:t>: </a:t>
            </a:r>
            <a:r>
              <a:rPr lang="ru-RU" sz="2000" dirty="0" smtClean="0"/>
              <a:t>Стандартная рассадка группы с пространством для движения и обсуждения. </a:t>
            </a:r>
            <a:endParaRPr lang="en-GB" sz="2000" dirty="0" smtClean="0"/>
          </a:p>
          <a:p>
            <a:pPr fontAlgn="auto">
              <a:spcBef>
                <a:spcPts val="0"/>
              </a:spcBef>
              <a:spcAft>
                <a:spcPts val="0"/>
              </a:spcAft>
              <a:buNone/>
              <a:defRPr/>
            </a:pPr>
            <a:r>
              <a:rPr lang="ru-RU" sz="2000" b="1" dirty="0" smtClean="0">
                <a:solidFill>
                  <a:srgbClr val="FF2F43"/>
                </a:solidFill>
              </a:rPr>
              <a:t>Как это работает</a:t>
            </a:r>
            <a:r>
              <a:rPr lang="en-GB" sz="2000" b="1" dirty="0" smtClean="0">
                <a:solidFill>
                  <a:srgbClr val="FF2F43"/>
                </a:solidFill>
              </a:rPr>
              <a:t>:</a:t>
            </a:r>
            <a:endParaRPr lang="ru-RU" sz="2000" dirty="0" smtClean="0"/>
          </a:p>
          <a:p>
            <a:pPr fontAlgn="auto">
              <a:spcBef>
                <a:spcPts val="0"/>
              </a:spcBef>
              <a:spcAft>
                <a:spcPts val="0"/>
              </a:spcAft>
              <a:buNone/>
              <a:defRPr/>
            </a:pPr>
            <a:r>
              <a:rPr lang="ru-RU" sz="2000" dirty="0" smtClean="0"/>
              <a:t>1-й ученик называет объект, связанный с темой урока и его признак,</a:t>
            </a:r>
          </a:p>
          <a:p>
            <a:pPr fontAlgn="auto">
              <a:spcBef>
                <a:spcPts val="0"/>
              </a:spcBef>
              <a:spcAft>
                <a:spcPts val="0"/>
              </a:spcAft>
              <a:buNone/>
              <a:defRPr/>
            </a:pPr>
            <a:r>
              <a:rPr lang="ru-RU" sz="2000" dirty="0" smtClean="0"/>
              <a:t>2-й называет другой объект с тем же значением указанного признака и другой признак,</a:t>
            </a:r>
          </a:p>
          <a:p>
            <a:pPr fontAlgn="auto">
              <a:spcBef>
                <a:spcPts val="0"/>
              </a:spcBef>
              <a:spcAft>
                <a:spcPts val="0"/>
              </a:spcAft>
              <a:buNone/>
              <a:defRPr/>
            </a:pPr>
            <a:r>
              <a:rPr lang="ru-RU" sz="2000" dirty="0" smtClean="0"/>
              <a:t>3-й называет свой объект по аналогичному признаку и новый признак и т. п., до тех пор, пока находится кто-то, способный продолжить цепочку. </a:t>
            </a:r>
          </a:p>
          <a:p>
            <a:pPr>
              <a:spcBef>
                <a:spcPts val="0"/>
              </a:spcBef>
              <a:buNone/>
            </a:pPr>
            <a:endParaRPr lang="en-GB" sz="2400" b="1" dirty="0" smtClean="0">
              <a:solidFill>
                <a:srgbClr val="FF2F43"/>
              </a:solidFill>
            </a:endParaRPr>
          </a:p>
          <a:p>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Жокей и лошадь</a:t>
            </a:r>
            <a:endParaRPr lang="ru-RU" dirty="0"/>
          </a:p>
        </p:txBody>
      </p:sp>
      <p:sp>
        <p:nvSpPr>
          <p:cNvPr id="3" name="Содержимое 2"/>
          <p:cNvSpPr>
            <a:spLocks noGrp="1"/>
          </p:cNvSpPr>
          <p:nvPr>
            <p:ph idx="1"/>
          </p:nvPr>
        </p:nvSpPr>
        <p:spPr>
          <a:xfrm>
            <a:off x="357158" y="1428736"/>
            <a:ext cx="8229600" cy="4525963"/>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Ученики совершенствуют навыки </a:t>
            </a:r>
            <a:r>
              <a:rPr lang="ru-RU" sz="2400" dirty="0" err="1" smtClean="0"/>
              <a:t>саморегуляции.Форма</a:t>
            </a:r>
            <a:r>
              <a:rPr lang="ru-RU" sz="2400" dirty="0" smtClean="0"/>
              <a:t> коллективного обучения. Автор - А.Каменский. </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Учитель готовит карточки. Класс делится на две группы: «жокеев» и «лошадей». Первые получают карточки с вопросами, вторые – с правильными ответами. </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r>
              <a:rPr lang="ru-RU" sz="2400" dirty="0" smtClean="0"/>
              <a:t>Каждый «жокей» должен найти свою «лошадь». Эта игра применима даже на уроках изучения нового материала. Самая большая сложность– необходимость всему коллективу учащихся одновременно ходить по классу, это требует определённой сформированности культуры поведения. </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Краткая теория</a:t>
            </a:r>
            <a:endParaRPr lang="ru-RU" dirty="0"/>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8" name="Text Box 4"/>
          <p:cNvSpPr txBox="1">
            <a:spLocks noChangeArrowheads="1"/>
          </p:cNvSpPr>
          <p:nvPr/>
        </p:nvSpPr>
        <p:spPr bwMode="auto">
          <a:xfrm>
            <a:off x="778671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solidFill>
                  <a:schemeClr val="bg1"/>
                </a:solidFill>
                <a:hlinkClick r:id="" action="ppaction://hlinkshowjump?jump=nextslide"/>
              </a:rPr>
              <a:t>ДАЛЕЕ</a:t>
            </a:r>
            <a:endParaRPr lang="ru-RU"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Ромашка Блума</a:t>
            </a:r>
            <a:endParaRPr lang="ru-RU" dirty="0"/>
          </a:p>
        </p:txBody>
      </p:sp>
      <p:sp>
        <p:nvSpPr>
          <p:cNvPr id="4" name="Прямоугольник 3"/>
          <p:cNvSpPr/>
          <p:nvPr/>
        </p:nvSpPr>
        <p:spPr>
          <a:xfrm>
            <a:off x="571472" y="1428736"/>
            <a:ext cx="7858180" cy="4031873"/>
          </a:xfrm>
          <a:prstGeom prst="rect">
            <a:avLst/>
          </a:prstGeom>
        </p:spPr>
        <p:txBody>
          <a:bodyPr wrap="square">
            <a:spAutoFit/>
          </a:bodyPr>
          <a:lstStyle/>
          <a:p>
            <a:pPr>
              <a:spcBef>
                <a:spcPts val="0"/>
              </a:spcBef>
              <a:buNone/>
            </a:pPr>
            <a:r>
              <a:rPr lang="ru-RU" sz="1600" b="1" dirty="0" smtClean="0">
                <a:solidFill>
                  <a:srgbClr val="FF2F43"/>
                </a:solidFill>
              </a:rPr>
              <a:t>Цель</a:t>
            </a:r>
            <a:r>
              <a:rPr lang="en-GB" sz="1600" dirty="0" smtClean="0">
                <a:solidFill>
                  <a:srgbClr val="FF2F43"/>
                </a:solidFill>
              </a:rPr>
              <a:t>:  </a:t>
            </a:r>
          </a:p>
          <a:p>
            <a:pPr>
              <a:spcBef>
                <a:spcPts val="0"/>
              </a:spcBef>
              <a:buNone/>
            </a:pPr>
            <a:r>
              <a:rPr lang="ru-RU" sz="1600" dirty="0" smtClean="0"/>
              <a:t>Совершенствование навыков критического мышления.</a:t>
            </a:r>
          </a:p>
          <a:p>
            <a:pPr>
              <a:spcBef>
                <a:spcPts val="0"/>
              </a:spcBef>
            </a:pPr>
            <a:r>
              <a:rPr lang="ru-RU" sz="1600" b="1" dirty="0" smtClean="0">
                <a:solidFill>
                  <a:srgbClr val="FF2F43"/>
                </a:solidFill>
              </a:rPr>
              <a:t>Организация</a:t>
            </a:r>
            <a:r>
              <a:rPr lang="en-GB" sz="1600" dirty="0" smtClean="0">
                <a:solidFill>
                  <a:srgbClr val="FF2F43"/>
                </a:solidFill>
              </a:rPr>
              <a:t>: </a:t>
            </a:r>
            <a:r>
              <a:rPr lang="ru-RU" sz="1600" dirty="0" smtClean="0"/>
              <a:t>Учитель заранее готовит Ромашку Блума с 6 типами вопросов по теме урока или предлагает ученикам самим сформулировать  вопросы по теме.</a:t>
            </a:r>
            <a:endParaRPr lang="en-GB" sz="1600" dirty="0" smtClean="0"/>
          </a:p>
          <a:p>
            <a:pPr>
              <a:spcBef>
                <a:spcPts val="0"/>
              </a:spcBef>
              <a:buNone/>
            </a:pPr>
            <a:r>
              <a:rPr lang="ru-RU" sz="1600" b="1" dirty="0" smtClean="0">
                <a:solidFill>
                  <a:srgbClr val="FF2F43"/>
                </a:solidFill>
              </a:rPr>
              <a:t>Как это работает</a:t>
            </a:r>
            <a:r>
              <a:rPr lang="en-GB" sz="1600" b="1" dirty="0" smtClean="0">
                <a:solidFill>
                  <a:srgbClr val="FF2F43"/>
                </a:solidFill>
              </a:rPr>
              <a:t>: </a:t>
            </a:r>
            <a:r>
              <a:rPr lang="ru-RU" sz="1600" dirty="0" smtClean="0"/>
              <a:t>Учеников приглашает учитель к доске, они выбирают вопрос, отрывают с ромашки и на обороте его читают. Или на лицевой стороне вопрос, а на обороте модельный ответ.</a:t>
            </a:r>
          </a:p>
          <a:p>
            <a:pPr>
              <a:spcBef>
                <a:spcPts val="0"/>
              </a:spcBef>
              <a:buNone/>
            </a:pPr>
            <a:r>
              <a:rPr lang="ru-RU" sz="1600" dirty="0" smtClean="0"/>
              <a:t>Простой вопрос – «Назовите…» "Что?", "Когда?", "Где?", "Как?". </a:t>
            </a:r>
          </a:p>
          <a:p>
            <a:pPr>
              <a:spcBef>
                <a:spcPts val="0"/>
              </a:spcBef>
              <a:buNone/>
            </a:pPr>
            <a:r>
              <a:rPr lang="ru-RU" sz="1600" dirty="0" smtClean="0"/>
              <a:t>Уточняющий-  «Уточните понятие…»</a:t>
            </a:r>
          </a:p>
          <a:p>
            <a:pPr>
              <a:spcBef>
                <a:spcPts val="0"/>
              </a:spcBef>
              <a:buNone/>
            </a:pPr>
            <a:r>
              <a:rPr lang="ru-RU" sz="1600" dirty="0" smtClean="0"/>
              <a:t>Практический вопрос- «Как решить данную задачу?» Где можно увидеть в жизни…</a:t>
            </a:r>
          </a:p>
          <a:p>
            <a:pPr>
              <a:spcBef>
                <a:spcPts val="0"/>
              </a:spcBef>
              <a:buNone/>
            </a:pPr>
            <a:r>
              <a:rPr lang="ru-RU" sz="1600" dirty="0" smtClean="0"/>
              <a:t>Интерпретирующий вопрос- Обычно начинается </a:t>
            </a:r>
          </a:p>
          <a:p>
            <a:pPr>
              <a:spcBef>
                <a:spcPts val="0"/>
              </a:spcBef>
              <a:buNone/>
            </a:pPr>
            <a:r>
              <a:rPr lang="ru-RU" sz="1600" dirty="0" smtClean="0"/>
              <a:t>со слова «Почему?»</a:t>
            </a:r>
          </a:p>
          <a:p>
            <a:pPr>
              <a:spcBef>
                <a:spcPts val="0"/>
              </a:spcBef>
              <a:buNone/>
            </a:pPr>
            <a:r>
              <a:rPr lang="ru-RU" sz="1600" dirty="0" smtClean="0"/>
              <a:t>Оценочный вопрос- «Дайте оценку явлению, событию, факту…»</a:t>
            </a:r>
          </a:p>
          <a:p>
            <a:pPr>
              <a:spcBef>
                <a:spcPts val="0"/>
              </a:spcBef>
              <a:buNone/>
            </a:pPr>
            <a:r>
              <a:rPr lang="ru-RU" sz="1600" dirty="0" smtClean="0"/>
              <a:t>Творческий вопрос- Содержит формулу</a:t>
            </a:r>
          </a:p>
          <a:p>
            <a:pPr>
              <a:spcBef>
                <a:spcPts val="0"/>
              </a:spcBef>
              <a:buNone/>
            </a:pPr>
            <a:r>
              <a:rPr lang="ru-RU" sz="1600" dirty="0" smtClean="0"/>
              <a:t> будущего «Если бы….»</a:t>
            </a:r>
          </a:p>
        </p:txBody>
      </p:sp>
      <p:pic>
        <p:nvPicPr>
          <p:cNvPr id="1026" name="Picture 2" descr="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0571" y="3571876"/>
            <a:ext cx="3813429"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Удивительное рядом!</a:t>
            </a:r>
            <a:endParaRPr lang="ru-RU" dirty="0"/>
          </a:p>
        </p:txBody>
      </p:sp>
      <p:sp>
        <p:nvSpPr>
          <p:cNvPr id="3" name="Содержимое 2"/>
          <p:cNvSpPr>
            <a:spLocks noGrp="1"/>
          </p:cNvSpPr>
          <p:nvPr>
            <p:ph idx="1"/>
          </p:nvPr>
        </p:nvSpPr>
        <p:spPr>
          <a:xfrm>
            <a:off x="214282" y="1600200"/>
            <a:ext cx="8929718" cy="4525963"/>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Включить учащихся в активную </a:t>
            </a:r>
            <a:r>
              <a:rPr lang="ru-RU" sz="2400" dirty="0" err="1" smtClean="0"/>
              <a:t>мыследеятельность</a:t>
            </a:r>
            <a:r>
              <a:rPr lang="ru-RU" sz="2400" dirty="0" smtClean="0"/>
              <a:t> с первых минут урока.</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 Учитель начинает урок с противоречивого факта, который трудно объяснить на основе имеющихся знаний.</a:t>
            </a:r>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r>
              <a:rPr lang="ru-RU" sz="2400" dirty="0" err="1" smtClean="0"/>
              <a:t>Пример.Физика</a:t>
            </a:r>
            <a:r>
              <a:rPr lang="ru-RU" sz="2400" dirty="0" smtClean="0"/>
              <a:t>. Тема урока «Теплопередача». До начала урока на окно поставить графин с водой, а перед входом учащихся развернуть его противоположной стороной. Попросить детей потрогать графин рукой и объяснить, почему сторона графина, повернутая к солнцу холодная, а противоположная – теплая.</a:t>
            </a:r>
          </a:p>
          <a:p>
            <a:pPr>
              <a:buNone/>
            </a:pPr>
            <a:endParaRPr lang="ru-RU" sz="2400" dirty="0" smtClean="0"/>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Технологическая карта</a:t>
            </a:r>
            <a:endParaRPr lang="ru-RU" dirty="0"/>
          </a:p>
        </p:txBody>
      </p:sp>
      <p:sp>
        <p:nvSpPr>
          <p:cNvPr id="3" name="Содержимое 2"/>
          <p:cNvSpPr>
            <a:spLocks noGrp="1"/>
          </p:cNvSpPr>
          <p:nvPr>
            <p:ph idx="1"/>
          </p:nvPr>
        </p:nvSpPr>
        <p:spPr>
          <a:xfrm>
            <a:off x="428596" y="1357298"/>
            <a:ext cx="8786874" cy="4829196"/>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Ученики совершенствуют навыки саморегуляции</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Учитель готовит технологическую карту урока и раздаточные материалы.</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p>
          <a:p>
            <a:pPr marL="457200" lvl="0" indent="-457200">
              <a:buFont typeface="+mj-lt"/>
              <a:buAutoNum type="arabicPeriod"/>
            </a:pPr>
            <a:r>
              <a:rPr lang="ru-RU" sz="2400" dirty="0" smtClean="0"/>
              <a:t>Информирование</a:t>
            </a:r>
          </a:p>
          <a:p>
            <a:pPr marL="457200" lvl="0" indent="-457200">
              <a:buFont typeface="+mj-lt"/>
              <a:buAutoNum type="arabicPeriod"/>
            </a:pPr>
            <a:r>
              <a:rPr lang="ru-RU" sz="2400" dirty="0" smtClean="0"/>
              <a:t>Планирование</a:t>
            </a:r>
          </a:p>
          <a:p>
            <a:pPr marL="457200" lvl="0" indent="-457200">
              <a:buFont typeface="+mj-lt"/>
              <a:buAutoNum type="arabicPeriod"/>
            </a:pPr>
            <a:r>
              <a:rPr lang="ru-RU" sz="2400" dirty="0" smtClean="0"/>
              <a:t>Решение</a:t>
            </a:r>
          </a:p>
          <a:p>
            <a:pPr marL="457200" lvl="0" indent="-457200">
              <a:buFont typeface="+mj-lt"/>
              <a:buAutoNum type="arabicPeriod"/>
            </a:pPr>
            <a:r>
              <a:rPr lang="ru-RU" sz="2400" dirty="0" smtClean="0"/>
              <a:t>Проведение</a:t>
            </a:r>
          </a:p>
          <a:p>
            <a:pPr marL="457200" lvl="0" indent="-457200">
              <a:buFont typeface="+mj-lt"/>
              <a:buAutoNum type="arabicPeriod"/>
            </a:pPr>
            <a:r>
              <a:rPr lang="ru-RU" sz="2400" dirty="0" smtClean="0"/>
              <a:t>Контроль</a:t>
            </a:r>
          </a:p>
          <a:p>
            <a:pPr marL="457200" lvl="0" indent="-457200">
              <a:buFont typeface="+mj-lt"/>
              <a:buAutoNum type="arabicPeriod"/>
            </a:pPr>
            <a:r>
              <a:rPr lang="ru-RU" sz="2400" dirty="0" smtClean="0"/>
              <a:t>Оценивание</a:t>
            </a:r>
          </a:p>
          <a:p>
            <a:pPr>
              <a:buNone/>
            </a:pPr>
            <a:r>
              <a:rPr lang="ru-RU" sz="2400" dirty="0" smtClean="0"/>
              <a:t>Все эти 6 шагов выполняются самим учеником.</a:t>
            </a:r>
          </a:p>
          <a:p>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Стенд «Сегодня на уроке»</a:t>
            </a:r>
            <a:endParaRPr lang="ru-RU" dirty="0"/>
          </a:p>
        </p:txBody>
      </p:sp>
      <p:sp>
        <p:nvSpPr>
          <p:cNvPr id="3" name="Содержимое 2"/>
          <p:cNvSpPr>
            <a:spLocks noGrp="1"/>
          </p:cNvSpPr>
          <p:nvPr>
            <p:ph idx="1"/>
          </p:nvPr>
        </p:nvSpPr>
        <p:spPr>
          <a:xfrm>
            <a:off x="428596" y="1357298"/>
            <a:ext cx="8786874" cy="4829196"/>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Ученики совершенствуют навыки саморегуляции</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Учитель готовит интересные факты или загадочные события на стенде, которые активизируют познавательный интерес учеников.</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p>
          <a:p>
            <a:pPr>
              <a:buNone/>
            </a:pPr>
            <a:r>
              <a:rPr lang="ru-RU" sz="2400" dirty="0" smtClean="0"/>
              <a:t>Ученики на перемене ознакомившись с материалами, представленными на стенде озвучивает свои версии темы и цели урока.</a:t>
            </a:r>
            <a:endParaRPr lang="ru-RU"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Корзина идей</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r>
              <a:rPr lang="ru-RU" sz="2400" dirty="0" smtClean="0"/>
              <a:t>Выяснить все, что знают или думают ученики по обсуждаемой теме урока. </a:t>
            </a:r>
          </a:p>
          <a:p>
            <a:pPr>
              <a:spcBef>
                <a:spcPts val="0"/>
              </a:spcBef>
              <a:buNone/>
            </a:pPr>
            <a:r>
              <a:rPr lang="ru-RU" sz="2400" b="1" dirty="0" smtClean="0">
                <a:solidFill>
                  <a:srgbClr val="FF2F43"/>
                </a:solidFill>
              </a:rPr>
              <a:t>Организация</a:t>
            </a:r>
            <a:r>
              <a:rPr lang="en-GB" sz="2400" dirty="0" smtClean="0">
                <a:solidFill>
                  <a:srgbClr val="FF2F43"/>
                </a:solidFill>
              </a:rPr>
              <a:t>: </a:t>
            </a:r>
            <a:r>
              <a:rPr lang="ru-RU" sz="2400" dirty="0" smtClean="0"/>
              <a:t>На доске можно нарисовать значок корзины, в которой условно будет собрано все то, что все ученики вместе знают об изучаемой теме. Или сделать </a:t>
            </a:r>
            <a:r>
              <a:rPr lang="ru-RU" sz="2400" dirty="0" err="1" smtClean="0"/>
              <a:t>флипчарт</a:t>
            </a:r>
            <a:r>
              <a:rPr lang="ru-RU" sz="2400" dirty="0" smtClean="0"/>
              <a:t> с корзиной.</a:t>
            </a:r>
            <a:endParaRPr lang="en-GB" sz="2400" dirty="0" smtClean="0">
              <a:solidFill>
                <a:srgbClr val="FF2F43"/>
              </a:solidFill>
            </a:endParaRPr>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p>
          <a:p>
            <a:pPr fontAlgn="auto">
              <a:spcBef>
                <a:spcPts val="0"/>
              </a:spcBef>
              <a:spcAft>
                <a:spcPts val="0"/>
              </a:spcAft>
              <a:buNone/>
              <a:defRPr/>
            </a:pPr>
            <a:r>
              <a:rPr lang="ru-RU" sz="2400" dirty="0" smtClean="0"/>
              <a:t>Например, на уроке изучения «Линейного алгоритма» можно предложить учащимся высказать, как они думают какой алгоритм можно назвать линейным, привести примеры. На уроке изучения «Цикла» предложить предположить, что такое цикл, какие примеры циклических действий они могут привести.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Гипотеза</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r>
              <a:rPr lang="ru-RU" sz="2400" dirty="0" smtClean="0"/>
              <a:t>Ученикам дается направление для самостоятельного поиска материала, или готовый материал для размышления.</a:t>
            </a:r>
            <a:endParaRPr lang="en-GB" sz="2400" dirty="0" smtClean="0">
              <a:solidFill>
                <a:srgbClr val="FF2F43"/>
              </a:solidFill>
            </a:endParaRPr>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p>
          <a:p>
            <a:pPr fontAlgn="auto">
              <a:spcBef>
                <a:spcPts val="0"/>
              </a:spcBef>
              <a:spcAft>
                <a:spcPts val="0"/>
              </a:spcAft>
              <a:buNone/>
              <a:defRPr/>
            </a:pPr>
            <a:r>
              <a:rPr lang="ru-RU" sz="2400" dirty="0" smtClean="0"/>
              <a:t>Ученики ознакомившись с представленным материалом выдвигают(можно в группе или паре) гипотезы о причинах того или иного явления, события, факта, и обосновывают их.</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Ложная альтернатива</a:t>
            </a:r>
            <a:endParaRPr lang="ru-RU" dirty="0"/>
          </a:p>
        </p:txBody>
      </p:sp>
      <p:sp>
        <p:nvSpPr>
          <p:cNvPr id="3" name="Содержимое 2"/>
          <p:cNvSpPr>
            <a:spLocks noGrp="1"/>
          </p:cNvSpPr>
          <p:nvPr>
            <p:ph idx="1"/>
          </p:nvPr>
        </p:nvSpPr>
        <p:spPr>
          <a:xfrm>
            <a:off x="428596" y="2000240"/>
            <a:ext cx="8229600" cy="4525963"/>
          </a:xfrm>
        </p:spPr>
        <p:txBody>
          <a:bodyPr/>
          <a:lstStyle/>
          <a:p>
            <a:pPr>
              <a:spcBef>
                <a:spcPts val="0"/>
              </a:spcBef>
              <a:buNone/>
            </a:pPr>
            <a:r>
              <a:rPr lang="ru-RU" sz="2000" b="1" dirty="0" smtClean="0">
                <a:solidFill>
                  <a:srgbClr val="FF2F43"/>
                </a:solidFill>
              </a:rPr>
              <a:t>Цель</a:t>
            </a:r>
            <a:r>
              <a:rPr lang="en-GB" sz="2000" dirty="0" smtClean="0">
                <a:solidFill>
                  <a:srgbClr val="FF2F43"/>
                </a:solidFill>
              </a:rPr>
              <a:t>:</a:t>
            </a:r>
            <a:r>
              <a:rPr lang="ru-RU" sz="2000" dirty="0" smtClean="0">
                <a:solidFill>
                  <a:srgbClr val="FF2F43"/>
                </a:solidFill>
              </a:rPr>
              <a:t> </a:t>
            </a:r>
            <a:r>
              <a:rPr lang="ru-RU" sz="2000" dirty="0" smtClean="0"/>
              <a:t>создание внутренней мотивации изучения темы урока. </a:t>
            </a:r>
          </a:p>
          <a:p>
            <a:pPr>
              <a:spcBef>
                <a:spcPts val="0"/>
              </a:spcBef>
              <a:buNone/>
            </a:pPr>
            <a:r>
              <a:rPr lang="ru-RU" sz="2000" b="1" dirty="0" smtClean="0">
                <a:solidFill>
                  <a:srgbClr val="FF2F43"/>
                </a:solidFill>
              </a:rPr>
              <a:t>Организация</a:t>
            </a:r>
            <a:r>
              <a:rPr lang="en-GB" sz="2000" dirty="0" smtClean="0">
                <a:solidFill>
                  <a:srgbClr val="FF2F43"/>
                </a:solidFill>
              </a:rPr>
              <a:t>:</a:t>
            </a:r>
            <a:r>
              <a:rPr lang="ru-RU" sz="2000" dirty="0" smtClean="0"/>
              <a:t>Внимание слушателя уводится в сторону с помощью альтернативы "или-или", совершенно произвольно выраженной. Ни один из предлагаемых ответов не является верным. </a:t>
            </a:r>
            <a:endParaRPr lang="en-GB" sz="2000" dirty="0" smtClean="0">
              <a:solidFill>
                <a:srgbClr val="FF2F43"/>
              </a:solidFill>
            </a:endParaRPr>
          </a:p>
          <a:p>
            <a:pPr>
              <a:spcBef>
                <a:spcPts val="0"/>
              </a:spcBef>
              <a:buNone/>
            </a:pPr>
            <a:r>
              <a:rPr lang="ru-RU" sz="2000" b="1" dirty="0" smtClean="0">
                <a:solidFill>
                  <a:srgbClr val="FF2F43"/>
                </a:solidFill>
              </a:rPr>
              <a:t>Как это работает</a:t>
            </a:r>
            <a:r>
              <a:rPr lang="en-GB" sz="2000" b="1" dirty="0" smtClean="0">
                <a:solidFill>
                  <a:srgbClr val="FF2F43"/>
                </a:solidFill>
              </a:rPr>
              <a:t>:</a:t>
            </a:r>
            <a:endParaRPr lang="ru-RU" sz="2000" dirty="0" smtClean="0"/>
          </a:p>
          <a:p>
            <a:pPr fontAlgn="auto">
              <a:spcBef>
                <a:spcPts val="0"/>
              </a:spcBef>
              <a:spcAft>
                <a:spcPts val="0"/>
              </a:spcAft>
              <a:defRPr/>
            </a:pPr>
            <a:r>
              <a:rPr lang="ru-RU" sz="2000" dirty="0" smtClean="0"/>
              <a:t>Учитель предлагает вразброс обычные загадки и </a:t>
            </a:r>
            <a:r>
              <a:rPr lang="ru-RU" sz="2000" dirty="0" err="1" smtClean="0"/>
              <a:t>лжезагадки</a:t>
            </a:r>
            <a:r>
              <a:rPr lang="ru-RU" sz="2000" dirty="0" smtClean="0"/>
              <a:t>, дети должны их угадывать и указывать их тип. Например: </a:t>
            </a:r>
          </a:p>
          <a:p>
            <a:pPr fontAlgn="auto">
              <a:spcBef>
                <a:spcPts val="0"/>
              </a:spcBef>
              <a:spcAft>
                <a:spcPts val="0"/>
              </a:spcAft>
              <a:defRPr/>
            </a:pPr>
            <a:r>
              <a:rPr lang="ru-RU" sz="2000" dirty="0" smtClean="0"/>
              <a:t>Сколько будет 8 и 4: 11 или 12 ? </a:t>
            </a:r>
          </a:p>
          <a:p>
            <a:pPr fontAlgn="auto">
              <a:spcBef>
                <a:spcPts val="0"/>
              </a:spcBef>
              <a:spcAft>
                <a:spcPts val="0"/>
              </a:spcAft>
              <a:defRPr/>
            </a:pPr>
            <a:r>
              <a:rPr lang="ru-RU" sz="2000" dirty="0" smtClean="0"/>
              <a:t>Что растет не березе - яблоки или груши? </a:t>
            </a:r>
          </a:p>
          <a:p>
            <a:pPr fontAlgn="auto">
              <a:spcBef>
                <a:spcPts val="0"/>
              </a:spcBef>
              <a:spcAft>
                <a:spcPts val="0"/>
              </a:spcAft>
              <a:defRPr/>
            </a:pPr>
            <a:r>
              <a:rPr lang="ru-RU" sz="2000" dirty="0" smtClean="0"/>
              <a:t>Слово "часы" - пишется как "чесы" или "</a:t>
            </a:r>
            <a:r>
              <a:rPr lang="ru-RU" sz="2000" dirty="0" err="1" smtClean="0"/>
              <a:t>чисы</a:t>
            </a:r>
            <a:r>
              <a:rPr lang="ru-RU" sz="2000" dirty="0" smtClean="0"/>
              <a:t>"? </a:t>
            </a:r>
          </a:p>
          <a:p>
            <a:pPr fontAlgn="auto">
              <a:spcBef>
                <a:spcPts val="0"/>
              </a:spcBef>
              <a:spcAft>
                <a:spcPts val="0"/>
              </a:spcAft>
              <a:defRPr/>
            </a:pPr>
            <a:r>
              <a:rPr lang="ru-RU" sz="2000" dirty="0" smtClean="0"/>
              <a:t>Кто быстрее плавает - утенок или цыпленок? </a:t>
            </a:r>
          </a:p>
          <a:p>
            <a:pPr fontAlgn="auto">
              <a:spcBef>
                <a:spcPts val="0"/>
              </a:spcBef>
              <a:spcAft>
                <a:spcPts val="0"/>
              </a:spcAft>
              <a:defRPr/>
            </a:pPr>
            <a:r>
              <a:rPr lang="ru-RU" sz="2000" dirty="0" smtClean="0"/>
              <a:t>Столица России - Москва или Минск? </a:t>
            </a:r>
          </a:p>
          <a:p>
            <a:pPr fontAlgn="auto">
              <a:spcBef>
                <a:spcPts val="0"/>
              </a:spcBef>
              <a:spcAft>
                <a:spcPts val="0"/>
              </a:spcAft>
              <a:defRPr/>
            </a:pPr>
            <a:r>
              <a:rPr lang="ru-RU" sz="2000" dirty="0" smtClean="0"/>
              <a:t>Какие звери живут в Африке - мамонты или динозавры? </a:t>
            </a:r>
          </a:p>
          <a:p>
            <a:pPr fontAlgn="auto">
              <a:spcBef>
                <a:spcPts val="0"/>
              </a:spcBef>
              <a:spcAft>
                <a:spcPts val="0"/>
              </a:spcAft>
              <a:defRPr/>
            </a:pPr>
            <a:r>
              <a:rPr lang="ru-RU" sz="2000" dirty="0" smtClean="0"/>
              <a:t>Сколько в минуте секунд - 10 или 100?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Сделай шаг!</a:t>
            </a:r>
            <a:endParaRPr lang="ru-RU" dirty="0"/>
          </a:p>
        </p:txBody>
      </p:sp>
      <p:sp>
        <p:nvSpPr>
          <p:cNvPr id="3" name="Содержимое 2"/>
          <p:cNvSpPr>
            <a:spLocks noGrp="1"/>
          </p:cNvSpPr>
          <p:nvPr>
            <p:ph idx="1"/>
          </p:nvPr>
        </p:nvSpPr>
        <p:spPr>
          <a:xfrm>
            <a:off x="214282" y="1428736"/>
            <a:ext cx="8929718" cy="4525963"/>
          </a:xfrm>
        </p:spPr>
        <p:txBody>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Включить учащихся в активную </a:t>
            </a:r>
            <a:r>
              <a:rPr lang="ru-RU" sz="2400" dirty="0" err="1" smtClean="0"/>
              <a:t>мыследеятельность</a:t>
            </a:r>
            <a:r>
              <a:rPr lang="ru-RU" sz="2400" dirty="0" smtClean="0"/>
              <a:t> с первых минут урока.</a:t>
            </a:r>
            <a:r>
              <a:rPr lang="ru-RU" sz="2400" dirty="0" smtClean="0">
                <a:ea typeface="Times New Roman" pitchFamily="18" charset="0"/>
              </a:rPr>
              <a:t> Автор - Е.Д.Тимашева (г.Люберцы). </a:t>
            </a:r>
            <a:endParaRPr lang="ru-RU" sz="2400" dirty="0" smtClean="0"/>
          </a:p>
          <a:p>
            <a:pPr>
              <a:spcBef>
                <a:spcPts val="0"/>
              </a:spcBef>
              <a:buNone/>
            </a:pPr>
            <a:r>
              <a:rPr lang="ru-RU" sz="2400" b="1" dirty="0" smtClean="0">
                <a:solidFill>
                  <a:srgbClr val="FF2F43"/>
                </a:solidFill>
              </a:rPr>
              <a:t>Организация</a:t>
            </a:r>
            <a:r>
              <a:rPr lang="en-GB" sz="2400" dirty="0" smtClean="0">
                <a:solidFill>
                  <a:srgbClr val="FF2F43"/>
                </a:solidFill>
              </a:rPr>
              <a:t>: </a:t>
            </a:r>
            <a:r>
              <a:rPr lang="ru-RU" sz="2400" dirty="0" smtClean="0">
                <a:ea typeface="Times New Roman" pitchFamily="18" charset="0"/>
              </a:rPr>
              <a:t>Ученики, шагая к доске, на каждый шаг называют термин, понятие, явление и т.д. из изученного ранее материала. </a:t>
            </a:r>
          </a:p>
          <a:p>
            <a:pPr eaLnBrk="0" hangingPunct="0">
              <a:buNone/>
              <a:defRPr/>
            </a:pPr>
            <a:r>
              <a:rPr lang="ru-RU" sz="2400" b="1" dirty="0" smtClean="0">
                <a:solidFill>
                  <a:srgbClr val="FF2F43"/>
                </a:solidFill>
              </a:rPr>
              <a:t>Как это работает</a:t>
            </a:r>
            <a:r>
              <a:rPr lang="en-GB" sz="2400" b="1" dirty="0" smtClean="0">
                <a:solidFill>
                  <a:srgbClr val="FF2F43"/>
                </a:solidFill>
              </a:rPr>
              <a:t>:</a:t>
            </a:r>
            <a:r>
              <a:rPr lang="ru-RU" sz="2400" dirty="0" smtClean="0"/>
              <a:t> </a:t>
            </a:r>
            <a:r>
              <a:rPr lang="ru-RU" sz="2400" b="1" i="1" dirty="0" smtClean="0">
                <a:ea typeface="Times New Roman" pitchFamily="18" charset="0"/>
              </a:rPr>
              <a:t>Пример.</a:t>
            </a:r>
            <a:r>
              <a:rPr lang="ru-RU" sz="2400" dirty="0" smtClean="0">
                <a:ea typeface="Times New Roman" pitchFamily="18" charset="0"/>
              </a:rPr>
              <a:t> На уроке биологии. Ученики шагают к доске. И каждый шаг делают называя какое-нибудь растение из семейства крестоцветных, или животного из псовых, или части кровеносной системы человека, или чего-то ещё. На уроках других предметов ученики вполне могут делать шаг, называя произведения писателя предельные или непредельные углеводороды, основные сражения ВОВ и т.д.</a:t>
            </a:r>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Необъявленная тема</a:t>
            </a:r>
            <a:endParaRPr lang="ru-RU" dirty="0"/>
          </a:p>
        </p:txBody>
      </p:sp>
      <p:sp>
        <p:nvSpPr>
          <p:cNvPr id="3" name="Содержимое 2"/>
          <p:cNvSpPr>
            <a:spLocks noGrp="1"/>
          </p:cNvSpPr>
          <p:nvPr>
            <p:ph idx="1"/>
          </p:nvPr>
        </p:nvSpPr>
        <p:spPr/>
        <p:txBody>
          <a:bodyPr/>
          <a:lstStyle/>
          <a:p>
            <a:pPr>
              <a:spcBef>
                <a:spcPts val="0"/>
              </a:spcBef>
              <a:buNone/>
            </a:pPr>
            <a:r>
              <a:rPr lang="ru-RU" sz="2400" b="1" dirty="0" smtClean="0">
                <a:solidFill>
                  <a:srgbClr val="FF2F43"/>
                </a:solidFill>
              </a:rPr>
              <a:t>Цель</a:t>
            </a:r>
            <a:r>
              <a:rPr lang="en-GB" sz="2400" dirty="0" smtClean="0">
                <a:solidFill>
                  <a:srgbClr val="FF2F43"/>
                </a:solidFill>
              </a:rPr>
              <a:t>:</a:t>
            </a:r>
            <a:r>
              <a:rPr lang="ru-RU" sz="2400" dirty="0" smtClean="0">
                <a:solidFill>
                  <a:srgbClr val="FF2F43"/>
                </a:solidFill>
              </a:rPr>
              <a:t> </a:t>
            </a:r>
            <a:r>
              <a:rPr lang="ru-RU" sz="2400" dirty="0" smtClean="0"/>
              <a:t>создание внешней мотивации изучения темы урока. </a:t>
            </a:r>
          </a:p>
          <a:p>
            <a:pPr>
              <a:spcBef>
                <a:spcPts val="0"/>
              </a:spcBef>
              <a:buNone/>
            </a:pPr>
            <a:r>
              <a:rPr lang="ru-RU" sz="2400" b="1" dirty="0" smtClean="0">
                <a:solidFill>
                  <a:srgbClr val="FF2F43"/>
                </a:solidFill>
              </a:rPr>
              <a:t>Организация</a:t>
            </a:r>
            <a:r>
              <a:rPr lang="en-GB" sz="2400" dirty="0" smtClean="0">
                <a:solidFill>
                  <a:srgbClr val="FF2F43"/>
                </a:solidFill>
              </a:rPr>
              <a:t>:</a:t>
            </a:r>
            <a:r>
              <a:rPr lang="ru-RU" sz="2400" dirty="0" smtClean="0"/>
              <a:t>Данный прием позволяет привлечь интерес учащихся к изучению новой темы, не блокируя восприятия непонятными терминами. </a:t>
            </a:r>
            <a:endParaRPr lang="en-GB" sz="2400" dirty="0" smtClean="0">
              <a:solidFill>
                <a:srgbClr val="FF2F43"/>
              </a:solidFill>
            </a:endParaRPr>
          </a:p>
          <a:p>
            <a:pPr>
              <a:spcBef>
                <a:spcPts val="0"/>
              </a:spcBef>
              <a:buNone/>
            </a:pPr>
            <a:r>
              <a:rPr lang="ru-RU" sz="2400" b="1" dirty="0" smtClean="0">
                <a:solidFill>
                  <a:srgbClr val="FF2F43"/>
                </a:solidFill>
              </a:rPr>
              <a:t>Как это работает</a:t>
            </a:r>
            <a:r>
              <a:rPr lang="en-GB" sz="2400" b="1" dirty="0" smtClean="0">
                <a:solidFill>
                  <a:srgbClr val="FF2F43"/>
                </a:solidFill>
              </a:rPr>
              <a:t>:</a:t>
            </a:r>
            <a:r>
              <a:rPr lang="ru-RU" sz="2400" b="1" dirty="0" smtClean="0">
                <a:solidFill>
                  <a:srgbClr val="FF2F43"/>
                </a:solidFill>
              </a:rPr>
              <a:t> </a:t>
            </a:r>
            <a:r>
              <a:rPr lang="ru-RU" sz="2400" dirty="0" smtClean="0"/>
              <a:t>Ученикам не говорят тему урока, а предлагают самим сформулировать ее в конце урока, когда весь материал будет изучен.</a:t>
            </a:r>
          </a:p>
          <a:p>
            <a:endParaRPr lang="ru-RU"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txBox="1">
            <a:spLocks/>
          </p:cNvSpPr>
          <p:nvPr/>
        </p:nvSpPr>
        <p:spPr>
          <a:xfrm>
            <a:off x="285720" y="76200"/>
            <a:ext cx="8553480"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Операционный этап</a:t>
            </a:r>
            <a:endPar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sp>
        <p:nvSpPr>
          <p:cNvPr id="4" name="Содержимое 3"/>
          <p:cNvSpPr>
            <a:spLocks noGrp="1"/>
          </p:cNvSpPr>
          <p:nvPr>
            <p:ph idx="1"/>
          </p:nvPr>
        </p:nvSpPr>
        <p:spPr>
          <a:xfrm>
            <a:off x="500066" y="1785926"/>
            <a:ext cx="8929718" cy="4525963"/>
          </a:xfrm>
        </p:spPr>
        <p:txBody>
          <a:bodyPr/>
          <a:lstStyle/>
          <a:p>
            <a:pPr>
              <a:buNone/>
            </a:pPr>
            <a:r>
              <a:rPr lang="ru-RU" b="1" dirty="0" smtClean="0">
                <a:solidFill>
                  <a:srgbClr val="FF0000"/>
                </a:solidFill>
              </a:rPr>
              <a:t>Цель: </a:t>
            </a:r>
            <a:r>
              <a:rPr lang="ru-RU" b="1" dirty="0" smtClean="0"/>
              <a:t>Создание учебной ситуации успеха и коллективного сотрудничества для достижения знания</a:t>
            </a:r>
          </a:p>
          <a:p>
            <a:pPr>
              <a:buNone/>
            </a:pPr>
            <a:r>
              <a:rPr lang="ru-RU" sz="2400" b="1" i="1" dirty="0" smtClean="0">
                <a:solidFill>
                  <a:schemeClr val="tx2">
                    <a:lumMod val="75000"/>
                  </a:schemeClr>
                </a:solidFill>
              </a:rPr>
              <a:t>Учитель организует познавательный процесс в малых группах (3-4 человека=1 слабый, 2 средних, </a:t>
            </a:r>
          </a:p>
          <a:p>
            <a:pPr>
              <a:buNone/>
            </a:pPr>
            <a:r>
              <a:rPr lang="ru-RU" sz="2400" b="1" i="1" dirty="0" smtClean="0">
                <a:solidFill>
                  <a:schemeClr val="tx2">
                    <a:lumMod val="75000"/>
                  </a:schemeClr>
                </a:solidFill>
              </a:rPr>
              <a:t>1 сильный), дает разноуровневые задания на 10-15 минут (четкая инструкция к выполнению), обязательно должен быть учебный продукт выработанный группой (постер, схема, сравнительная таблица, рассказ, эссе и т. д.)</a:t>
            </a:r>
            <a:endParaRPr lang="ru-RU" sz="2400" b="1" i="1" dirty="0">
              <a:solidFill>
                <a:schemeClr val="tx2">
                  <a:lumMod val="75000"/>
                </a:schemeClr>
              </a:solidFill>
            </a:endParaRPr>
          </a:p>
        </p:txBody>
      </p:sp>
      <p:sp>
        <p:nvSpPr>
          <p:cNvPr id="6" name="Text Box 4"/>
          <p:cNvSpPr txBox="1">
            <a:spLocks noChangeArrowheads="1"/>
          </p:cNvSpPr>
          <p:nvPr/>
        </p:nvSpPr>
        <p:spPr bwMode="auto">
          <a:xfrm>
            <a:off x="1571604"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Сравнение структур</a:t>
            </a:r>
            <a:endParaRPr lang="ru-RU" dirty="0"/>
          </a:p>
        </p:txBody>
      </p:sp>
      <p:graphicFrame>
        <p:nvGraphicFramePr>
          <p:cNvPr id="4" name="Содержимое 3"/>
          <p:cNvGraphicFramePr>
            <a:graphicFrameLocks noGrp="1"/>
          </p:cNvGraphicFramePr>
          <p:nvPr>
            <p:ph idx="1"/>
          </p:nvPr>
        </p:nvGraphicFramePr>
        <p:xfrm>
          <a:off x="428564" y="1714488"/>
          <a:ext cx="8715436" cy="4663440"/>
        </p:xfrm>
        <a:graphic>
          <a:graphicData uri="http://schemas.openxmlformats.org/drawingml/2006/table">
            <a:tbl>
              <a:tblPr firstRow="1" bandRow="1">
                <a:tableStyleId>{5C22544A-7EE6-4342-B048-85BDC9FD1C3A}</a:tableStyleId>
              </a:tblPr>
              <a:tblGrid>
                <a:gridCol w="4766257"/>
                <a:gridCol w="3949179"/>
              </a:tblGrid>
              <a:tr h="435289">
                <a:tc>
                  <a:txBody>
                    <a:bodyPr/>
                    <a:lstStyle/>
                    <a:p>
                      <a:r>
                        <a:rPr lang="ru-RU" sz="2400" dirty="0" smtClean="0"/>
                        <a:t>Традиционный урок</a:t>
                      </a:r>
                      <a:endParaRPr lang="ru-RU" sz="2400" dirty="0"/>
                    </a:p>
                  </a:txBody>
                  <a:tcPr/>
                </a:tc>
                <a:tc>
                  <a:txBody>
                    <a:bodyPr/>
                    <a:lstStyle/>
                    <a:p>
                      <a:r>
                        <a:rPr lang="ru-RU" sz="2400" dirty="0" smtClean="0"/>
                        <a:t>Урок нового формата</a:t>
                      </a:r>
                      <a:endParaRPr lang="ru-RU" sz="2400" dirty="0"/>
                    </a:p>
                  </a:txBody>
                  <a:tcPr/>
                </a:tc>
              </a:tr>
              <a:tr h="772726">
                <a:tc>
                  <a:txBody>
                    <a:bodyPr/>
                    <a:lstStyle/>
                    <a:p>
                      <a:r>
                        <a:rPr lang="ru-RU" sz="2400" dirty="0" smtClean="0"/>
                        <a:t>Организационный момент -3 мин</a:t>
                      </a:r>
                      <a:endParaRPr lang="ru-RU" sz="2400" dirty="0"/>
                    </a:p>
                  </a:txBody>
                  <a:tcPr/>
                </a:tc>
                <a:tc>
                  <a:txBody>
                    <a:bodyPr/>
                    <a:lstStyle/>
                    <a:p>
                      <a:r>
                        <a:rPr lang="ru-RU" sz="2400" b="1" dirty="0" smtClean="0"/>
                        <a:t>Мотивационный этап-</a:t>
                      </a:r>
                    </a:p>
                    <a:p>
                      <a:r>
                        <a:rPr lang="ru-RU" sz="2400" b="1" dirty="0" smtClean="0"/>
                        <a:t>10 мин</a:t>
                      </a:r>
                      <a:endParaRPr lang="ru-RU" sz="2400" b="1" dirty="0"/>
                    </a:p>
                  </a:txBody>
                  <a:tcPr/>
                </a:tc>
              </a:tr>
              <a:tr h="783521">
                <a:tc>
                  <a:txBody>
                    <a:bodyPr/>
                    <a:lstStyle/>
                    <a:p>
                      <a:r>
                        <a:rPr lang="ru-RU" sz="2400" dirty="0" smtClean="0"/>
                        <a:t>Проверка домашнего</a:t>
                      </a:r>
                      <a:r>
                        <a:rPr lang="ru-RU" sz="2400" baseline="0" dirty="0" smtClean="0"/>
                        <a:t> </a:t>
                      </a:r>
                      <a:r>
                        <a:rPr lang="ru-RU" sz="2400" dirty="0" smtClean="0"/>
                        <a:t>задания -7 мин</a:t>
                      </a:r>
                      <a:endParaRPr lang="ru-RU" sz="2400" dirty="0"/>
                    </a:p>
                  </a:txBody>
                  <a:tcPr/>
                </a:tc>
                <a:tc>
                  <a:txBody>
                    <a:bodyPr/>
                    <a:lstStyle/>
                    <a:p>
                      <a:r>
                        <a:rPr lang="ru-RU" sz="2400" b="1" dirty="0" smtClean="0"/>
                        <a:t>Операционный этап – </a:t>
                      </a:r>
                    </a:p>
                    <a:p>
                      <a:r>
                        <a:rPr lang="ru-RU" sz="2400" b="1" dirty="0" smtClean="0"/>
                        <a:t>15 мин</a:t>
                      </a:r>
                      <a:endParaRPr lang="ru-RU" sz="2400" b="1" dirty="0"/>
                    </a:p>
                  </a:txBody>
                  <a:tcPr/>
                </a:tc>
              </a:tr>
              <a:tr h="783521">
                <a:tc>
                  <a:txBody>
                    <a:bodyPr/>
                    <a:lstStyle/>
                    <a:p>
                      <a:r>
                        <a:rPr lang="ru-RU" sz="2400" dirty="0" smtClean="0"/>
                        <a:t>Объяснение нового материала -15 мин</a:t>
                      </a:r>
                      <a:endParaRPr lang="ru-RU" sz="2400" dirty="0"/>
                    </a:p>
                  </a:txBody>
                  <a:tcPr/>
                </a:tc>
                <a:tc>
                  <a:txBody>
                    <a:bodyPr/>
                    <a:lstStyle/>
                    <a:p>
                      <a:r>
                        <a:rPr lang="ru-RU" sz="2400" b="1" dirty="0" smtClean="0"/>
                        <a:t>Рефлексивный этап – </a:t>
                      </a:r>
                    </a:p>
                    <a:p>
                      <a:r>
                        <a:rPr lang="ru-RU" sz="2400" b="1" dirty="0" smtClean="0"/>
                        <a:t>20 мин</a:t>
                      </a:r>
                      <a:endParaRPr lang="ru-RU" sz="2400" b="1" dirty="0"/>
                    </a:p>
                  </a:txBody>
                  <a:tcPr/>
                </a:tc>
              </a:tr>
              <a:tr h="783521">
                <a:tc>
                  <a:txBody>
                    <a:bodyPr/>
                    <a:lstStyle/>
                    <a:p>
                      <a:r>
                        <a:rPr lang="ru-RU" sz="2400" dirty="0" smtClean="0"/>
                        <a:t>Закрепление учебного материала -10 мин</a:t>
                      </a:r>
                      <a:endParaRPr lang="ru-RU" sz="2400" dirty="0"/>
                    </a:p>
                  </a:txBody>
                  <a:tcPr/>
                </a:tc>
                <a:tc>
                  <a:txBody>
                    <a:bodyPr/>
                    <a:lstStyle/>
                    <a:p>
                      <a:endParaRPr lang="ru-RU" sz="2400"/>
                    </a:p>
                  </a:txBody>
                  <a:tcPr/>
                </a:tc>
              </a:tr>
              <a:tr h="435289">
                <a:tc>
                  <a:txBody>
                    <a:bodyPr/>
                    <a:lstStyle/>
                    <a:p>
                      <a:r>
                        <a:rPr lang="ru-RU" sz="2400" dirty="0" smtClean="0"/>
                        <a:t>Рефлексия -5 мин</a:t>
                      </a:r>
                      <a:endParaRPr lang="ru-RU" sz="2400" dirty="0"/>
                    </a:p>
                  </a:txBody>
                  <a:tcPr/>
                </a:tc>
                <a:tc>
                  <a:txBody>
                    <a:bodyPr/>
                    <a:lstStyle/>
                    <a:p>
                      <a:endParaRPr lang="ru-RU" sz="2400"/>
                    </a:p>
                  </a:txBody>
                  <a:tcPr/>
                </a:tc>
              </a:tr>
              <a:tr h="435289">
                <a:tc>
                  <a:txBody>
                    <a:bodyPr/>
                    <a:lstStyle/>
                    <a:p>
                      <a:r>
                        <a:rPr lang="ru-RU" sz="2400" dirty="0" smtClean="0"/>
                        <a:t>Выставление оценок -5 мин</a:t>
                      </a:r>
                      <a:endParaRPr lang="ru-RU" sz="2400" dirty="0"/>
                    </a:p>
                  </a:txBody>
                  <a:tcPr/>
                </a:tc>
                <a:tc>
                  <a:txBody>
                    <a:bodyPr/>
                    <a:lstStyle/>
                    <a:p>
                      <a:endParaRPr lang="ru-RU" sz="2400" dirty="0"/>
                    </a:p>
                  </a:txBody>
                  <a:tcPr/>
                </a:tc>
              </a:tr>
            </a:tbl>
          </a:graphicData>
        </a:graphic>
      </p:graphicFrame>
      <p:sp>
        <p:nvSpPr>
          <p:cNvPr id="5" name="Text Box 4"/>
          <p:cNvSpPr txBox="1">
            <a:spLocks noChangeArrowheads="1"/>
          </p:cNvSpPr>
          <p:nvPr/>
        </p:nvSpPr>
        <p:spPr bwMode="auto">
          <a:xfrm>
            <a:off x="420666"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80" name="Text Box 77"/>
          <p:cNvSpPr txBox="1">
            <a:spLocks noChangeArrowheads="1"/>
          </p:cNvSpPr>
          <p:nvPr/>
        </p:nvSpPr>
        <p:spPr bwMode="auto">
          <a:xfrm>
            <a:off x="7380288" y="6491312"/>
            <a:ext cx="1295400" cy="366712"/>
          </a:xfrm>
          <a:prstGeom prst="rect">
            <a:avLst/>
          </a:prstGeom>
          <a:noFill/>
          <a:ln w="9525" algn="ctr">
            <a:noFill/>
            <a:miter lim="800000"/>
            <a:headEnd/>
            <a:tailEnd/>
          </a:ln>
        </p:spPr>
        <p:txBody>
          <a:bodyPr anchorCtr="1">
            <a:spAutoFit/>
          </a:bodyPr>
          <a:lstStyle/>
          <a:p>
            <a:pPr algn="r">
              <a:spcBef>
                <a:spcPct val="50000"/>
              </a:spcBef>
            </a:pPr>
            <a:r>
              <a:rPr lang="ru-RU" dirty="0" smtClean="0">
                <a:hlinkClick r:id="" action="ppaction://hlinkshowjump?jump=nextslide"/>
              </a:rPr>
              <a:t>ДАЛЕЕ</a:t>
            </a:r>
            <a:endParaRPr lang="ru-RU" dirty="0"/>
          </a:p>
        </p:txBody>
      </p:sp>
      <p:sp>
        <p:nvSpPr>
          <p:cNvPr id="5" name="Заголовок 4"/>
          <p:cNvSpPr txBox="1">
            <a:spLocks/>
          </p:cNvSpPr>
          <p:nvPr/>
        </p:nvSpPr>
        <p:spPr>
          <a:xfrm>
            <a:off x="142844" y="-142900"/>
            <a:ext cx="8696356" cy="1143000"/>
          </a:xfrm>
          <a:prstGeom prst="rect">
            <a:avLst/>
          </a:prstGeom>
        </p:spPr>
        <p:txBody>
          <a:bodyPr/>
          <a:lstStyle/>
          <a:p>
            <a:pPr algn="ctr">
              <a:defRPr/>
            </a:pPr>
            <a:r>
              <a:rPr lang="ru-RU" sz="3600" b="1" dirty="0">
                <a:solidFill>
                  <a:schemeClr val="bg1"/>
                </a:solidFill>
                <a:effectLst>
                  <a:reflection blurRad="6350" stA="55000" endA="300" endPos="45500" dir="5400000" sy="-100000" algn="bl" rotWithShape="0"/>
                </a:effectLst>
                <a:latin typeface="Arial" pitchFamily="34" charset="0"/>
                <a:ea typeface="+mj-ea"/>
                <a:cs typeface="Arial" pitchFamily="34" charset="0"/>
              </a:rPr>
              <a:t>Операционный этап</a:t>
            </a:r>
          </a:p>
          <a:p>
            <a:pPr algn="ctr">
              <a:defRPr/>
            </a:pPr>
            <a:r>
              <a:rPr lang="ru-RU" sz="3600" b="1" dirty="0">
                <a:solidFill>
                  <a:schemeClr val="bg1"/>
                </a:solidFill>
                <a:effectLst>
                  <a:reflection blurRad="6350" stA="55000" endA="300" endPos="45500" dir="5400000" sy="-100000" algn="bl" rotWithShape="0"/>
                </a:effectLst>
                <a:latin typeface="Arial" pitchFamily="34" charset="0"/>
                <a:ea typeface="+mj-ea"/>
                <a:cs typeface="Arial" pitchFamily="34" charset="0"/>
              </a:rPr>
              <a:t>Изучение нового материала</a:t>
            </a:r>
          </a:p>
        </p:txBody>
      </p:sp>
      <p:sp>
        <p:nvSpPr>
          <p:cNvPr id="8" name="Text Box 4"/>
          <p:cNvSpPr txBox="1">
            <a:spLocks noChangeArrowheads="1"/>
          </p:cNvSpPr>
          <p:nvPr/>
        </p:nvSpPr>
        <p:spPr bwMode="auto">
          <a:xfrm>
            <a:off x="5786446"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9" name="Содержимое 8"/>
          <p:cNvSpPr>
            <a:spLocks noGrp="1"/>
          </p:cNvSpPr>
          <p:nvPr>
            <p:ph idx="1"/>
          </p:nvPr>
        </p:nvSpPr>
        <p:spPr>
          <a:xfrm>
            <a:off x="285720" y="1571612"/>
            <a:ext cx="8643998" cy="3929090"/>
          </a:xfrm>
        </p:spPr>
        <p:txBody>
          <a:bodyPr numCol="2"/>
          <a:lstStyle/>
          <a:p>
            <a:pPr>
              <a:buFont typeface="+mj-lt"/>
              <a:buAutoNum type="arabicPeriod"/>
            </a:pPr>
            <a:r>
              <a:rPr lang="ru-RU" sz="1600" b="1" dirty="0" smtClean="0"/>
              <a:t>Своя опора</a:t>
            </a:r>
          </a:p>
          <a:p>
            <a:pPr>
              <a:buFont typeface="+mj-lt"/>
              <a:buAutoNum type="arabicPeriod"/>
            </a:pPr>
            <a:r>
              <a:rPr lang="ru-RU" sz="1600" b="1" dirty="0" smtClean="0"/>
              <a:t>Научная лаборатория</a:t>
            </a:r>
          </a:p>
          <a:p>
            <a:pPr>
              <a:buFont typeface="+mj-lt"/>
              <a:buAutoNum type="arabicPeriod"/>
            </a:pPr>
            <a:r>
              <a:rPr lang="ru-RU" sz="1600" b="1" dirty="0" smtClean="0"/>
              <a:t>Парные разговоры</a:t>
            </a:r>
          </a:p>
          <a:p>
            <a:pPr>
              <a:buFont typeface="+mj-lt"/>
              <a:buAutoNum type="arabicPeriod"/>
            </a:pPr>
            <a:r>
              <a:rPr lang="ru-RU" sz="1600" b="1" dirty="0" smtClean="0"/>
              <a:t>Мозговой штурм</a:t>
            </a:r>
          </a:p>
          <a:p>
            <a:pPr>
              <a:buFont typeface="+mj-lt"/>
              <a:buAutoNum type="arabicPeriod"/>
            </a:pPr>
            <a:r>
              <a:rPr lang="ru-RU" sz="1600" b="1" dirty="0" smtClean="0"/>
              <a:t>Море вопросов</a:t>
            </a:r>
          </a:p>
          <a:p>
            <a:pPr>
              <a:buFont typeface="+mj-lt"/>
              <a:buAutoNum type="arabicPeriod"/>
            </a:pPr>
            <a:r>
              <a:rPr lang="ru-RU" sz="1600" b="1" dirty="0" smtClean="0"/>
              <a:t>Снежный ком</a:t>
            </a:r>
          </a:p>
          <a:p>
            <a:pPr>
              <a:buFont typeface="+mj-lt"/>
              <a:buAutoNum type="arabicPeriod"/>
            </a:pPr>
            <a:r>
              <a:rPr lang="ru-RU" sz="1600" b="1" dirty="0" smtClean="0"/>
              <a:t>Научный доклад</a:t>
            </a:r>
          </a:p>
          <a:p>
            <a:pPr>
              <a:buFont typeface="+mj-lt"/>
              <a:buAutoNum type="arabicPeriod"/>
            </a:pPr>
            <a:r>
              <a:rPr lang="ru-RU" sz="1600" b="1" dirty="0" smtClean="0"/>
              <a:t>Свои примеры</a:t>
            </a:r>
          </a:p>
          <a:p>
            <a:pPr>
              <a:buFont typeface="+mj-lt"/>
              <a:buAutoNum type="arabicPeriod"/>
            </a:pPr>
            <a:r>
              <a:rPr lang="ru-RU" sz="1600" b="1" dirty="0" smtClean="0"/>
              <a:t>Думай в </a:t>
            </a:r>
            <a:r>
              <a:rPr lang="ru-RU" sz="1600" b="1" dirty="0" err="1" smtClean="0"/>
              <a:t>паре-делись</a:t>
            </a:r>
            <a:endParaRPr lang="ru-RU" sz="1600" b="1" dirty="0" smtClean="0"/>
          </a:p>
          <a:p>
            <a:pPr>
              <a:buFont typeface="+mj-lt"/>
              <a:buAutoNum type="arabicPeriod"/>
            </a:pPr>
            <a:r>
              <a:rPr lang="ru-RU" sz="1600" b="1" dirty="0" smtClean="0"/>
              <a:t>Игра-тренинг</a:t>
            </a:r>
          </a:p>
          <a:p>
            <a:pPr>
              <a:buFont typeface="+mj-lt"/>
              <a:buAutoNum type="arabicPeriod"/>
            </a:pPr>
            <a:r>
              <a:rPr lang="ru-RU" sz="1600" b="1" dirty="0" smtClean="0"/>
              <a:t>Час «Х»</a:t>
            </a:r>
          </a:p>
          <a:p>
            <a:pPr>
              <a:buFont typeface="+mj-lt"/>
              <a:buAutoNum type="arabicPeriod"/>
            </a:pPr>
            <a:r>
              <a:rPr lang="ru-RU" sz="1600" b="1" dirty="0" smtClean="0"/>
              <a:t>Аквариум для золотой рыбки</a:t>
            </a:r>
          </a:p>
          <a:p>
            <a:pPr>
              <a:buFont typeface="+mj-lt"/>
              <a:buAutoNum type="arabicPeriod"/>
            </a:pPr>
            <a:r>
              <a:rPr lang="ru-RU" sz="1600" b="1" dirty="0" smtClean="0"/>
              <a:t>Мозаика</a:t>
            </a:r>
          </a:p>
          <a:p>
            <a:pPr>
              <a:buFont typeface="+mj-lt"/>
              <a:buAutoNum type="arabicPeriod"/>
            </a:pPr>
            <a:r>
              <a:rPr lang="ru-RU" sz="1600" b="1" dirty="0" smtClean="0"/>
              <a:t>Стратегия «Посол»</a:t>
            </a:r>
          </a:p>
          <a:p>
            <a:pPr>
              <a:buFont typeface="+mj-lt"/>
              <a:buAutoNum type="arabicPeriod"/>
            </a:pPr>
            <a:r>
              <a:rPr lang="ru-RU" sz="1600" b="1" dirty="0" smtClean="0"/>
              <a:t>Работа с визуальными доказательствами</a:t>
            </a:r>
          </a:p>
          <a:p>
            <a:pPr>
              <a:buFont typeface="+mj-lt"/>
              <a:buAutoNum type="arabicPeriod"/>
            </a:pPr>
            <a:r>
              <a:rPr lang="ru-RU" sz="1600" b="1" dirty="0" smtClean="0"/>
              <a:t>Слушающая тройка</a:t>
            </a:r>
          </a:p>
          <a:p>
            <a:pPr>
              <a:buFont typeface="+mj-lt"/>
              <a:buAutoNum type="arabicPeriod"/>
            </a:pPr>
            <a:r>
              <a:rPr lang="ru-RU" sz="1600" b="1" dirty="0" smtClean="0"/>
              <a:t>Группа радуги</a:t>
            </a:r>
          </a:p>
          <a:p>
            <a:pPr>
              <a:buFont typeface="+mj-lt"/>
              <a:buAutoNum type="arabicPeriod"/>
            </a:pPr>
            <a:r>
              <a:rPr lang="ru-RU" sz="1600" b="1" dirty="0" smtClean="0"/>
              <a:t>Диспут</a:t>
            </a:r>
          </a:p>
          <a:p>
            <a:pPr>
              <a:buFont typeface="+mj-lt"/>
              <a:buAutoNum type="arabicPeriod"/>
            </a:pPr>
            <a:r>
              <a:rPr lang="ru-RU" sz="1600" b="1" dirty="0" smtClean="0"/>
              <a:t>Стоп-кадр</a:t>
            </a:r>
          </a:p>
          <a:p>
            <a:pPr>
              <a:buFont typeface="+mj-lt"/>
              <a:buAutoNum type="arabicPeriod"/>
            </a:pPr>
            <a:r>
              <a:rPr lang="ru-RU" sz="1600" b="1" dirty="0" smtClean="0"/>
              <a:t>Автобусная остановка</a:t>
            </a:r>
          </a:p>
          <a:p>
            <a:pPr>
              <a:buFont typeface="+mj-lt"/>
              <a:buAutoNum type="arabicPeriod"/>
            </a:pPr>
            <a:r>
              <a:rPr lang="ru-RU" sz="1600" b="1" dirty="0" smtClean="0"/>
              <a:t>Диалог на </a:t>
            </a:r>
            <a:r>
              <a:rPr lang="ru-RU" sz="1600" b="1" dirty="0" err="1" smtClean="0"/>
              <a:t>стикерах</a:t>
            </a:r>
            <a:endParaRPr lang="ru-RU" sz="1600" b="1" dirty="0" smtClean="0"/>
          </a:p>
          <a:p>
            <a:pPr>
              <a:buFont typeface="+mj-lt"/>
              <a:buAutoNum type="arabicPeriod"/>
            </a:pPr>
            <a:r>
              <a:rPr lang="ru-RU" sz="1600" b="1" dirty="0" smtClean="0"/>
              <a:t>Пинг-понг</a:t>
            </a:r>
          </a:p>
          <a:p>
            <a:pPr>
              <a:buFont typeface="+mj-lt"/>
              <a:buAutoNum type="arabicPeriod"/>
            </a:pPr>
            <a:r>
              <a:rPr lang="ru-RU" sz="1600" b="1" dirty="0" smtClean="0"/>
              <a:t>Игровая цель</a:t>
            </a:r>
          </a:p>
          <a:p>
            <a:pPr>
              <a:buFont typeface="+mj-lt"/>
              <a:buAutoNum type="arabicPeriod"/>
            </a:pPr>
            <a:r>
              <a:rPr lang="ru-RU" sz="1600" b="1" dirty="0" smtClean="0"/>
              <a:t>Целое-часть</a:t>
            </a:r>
          </a:p>
          <a:p>
            <a:pPr>
              <a:buFont typeface="+mj-lt"/>
              <a:buAutoNum type="arabicPeriod"/>
            </a:pPr>
            <a:r>
              <a:rPr lang="ru-RU" sz="1600" b="1" dirty="0" smtClean="0"/>
              <a:t>Зигзаг</a:t>
            </a:r>
          </a:p>
          <a:p>
            <a:pPr>
              <a:buFont typeface="+mj-lt"/>
              <a:buAutoNum type="arabicPeriod"/>
            </a:pPr>
            <a:r>
              <a:rPr lang="ru-RU" sz="1600" b="1" dirty="0" err="1" smtClean="0"/>
              <a:t>Инсерт</a:t>
            </a:r>
            <a:endParaRPr lang="ru-RU" sz="1600" b="1" dirty="0" smtClean="0"/>
          </a:p>
          <a:p>
            <a:pPr>
              <a:buFont typeface="+mj-lt"/>
              <a:buAutoNum type="arabicPeriod"/>
            </a:pPr>
            <a:r>
              <a:rPr lang="ru-RU" sz="1600" b="1" dirty="0" smtClean="0"/>
              <a:t>Прокуроры-адвокаты</a:t>
            </a:r>
          </a:p>
          <a:p>
            <a:pPr>
              <a:buFont typeface="+mj-lt"/>
              <a:buAutoNum type="arabicPeriod"/>
            </a:pPr>
            <a:r>
              <a:rPr lang="ru-RU" sz="1600" b="1" dirty="0" smtClean="0"/>
              <a:t>Рыночная палатка</a:t>
            </a:r>
          </a:p>
          <a:p>
            <a:pPr>
              <a:buFont typeface="+mj-lt"/>
              <a:buAutoNum type="arabicPeriod"/>
            </a:pPr>
            <a:r>
              <a:rPr lang="ru-RU" sz="1600" b="1" dirty="0" smtClean="0"/>
              <a:t>Идеальный проект</a:t>
            </a:r>
          </a:p>
          <a:p>
            <a:pPr>
              <a:buFont typeface="+mj-lt"/>
              <a:buAutoNum type="arabicPeriod"/>
            </a:pPr>
            <a:r>
              <a:rPr lang="ru-RU" sz="1600" dirty="0" smtClean="0"/>
              <a:t> </a:t>
            </a:r>
            <a:r>
              <a:rPr lang="ru-RU" sz="1600" b="1" dirty="0" smtClean="0"/>
              <a:t>SWOT-анализ </a:t>
            </a:r>
          </a:p>
          <a:p>
            <a:pPr>
              <a:buFont typeface="+mj-lt"/>
              <a:buAutoNum type="arabicPeriod"/>
            </a:pPr>
            <a:endParaRPr lang="ru-RU" sz="1600" b="1" dirty="0" smtClean="0"/>
          </a:p>
          <a:p>
            <a:pPr>
              <a:buNone/>
            </a:pPr>
            <a:endParaRPr lang="ru-RU" dirty="0"/>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9" name="Text Box 3"/>
          <p:cNvSpPr txBox="1">
            <a:spLocks noChangeArrowheads="1"/>
          </p:cNvSpPr>
          <p:nvPr/>
        </p:nvSpPr>
        <p:spPr bwMode="auto">
          <a:xfrm>
            <a:off x="287338" y="1500188"/>
            <a:ext cx="8785225" cy="5016758"/>
          </a:xfrm>
          <a:prstGeom prst="rect">
            <a:avLst/>
          </a:prstGeom>
          <a:noFill/>
          <a:ln w="9525" algn="ctr">
            <a:noFill/>
            <a:miter lim="800000"/>
            <a:headEnd/>
            <a:tailEnd/>
          </a:ln>
        </p:spPr>
        <p:txBody>
          <a:bodyPr anchorCtr="1">
            <a:spAutoFit/>
          </a:bodyPr>
          <a:lstStyle/>
          <a:p>
            <a:pPr>
              <a:spcBef>
                <a:spcPts val="0"/>
              </a:spcBef>
            </a:pPr>
            <a:r>
              <a:rPr lang="ru-RU" sz="2000" b="1" dirty="0" smtClean="0">
                <a:solidFill>
                  <a:srgbClr val="FF2F43"/>
                </a:solidFill>
                <a:latin typeface="+mn-lt"/>
              </a:rPr>
              <a:t>Цель</a:t>
            </a:r>
            <a:r>
              <a:rPr lang="en-GB" sz="2000" dirty="0" smtClean="0">
                <a:solidFill>
                  <a:srgbClr val="FF2F43"/>
                </a:solidFill>
                <a:latin typeface="+mn-lt"/>
              </a:rPr>
              <a:t>:  </a:t>
            </a:r>
          </a:p>
          <a:p>
            <a:pPr>
              <a:spcBef>
                <a:spcPts val="0"/>
              </a:spcBef>
            </a:pPr>
            <a:r>
              <a:rPr lang="ru-RU" sz="2000" dirty="0" smtClean="0">
                <a:latin typeface="+mn-lt"/>
              </a:rPr>
              <a:t>Позволяет формулировать идеи, активно слушать и  сконцентрироваться на обсуждении. Способным ученикам позволяет говорить и помогать тем, кто менее уверен в больших группах. </a:t>
            </a:r>
            <a:endParaRPr lang="en-GB" sz="2000" dirty="0" smtClean="0">
              <a:latin typeface="+mn-lt"/>
            </a:endParaRPr>
          </a:p>
          <a:p>
            <a:pPr>
              <a:spcBef>
                <a:spcPts val="0"/>
              </a:spcBef>
            </a:pPr>
            <a:r>
              <a:rPr lang="ru-RU" sz="2000" b="1" dirty="0" smtClean="0">
                <a:solidFill>
                  <a:srgbClr val="FF2F43"/>
                </a:solidFill>
                <a:latin typeface="+mn-lt"/>
              </a:rPr>
              <a:t>Организация</a:t>
            </a:r>
            <a:r>
              <a:rPr lang="en-GB" sz="2000" dirty="0" smtClean="0">
                <a:solidFill>
                  <a:srgbClr val="FF2F43"/>
                </a:solidFill>
                <a:latin typeface="+mn-lt"/>
              </a:rPr>
              <a:t>: </a:t>
            </a:r>
            <a:r>
              <a:rPr lang="ru-RU" sz="2000" i="1" dirty="0" smtClean="0">
                <a:latin typeface="+mn-lt"/>
              </a:rPr>
              <a:t>Группа составляет опорный конспект урока или темы на листе большого формата.</a:t>
            </a:r>
            <a:endParaRPr lang="en-GB" sz="2000" dirty="0" smtClean="0">
              <a:solidFill>
                <a:srgbClr val="FF2F43"/>
              </a:solidFill>
              <a:latin typeface="+mn-lt"/>
            </a:endParaRPr>
          </a:p>
          <a:p>
            <a:pPr>
              <a:spcBef>
                <a:spcPts val="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a:spcBef>
                <a:spcPts val="0"/>
              </a:spcBef>
            </a:pPr>
            <a:r>
              <a:rPr lang="ru-RU" sz="2000" i="1" dirty="0" smtClean="0">
                <a:latin typeface="+mn-lt"/>
              </a:rPr>
              <a:t>Несколько </a:t>
            </a:r>
            <a:r>
              <a:rPr lang="ru-RU" sz="2000" i="1" dirty="0">
                <a:latin typeface="+mn-lt"/>
              </a:rPr>
              <a:t>сильных учеников заранее получают творческое </a:t>
            </a:r>
            <a:r>
              <a:rPr lang="ru-RU" sz="2000" i="1" dirty="0" err="1">
                <a:latin typeface="+mn-lt"/>
              </a:rPr>
              <a:t>д</a:t>
            </a:r>
            <a:r>
              <a:rPr lang="ru-RU" sz="2000" i="1" dirty="0">
                <a:latin typeface="+mn-lt"/>
              </a:rPr>
              <a:t>/</a:t>
            </a:r>
            <a:r>
              <a:rPr lang="ru-RU" sz="2000" i="1" dirty="0" err="1">
                <a:latin typeface="+mn-lt"/>
              </a:rPr>
              <a:t>з</a:t>
            </a:r>
            <a:r>
              <a:rPr lang="ru-RU" sz="2000" i="1" dirty="0">
                <a:latin typeface="+mn-lt"/>
              </a:rPr>
              <a:t>: составить опорные конспекты по различным когда-то пройденным темам. На одном из уроков они становятся тренерами. Класс разбивается на группы, с каждой из них работает такой тренер по своему опорному конспекту</a:t>
            </a:r>
            <a:r>
              <a:rPr lang="ru-RU" sz="2000" i="1" dirty="0" smtClean="0">
                <a:latin typeface="+mn-lt"/>
              </a:rPr>
              <a:t>.</a:t>
            </a:r>
            <a:r>
              <a:rPr lang="ru-RU" sz="2000" dirty="0" smtClean="0">
                <a:latin typeface="+mn-lt"/>
              </a:rPr>
              <a:t> После работы в отведённое время над определённой темой тренеры меняют группы, и процесс повторяется. Важно: группы должны получать от тренеров какое-то задание. Например, составить список вопросов по повторяемому конспекту, или найти ошибку, которая специально внесена в конспект.</a:t>
            </a:r>
          </a:p>
          <a:p>
            <a:pPr>
              <a:spcBef>
                <a:spcPts val="0"/>
              </a:spcBef>
            </a:pPr>
            <a:endParaRPr lang="ru-RU" sz="2000" i="1" dirty="0">
              <a:latin typeface="+mn-lt"/>
            </a:endParaRPr>
          </a:p>
        </p:txBody>
      </p:sp>
      <p:sp>
        <p:nvSpPr>
          <p:cNvPr id="4813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Заголовок 5"/>
          <p:cNvSpPr>
            <a:spLocks noGrp="1"/>
          </p:cNvSpPr>
          <p:nvPr>
            <p:ph type="title"/>
          </p:nvPr>
        </p:nvSpPr>
        <p:spPr/>
        <p:txBody>
          <a:bodyPr/>
          <a:lstStyle/>
          <a:p>
            <a:r>
              <a:rPr lang="ru-RU" dirty="0" smtClean="0"/>
              <a:t>Своя опора</a:t>
            </a:r>
            <a:endParaRPr lang="ru-RU" dirty="0"/>
          </a:p>
        </p:txBody>
      </p:sp>
      <p:sp>
        <p:nvSpPr>
          <p:cNvPr id="7"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Text Box 4"/>
          <p:cNvSpPr txBox="1">
            <a:spLocks noChangeArrowheads="1"/>
          </p:cNvSpPr>
          <p:nvPr/>
        </p:nvSpPr>
        <p:spPr bwMode="auto">
          <a:xfrm>
            <a:off x="7929586"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73445" name="Text Box 5"/>
          <p:cNvSpPr txBox="1">
            <a:spLocks noChangeArrowheads="1"/>
          </p:cNvSpPr>
          <p:nvPr/>
        </p:nvSpPr>
        <p:spPr bwMode="auto">
          <a:xfrm>
            <a:off x="357158" y="1714488"/>
            <a:ext cx="8496300" cy="4801314"/>
          </a:xfrm>
          <a:prstGeom prst="rect">
            <a:avLst/>
          </a:prstGeom>
          <a:noFill/>
          <a:ln w="9525" algn="ctr">
            <a:noFill/>
            <a:miter lim="800000"/>
            <a:headEnd/>
            <a:tailEnd/>
          </a:ln>
        </p:spPr>
        <p:txBody>
          <a:bodyPr wrap="square" anchorCtr="1">
            <a:spAutoFit/>
          </a:bodyPr>
          <a:lstStyle/>
          <a:p>
            <a:pPr>
              <a:spcBef>
                <a:spcPts val="0"/>
              </a:spcBef>
              <a:buNone/>
            </a:pPr>
            <a:r>
              <a:rPr lang="ru-RU" b="1" dirty="0" smtClean="0">
                <a:solidFill>
                  <a:srgbClr val="FF2F43"/>
                </a:solidFill>
              </a:rPr>
              <a:t>Цель</a:t>
            </a:r>
            <a:r>
              <a:rPr lang="en-GB" dirty="0" smtClean="0">
                <a:solidFill>
                  <a:srgbClr val="FF2F43"/>
                </a:solidFill>
              </a:rPr>
              <a:t>:  </a:t>
            </a:r>
            <a:r>
              <a:rPr lang="ru-RU" dirty="0" smtClean="0"/>
              <a:t>Развить навыки критического мышления</a:t>
            </a:r>
            <a:endParaRPr lang="en-GB" dirty="0" smtClean="0"/>
          </a:p>
          <a:p>
            <a:pPr>
              <a:spcBef>
                <a:spcPts val="0"/>
              </a:spcBef>
            </a:pPr>
            <a:r>
              <a:rPr lang="ru-RU" b="1" dirty="0" smtClean="0">
                <a:solidFill>
                  <a:srgbClr val="FF2F43"/>
                </a:solidFill>
              </a:rPr>
              <a:t>Организация</a:t>
            </a:r>
            <a:r>
              <a:rPr lang="en-GB" dirty="0" smtClean="0">
                <a:solidFill>
                  <a:srgbClr val="FF2F43"/>
                </a:solidFill>
              </a:rPr>
              <a:t>: </a:t>
            </a:r>
            <a:r>
              <a:rPr lang="ru-RU" dirty="0" smtClean="0"/>
              <a:t>Штурм проводится в группах, численностью 7-9 учащихся.</a:t>
            </a:r>
            <a:endParaRPr lang="en-GB" dirty="0" smtClean="0">
              <a:solidFill>
                <a:srgbClr val="FF2F43"/>
              </a:solidFill>
            </a:endParaRPr>
          </a:p>
          <a:p>
            <a:pPr>
              <a:spcBef>
                <a:spcPts val="0"/>
              </a:spcBef>
              <a:buNone/>
            </a:pPr>
            <a:r>
              <a:rPr lang="ru-RU" b="1" dirty="0" smtClean="0">
                <a:solidFill>
                  <a:srgbClr val="FF2F43"/>
                </a:solidFill>
              </a:rPr>
              <a:t>Как это работает</a:t>
            </a:r>
            <a:r>
              <a:rPr lang="en-GB" b="1" dirty="0" smtClean="0">
                <a:solidFill>
                  <a:srgbClr val="FF2F43"/>
                </a:solidFill>
              </a:rPr>
              <a:t>: </a:t>
            </a:r>
          </a:p>
          <a:p>
            <a:pPr indent="352425" algn="just">
              <a:spcBef>
                <a:spcPts val="0"/>
              </a:spcBef>
              <a:buFontTx/>
              <a:buAutoNum type="arabicPeriod"/>
            </a:pPr>
            <a:r>
              <a:rPr lang="ru-RU" dirty="0" smtClean="0"/>
              <a:t>Группу </a:t>
            </a:r>
            <a:r>
              <a:rPr lang="ru-RU" dirty="0"/>
              <a:t>перед штурмом инструктируют. Главное – НИКАКОЙ КРИТИКИ! Выбирается ведущий и секретарь. Ведущий следит за выполнением правил штурма, секретарь фиксирует идеи. 2.  Проводится уточнение условия задач. 3.  Определяется  время на первый этап (до 20 мин.).</a:t>
            </a:r>
          </a:p>
          <a:p>
            <a:pPr indent="352425" algn="just">
              <a:spcBef>
                <a:spcPts val="0"/>
              </a:spcBef>
            </a:pPr>
            <a:r>
              <a:rPr lang="en-US" dirty="0"/>
              <a:t>I </a:t>
            </a:r>
            <a:r>
              <a:rPr lang="ru-RU" dirty="0"/>
              <a:t>этап: Создание банка идей.</a:t>
            </a:r>
          </a:p>
          <a:p>
            <a:pPr indent="352425" algn="just">
              <a:spcBef>
                <a:spcPts val="0"/>
              </a:spcBef>
            </a:pPr>
            <a:r>
              <a:rPr lang="en-US" dirty="0"/>
              <a:t>II </a:t>
            </a:r>
            <a:r>
              <a:rPr lang="ru-RU" dirty="0"/>
              <a:t>этап: Анализ идей.</a:t>
            </a:r>
          </a:p>
          <a:p>
            <a:pPr indent="352425" algn="just">
              <a:spcBef>
                <a:spcPts val="0"/>
              </a:spcBef>
            </a:pPr>
            <a:r>
              <a:rPr lang="en-US" dirty="0"/>
              <a:t>III</a:t>
            </a:r>
            <a:r>
              <a:rPr lang="ru-RU" dirty="0"/>
              <a:t> этап: Обработка</a:t>
            </a:r>
            <a:r>
              <a:rPr lang="en-US" dirty="0"/>
              <a:t> </a:t>
            </a:r>
            <a:r>
              <a:rPr lang="ru-RU" dirty="0"/>
              <a:t>результатов.</a:t>
            </a:r>
          </a:p>
          <a:p>
            <a:pPr indent="352425" algn="just">
              <a:spcBef>
                <a:spcPts val="0"/>
              </a:spcBef>
            </a:pPr>
            <a:r>
              <a:rPr lang="ru-RU" dirty="0"/>
              <a:t>Группа отбирает от 2 до 5 самых интересных решений и назначает спикера, который рассказывает о них классу. В некоторых случаях целью группы является поиск как можно большего числа решений, и тогда спикер может огласить все идеи.</a:t>
            </a:r>
          </a:p>
          <a:p>
            <a:pPr indent="352425" algn="just">
              <a:spcBef>
                <a:spcPts val="0"/>
              </a:spcBef>
            </a:pPr>
            <a:r>
              <a:rPr lang="ru-RU" dirty="0"/>
              <a:t>Каждая из групп может штурмовать свою задачу.</a:t>
            </a:r>
          </a:p>
          <a:p>
            <a:pPr indent="352425" algn="just">
              <a:spcBef>
                <a:spcPts val="0"/>
              </a:spcBef>
            </a:pPr>
            <a:r>
              <a:rPr lang="en-US" dirty="0"/>
              <a:t>III </a:t>
            </a:r>
            <a:r>
              <a:rPr lang="ru-RU" dirty="0"/>
              <a:t>этап можно провести на другом уроке.</a:t>
            </a:r>
          </a:p>
          <a:p>
            <a:pPr indent="352425" algn="just">
              <a:spcBef>
                <a:spcPts val="0"/>
              </a:spcBef>
            </a:pPr>
            <a:r>
              <a:rPr lang="ru-RU" dirty="0"/>
              <a:t>Иногда целесообразно ограничится только первым этапом.</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Мозговой штурм</a:t>
            </a:r>
          </a:p>
        </p:txBody>
      </p:sp>
      <p:sp>
        <p:nvSpPr>
          <p:cNvPr id="7" name="Text Box 4"/>
          <p:cNvSpPr txBox="1">
            <a:spLocks noChangeArrowheads="1"/>
          </p:cNvSpPr>
          <p:nvPr/>
        </p:nvSpPr>
        <p:spPr bwMode="auto">
          <a:xfrm>
            <a:off x="357158"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83686" name="Text Box 6"/>
          <p:cNvSpPr txBox="1">
            <a:spLocks noChangeArrowheads="1"/>
          </p:cNvSpPr>
          <p:nvPr/>
        </p:nvSpPr>
        <p:spPr bwMode="auto">
          <a:xfrm>
            <a:off x="0" y="1643050"/>
            <a:ext cx="9144000" cy="4770537"/>
          </a:xfrm>
          <a:prstGeom prst="rect">
            <a:avLst/>
          </a:prstGeom>
          <a:noFill/>
          <a:ln w="9525" algn="ctr">
            <a:noFill/>
            <a:miter lim="800000"/>
            <a:headEnd/>
            <a:tailEnd/>
          </a:ln>
        </p:spPr>
        <p:txBody>
          <a:bodyPr anchorCtr="1">
            <a:spAutoFit/>
          </a:bodyPr>
          <a:lstStyle/>
          <a:p>
            <a:pPr>
              <a:spcBef>
                <a:spcPts val="0"/>
              </a:spcBef>
              <a:buNone/>
            </a:pPr>
            <a:r>
              <a:rPr lang="ru-RU" sz="1600" b="1" dirty="0" smtClean="0">
                <a:solidFill>
                  <a:srgbClr val="FF2F43"/>
                </a:solidFill>
              </a:rPr>
              <a:t>Цель</a:t>
            </a:r>
            <a:r>
              <a:rPr lang="en-GB" sz="1600" dirty="0" smtClean="0">
                <a:solidFill>
                  <a:srgbClr val="FF2F43"/>
                </a:solidFill>
              </a:rPr>
              <a:t>:  </a:t>
            </a:r>
          </a:p>
          <a:p>
            <a:pPr>
              <a:spcBef>
                <a:spcPts val="0"/>
              </a:spcBef>
              <a:buNone/>
            </a:pPr>
            <a:r>
              <a:rPr lang="ru-RU" sz="1600" dirty="0" smtClean="0"/>
              <a:t>Совершенствование навыков критического мышления</a:t>
            </a:r>
          </a:p>
          <a:p>
            <a:pPr>
              <a:spcBef>
                <a:spcPts val="0"/>
              </a:spcBef>
              <a:buNone/>
            </a:pPr>
            <a:r>
              <a:rPr lang="ru-RU" sz="1600" b="1" dirty="0" smtClean="0">
                <a:solidFill>
                  <a:srgbClr val="FF2F43"/>
                </a:solidFill>
              </a:rPr>
              <a:t>Организация</a:t>
            </a:r>
            <a:r>
              <a:rPr lang="en-GB" sz="1600" dirty="0" smtClean="0">
                <a:solidFill>
                  <a:srgbClr val="FF2F43"/>
                </a:solidFill>
              </a:rPr>
              <a:t>: </a:t>
            </a:r>
          </a:p>
          <a:p>
            <a:pPr>
              <a:spcBef>
                <a:spcPts val="0"/>
              </a:spcBef>
              <a:buNone/>
            </a:pPr>
            <a:r>
              <a:rPr lang="ru-RU" sz="1600" dirty="0" smtClean="0"/>
              <a:t>Стандартная рассадка группы с пространством для движения и обсуждения. </a:t>
            </a:r>
            <a:endParaRPr lang="en-GB" sz="1600" dirty="0" smtClean="0"/>
          </a:p>
          <a:p>
            <a:pPr>
              <a:spcBef>
                <a:spcPts val="0"/>
              </a:spcBef>
            </a:pPr>
            <a:r>
              <a:rPr lang="ru-RU" sz="1600" b="1" dirty="0" smtClean="0">
                <a:solidFill>
                  <a:srgbClr val="FF2F43"/>
                </a:solidFill>
              </a:rPr>
              <a:t>Как это работает</a:t>
            </a:r>
            <a:r>
              <a:rPr lang="en-GB" sz="1600" b="1" dirty="0" smtClean="0">
                <a:solidFill>
                  <a:srgbClr val="FF2F43"/>
                </a:solidFill>
              </a:rPr>
              <a:t>: </a:t>
            </a:r>
            <a:r>
              <a:rPr lang="ru-RU" sz="1600" b="1" dirty="0" smtClean="0"/>
              <a:t>ТЕХНОЛОГИЯ</a:t>
            </a:r>
            <a:endParaRPr lang="ru-RU" sz="1600" b="1" dirty="0"/>
          </a:p>
          <a:p>
            <a:pPr indent="365125" algn="just">
              <a:spcBef>
                <a:spcPts val="0"/>
              </a:spcBef>
            </a:pPr>
            <a:r>
              <a:rPr lang="ru-RU" sz="1600" dirty="0"/>
              <a:t>1 этап. КАРТА СООБЩЕНИЯ</a:t>
            </a:r>
          </a:p>
          <a:p>
            <a:pPr indent="365125" algn="just">
              <a:spcBef>
                <a:spcPts val="0"/>
              </a:spcBef>
            </a:pPr>
            <a:r>
              <a:rPr lang="ru-RU" sz="1600" dirty="0"/>
              <a:t>Учащиеся делают короткие сообщения (4 мин.). Темой могут быть: аннотация на книгу или статью, рассказ об интересном факте и т.п. Главная цель первого этапа – научить пользоваться «картой сообщения», которая включает в себя первую и последнюю фразы сообщения плюс план текста.</a:t>
            </a:r>
          </a:p>
          <a:p>
            <a:pPr indent="365125" algn="just">
              <a:spcBef>
                <a:spcPts val="0"/>
              </a:spcBef>
            </a:pPr>
            <a:r>
              <a:rPr lang="ru-RU" sz="1600" dirty="0"/>
              <a:t>2 этап. ОТРАБОТКА РЕГЛАМЕНТА</a:t>
            </a:r>
          </a:p>
          <a:p>
            <a:pPr indent="365125" algn="just">
              <a:spcBef>
                <a:spcPts val="0"/>
              </a:spcBef>
            </a:pPr>
            <a:r>
              <a:rPr lang="ru-RU" sz="1600" dirty="0"/>
              <a:t>Цель этапа – научить чувствовать время. Удобно работать с таймером.</a:t>
            </a:r>
          </a:p>
          <a:p>
            <a:pPr indent="365125" algn="just">
              <a:spcBef>
                <a:spcPts val="0"/>
              </a:spcBef>
            </a:pPr>
            <a:r>
              <a:rPr lang="ru-RU" sz="1600" dirty="0"/>
              <a:t>3 этап. ДОКЛАД</a:t>
            </a:r>
          </a:p>
          <a:p>
            <a:pPr indent="365125" algn="just">
              <a:spcBef>
                <a:spcPts val="0"/>
              </a:spcBef>
            </a:pPr>
            <a:r>
              <a:rPr lang="ru-RU" sz="1600" dirty="0"/>
              <a:t>Оптимальное время доклада: 5 – 7 минут. Обращать внимание на ораторское мастерство –держать внимание слушателей.</a:t>
            </a:r>
          </a:p>
          <a:p>
            <a:pPr indent="365125" algn="just">
              <a:spcBef>
                <a:spcPts val="0"/>
              </a:spcBef>
            </a:pPr>
            <a:r>
              <a:rPr lang="ru-RU" sz="1600" dirty="0"/>
              <a:t>4 этап. ДОКЛАД С ЗАТРУДНЕНИЯМИ</a:t>
            </a:r>
          </a:p>
          <a:p>
            <a:pPr indent="365125" algn="just">
              <a:spcBef>
                <a:spcPts val="0"/>
              </a:spcBef>
            </a:pPr>
            <a:r>
              <a:rPr lang="ru-RU" sz="1600" dirty="0"/>
              <a:t>Докладчика во время речи сбивают вопросом. Он должен спокойно и аргументировано отреагировать и связно продолжить свою речь. За 5 минут до доклада ученик получает карточку со словами, которые должен вставить в доклад.</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Научный доклад</a:t>
            </a:r>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1" name="Text Box 3"/>
          <p:cNvSpPr txBox="1">
            <a:spLocks noChangeArrowheads="1"/>
          </p:cNvSpPr>
          <p:nvPr/>
        </p:nvSpPr>
        <p:spPr bwMode="auto">
          <a:xfrm>
            <a:off x="179388" y="1887538"/>
            <a:ext cx="8678862" cy="4093428"/>
          </a:xfrm>
          <a:prstGeom prst="rect">
            <a:avLst/>
          </a:prstGeom>
          <a:noFill/>
          <a:ln w="9525" algn="ctr">
            <a:noFill/>
            <a:miter lim="800000"/>
            <a:headEnd/>
            <a:tailEnd/>
          </a:ln>
        </p:spPr>
        <p:txBody>
          <a:bodyPr anchorCtr="1">
            <a:spAutoFit/>
          </a:bodyPr>
          <a:lstStyle/>
          <a:p>
            <a:pPr>
              <a:spcBef>
                <a:spcPts val="0"/>
              </a:spcBef>
            </a:pPr>
            <a:r>
              <a:rPr lang="ru-RU" sz="2000" b="1" dirty="0" smtClean="0">
                <a:solidFill>
                  <a:srgbClr val="FF2F43"/>
                </a:solidFill>
                <a:latin typeface="+mn-lt"/>
              </a:rPr>
              <a:t>Цель</a:t>
            </a:r>
            <a:r>
              <a:rPr lang="en-GB" sz="2000" dirty="0" smtClean="0">
                <a:solidFill>
                  <a:srgbClr val="FF2F43"/>
                </a:solidFill>
                <a:latin typeface="+mn-lt"/>
              </a:rPr>
              <a:t>:  </a:t>
            </a:r>
            <a:r>
              <a:rPr lang="ru-RU" sz="2000" i="1" dirty="0" smtClean="0">
                <a:latin typeface="+mn-lt"/>
              </a:rPr>
              <a:t>Если необходимо проделать большое число однообразных упражнений, учитель включает их в игровую оболочку, в которой эти действия выполняются для достижения игровой цели, за правильное выполненное действие игроки получают например –приз.</a:t>
            </a:r>
            <a:endParaRPr lang="en-GB" sz="2000" dirty="0" smtClean="0">
              <a:solidFill>
                <a:srgbClr val="FF2F43"/>
              </a:solidFill>
              <a:latin typeface="+mn-lt"/>
            </a:endParaRPr>
          </a:p>
          <a:p>
            <a:pPr>
              <a:spcBef>
                <a:spcPts val="0"/>
              </a:spcBef>
            </a:pPr>
            <a:r>
              <a:rPr lang="ru-RU" sz="2000" b="1" dirty="0" smtClean="0">
                <a:solidFill>
                  <a:srgbClr val="FF2F43"/>
                </a:solidFill>
                <a:latin typeface="+mn-lt"/>
              </a:rPr>
              <a:t>Организация</a:t>
            </a:r>
            <a:r>
              <a:rPr lang="en-GB" sz="2000" dirty="0" smtClean="0">
                <a:solidFill>
                  <a:srgbClr val="FF2F43"/>
                </a:solidFill>
                <a:latin typeface="+mn-lt"/>
              </a:rPr>
              <a:t>: </a:t>
            </a:r>
          </a:p>
          <a:p>
            <a:pPr>
              <a:spcBef>
                <a:spcPts val="0"/>
              </a:spcBef>
            </a:pPr>
            <a:r>
              <a:rPr lang="ru-RU" sz="2000" dirty="0" smtClean="0">
                <a:latin typeface="+mn-lt"/>
              </a:rPr>
              <a:t>Наилучшим вариантом будет сохранять небольшую дистанцию между парами для укрепления и предохранения от обсуждения с другими парами. </a:t>
            </a:r>
          </a:p>
          <a:p>
            <a:pPr>
              <a:spcBef>
                <a:spcPts val="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a:spcBef>
                <a:spcPts val="0"/>
              </a:spcBef>
            </a:pPr>
            <a:r>
              <a:rPr lang="ru-RU" sz="2000" i="1" dirty="0" smtClean="0">
                <a:latin typeface="+mn-lt"/>
              </a:rPr>
              <a:t>Ученики </a:t>
            </a:r>
            <a:r>
              <a:rPr lang="ru-RU" sz="2000" i="1" dirty="0">
                <a:latin typeface="+mn-lt"/>
              </a:rPr>
              <a:t>соревнуются, выполняя по очереди действия в соответствии с определённым правилом, когда всякое последующее действие зависит от предыдущего.</a:t>
            </a:r>
            <a:r>
              <a:rPr lang="ru-RU" sz="2000" i="1" dirty="0">
                <a:solidFill>
                  <a:srgbClr val="FFFF99"/>
                </a:solidFill>
                <a:latin typeface="+mn-lt"/>
              </a:rPr>
              <a:t>.</a:t>
            </a:r>
            <a:r>
              <a:rPr lang="ru-RU" sz="2000" i="1" dirty="0">
                <a:latin typeface="+mn-lt"/>
              </a:rPr>
              <a:t>За каждое правильное выполненное действие игроки получают фишки или запятые из цветного картона. В финале подводятся итоги. Победители вознаграждаются оценками или призами.</a:t>
            </a:r>
            <a:endParaRPr lang="ru-RU" sz="2000" i="1" dirty="0">
              <a:solidFill>
                <a:srgbClr val="FFFF99"/>
              </a:solidFill>
              <a:latin typeface="+mn-lt"/>
            </a:endParaRPr>
          </a:p>
        </p:txBody>
      </p:sp>
      <p:sp>
        <p:nvSpPr>
          <p:cNvPr id="46083"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Игра-тренинг</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86757" name="Text Box 5"/>
          <p:cNvSpPr txBox="1">
            <a:spLocks noChangeArrowheads="1"/>
          </p:cNvSpPr>
          <p:nvPr/>
        </p:nvSpPr>
        <p:spPr bwMode="auto">
          <a:xfrm>
            <a:off x="288925" y="1500174"/>
            <a:ext cx="8855075" cy="4278094"/>
          </a:xfrm>
          <a:prstGeom prst="rect">
            <a:avLst/>
          </a:prstGeom>
          <a:noFill/>
          <a:ln w="9525" algn="ctr">
            <a:noFill/>
            <a:miter lim="800000"/>
            <a:headEnd/>
            <a:tailEnd/>
          </a:ln>
          <a:effectLst/>
        </p:spPr>
        <p:txBody>
          <a:bodyPr anchorCtr="1">
            <a:spAutoFit/>
          </a:bodyPr>
          <a:lstStyle/>
          <a:p>
            <a:pPr>
              <a:spcBef>
                <a:spcPts val="0"/>
              </a:spcBef>
              <a:buNone/>
            </a:pPr>
            <a:r>
              <a:rPr lang="ru-RU" sz="1600" b="1" dirty="0" smtClean="0">
                <a:solidFill>
                  <a:srgbClr val="FF2F43"/>
                </a:solidFill>
              </a:rPr>
              <a:t>Цель</a:t>
            </a:r>
            <a:r>
              <a:rPr lang="en-GB" sz="1600" dirty="0" smtClean="0">
                <a:solidFill>
                  <a:srgbClr val="FF2F43"/>
                </a:solidFill>
              </a:rPr>
              <a:t>:  </a:t>
            </a:r>
          </a:p>
          <a:p>
            <a:pPr>
              <a:spcBef>
                <a:spcPts val="0"/>
              </a:spcBef>
              <a:buNone/>
            </a:pPr>
            <a:r>
              <a:rPr lang="ru-RU" sz="1600" dirty="0" smtClean="0"/>
              <a:t>Совершенствование навыков критического мышления</a:t>
            </a:r>
          </a:p>
          <a:p>
            <a:pPr>
              <a:spcBef>
                <a:spcPts val="0"/>
              </a:spcBef>
              <a:buNone/>
            </a:pPr>
            <a:r>
              <a:rPr lang="ru-RU" sz="1600" b="1" dirty="0" smtClean="0">
                <a:solidFill>
                  <a:srgbClr val="FF2F43"/>
                </a:solidFill>
              </a:rPr>
              <a:t>Организация</a:t>
            </a:r>
            <a:r>
              <a:rPr lang="en-GB" sz="1600" dirty="0" smtClean="0">
                <a:solidFill>
                  <a:srgbClr val="FF2F43"/>
                </a:solidFill>
              </a:rPr>
              <a:t>: </a:t>
            </a:r>
          </a:p>
          <a:p>
            <a:pPr>
              <a:spcBef>
                <a:spcPts val="0"/>
              </a:spcBef>
              <a:buNone/>
            </a:pPr>
            <a:r>
              <a:rPr lang="ru-RU" sz="1600" dirty="0" smtClean="0"/>
              <a:t>Стандартная рассадка группы с пространством для движения и обсуждения. </a:t>
            </a:r>
            <a:endParaRPr lang="en-GB" sz="1600" dirty="0" smtClean="0"/>
          </a:p>
          <a:p>
            <a:pPr>
              <a:spcBef>
                <a:spcPts val="0"/>
              </a:spcBef>
            </a:pPr>
            <a:r>
              <a:rPr lang="ru-RU" sz="1600" b="1" dirty="0" smtClean="0">
                <a:solidFill>
                  <a:srgbClr val="FF2F43"/>
                </a:solidFill>
              </a:rPr>
              <a:t>Как это работает</a:t>
            </a:r>
            <a:r>
              <a:rPr lang="en-GB" sz="1600" b="1" dirty="0" smtClean="0">
                <a:solidFill>
                  <a:srgbClr val="FF2F43"/>
                </a:solidFill>
              </a:rPr>
              <a:t>: </a:t>
            </a:r>
            <a:r>
              <a:rPr lang="ru-RU" sz="1600" dirty="0" smtClean="0"/>
              <a:t>Участники</a:t>
            </a:r>
            <a:r>
              <a:rPr lang="ru-RU" sz="1600" dirty="0"/>
              <a:t>:</a:t>
            </a:r>
          </a:p>
          <a:p>
            <a:pPr algn="just">
              <a:spcBef>
                <a:spcPts val="0"/>
              </a:spcBef>
              <a:defRPr/>
            </a:pPr>
            <a:r>
              <a:rPr lang="ru-RU" sz="1600" dirty="0"/>
              <a:t>работодатель – эту роль выполняет учитель или специально подготовленный ученик;</a:t>
            </a:r>
          </a:p>
          <a:p>
            <a:pPr algn="just">
              <a:spcBef>
                <a:spcPts val="0"/>
              </a:spcBef>
              <a:defRPr/>
            </a:pPr>
            <a:r>
              <a:rPr lang="ru-RU" sz="1600" dirty="0"/>
              <a:t>изобретатели, или исследователи – группа или несколько групп учеников;</a:t>
            </a:r>
          </a:p>
          <a:p>
            <a:pPr algn="just">
              <a:spcBef>
                <a:spcPts val="0"/>
              </a:spcBef>
              <a:defRPr/>
            </a:pPr>
            <a:r>
              <a:rPr lang="ru-RU" sz="1600" dirty="0"/>
              <a:t>приёмная комиссия – учитель с 2 - 3 учениками</a:t>
            </a:r>
            <a:r>
              <a:rPr lang="ru-RU" sz="1600" dirty="0" smtClean="0"/>
              <a:t>.</a:t>
            </a:r>
            <a:endParaRPr lang="ru-RU" sz="1600" dirty="0"/>
          </a:p>
          <a:p>
            <a:pPr algn="just">
              <a:spcBef>
                <a:spcPts val="0"/>
              </a:spcBef>
              <a:defRPr/>
            </a:pPr>
            <a:r>
              <a:rPr lang="ru-RU" sz="1600" dirty="0"/>
              <a:t>До игры: учитель готовит творческие задания. Во время игры: </a:t>
            </a:r>
          </a:p>
          <a:p>
            <a:pPr indent="365125" algn="just">
              <a:spcBef>
                <a:spcPts val="0"/>
              </a:spcBef>
              <a:buFontTx/>
              <a:buAutoNum type="arabicPeriod"/>
              <a:defRPr/>
            </a:pPr>
            <a:r>
              <a:rPr lang="ru-RU" sz="1600" dirty="0"/>
              <a:t>Группы решают задачи. Можно использовать мозговой штурм.</a:t>
            </a:r>
          </a:p>
          <a:p>
            <a:pPr indent="365125" algn="just">
              <a:spcBef>
                <a:spcPts val="0"/>
              </a:spcBef>
              <a:buFontTx/>
              <a:buAutoNum type="arabicPeriod"/>
              <a:defRPr/>
            </a:pPr>
            <a:r>
              <a:rPr lang="ru-RU" sz="1600" dirty="0"/>
              <a:t>Группы обрабатывают результат: обсуждают план доклада, готовят плакат, выбирают спикера, который будет представлять результат классу.</a:t>
            </a:r>
          </a:p>
          <a:p>
            <a:pPr indent="365125" algn="just">
              <a:spcBef>
                <a:spcPts val="0"/>
              </a:spcBef>
              <a:buFontTx/>
              <a:buAutoNum type="arabicPeriod"/>
              <a:defRPr/>
            </a:pPr>
            <a:r>
              <a:rPr lang="ru-RU" sz="1600" dirty="0"/>
              <a:t>Спикер группы докладывает результат работы классу. Приёмная комиссия анализирует результаты, принимает (или нет) решение.</a:t>
            </a:r>
          </a:p>
          <a:p>
            <a:pPr indent="365125" algn="just">
              <a:spcBef>
                <a:spcPts val="0"/>
              </a:spcBef>
              <a:defRPr/>
            </a:pPr>
            <a:r>
              <a:rPr lang="ru-RU" sz="1600" dirty="0"/>
              <a:t>Можно предложить разновидность игры «ТЕНДЕР». Группы решают одну и ту же задачу. Приёмная комиссия определяет, чьи решения лучше. Отличным творческим заданием </a:t>
            </a:r>
            <a:r>
              <a:rPr lang="ru-RU" sz="1600" dirty="0" smtClean="0"/>
              <a:t>может </a:t>
            </a:r>
            <a:r>
              <a:rPr lang="ru-RU" sz="1600" dirty="0"/>
              <a:t>быть разработка какого-либо проекта.</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Научная лаборатория</a:t>
            </a:r>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82661" name="Text Box 5"/>
          <p:cNvSpPr txBox="1">
            <a:spLocks noChangeArrowheads="1"/>
          </p:cNvSpPr>
          <p:nvPr/>
        </p:nvSpPr>
        <p:spPr bwMode="auto">
          <a:xfrm>
            <a:off x="285720" y="1857364"/>
            <a:ext cx="8496300" cy="3170099"/>
          </a:xfrm>
          <a:prstGeom prst="rect">
            <a:avLst/>
          </a:prstGeom>
          <a:noFill/>
          <a:ln w="9525" algn="ctr">
            <a:noFill/>
            <a:miter lim="800000"/>
            <a:headEnd/>
            <a:tailEnd/>
          </a:ln>
        </p:spPr>
        <p:txBody>
          <a:bodyPr anchorCtr="1">
            <a:spAutoFit/>
          </a:bodyPr>
          <a:lstStyle/>
          <a:p>
            <a:pPr>
              <a:spcBef>
                <a:spcPct val="50000"/>
              </a:spcBef>
            </a:pPr>
            <a:r>
              <a:rPr lang="ru-RU" sz="2000" b="1" dirty="0" smtClean="0">
                <a:solidFill>
                  <a:srgbClr val="FF2F43"/>
                </a:solidFill>
                <a:latin typeface="+mn-lt"/>
              </a:rPr>
              <a:t>Цель</a:t>
            </a:r>
            <a:r>
              <a:rPr lang="en-GB" sz="2000" dirty="0" smtClean="0">
                <a:solidFill>
                  <a:srgbClr val="FF2F43"/>
                </a:solidFill>
                <a:latin typeface="+mn-lt"/>
              </a:rPr>
              <a:t>:  </a:t>
            </a:r>
          </a:p>
          <a:p>
            <a:pPr>
              <a:spcBef>
                <a:spcPct val="50000"/>
              </a:spcBef>
            </a:pPr>
            <a:r>
              <a:rPr lang="ru-RU" sz="2000" dirty="0" smtClean="0">
                <a:latin typeface="+mn-lt"/>
              </a:rPr>
              <a:t>Формирование навыков критического мышления</a:t>
            </a:r>
            <a:endParaRPr lang="en-GB" sz="2000" dirty="0" smtClean="0">
              <a:latin typeface="+mn-lt"/>
            </a:endParaRPr>
          </a:p>
          <a:p>
            <a:pPr>
              <a:spcBef>
                <a:spcPct val="50000"/>
              </a:spcBef>
            </a:pPr>
            <a:r>
              <a:rPr lang="ru-RU" sz="2000" b="1" dirty="0" smtClean="0">
                <a:solidFill>
                  <a:srgbClr val="FF2F43"/>
                </a:solidFill>
                <a:latin typeface="+mn-lt"/>
              </a:rPr>
              <a:t>Организация</a:t>
            </a:r>
            <a:r>
              <a:rPr lang="en-GB" sz="2000" dirty="0" smtClean="0">
                <a:solidFill>
                  <a:srgbClr val="FF2F43"/>
                </a:solidFill>
                <a:latin typeface="+mn-lt"/>
              </a:rPr>
              <a:t>: </a:t>
            </a:r>
            <a:r>
              <a:rPr lang="ru-RU" sz="2000" i="1" dirty="0" smtClean="0">
                <a:latin typeface="+mn-lt"/>
              </a:rPr>
              <a:t>Перед изучением учебного текста ребятам ставится задача: составить к нему список вопросов.</a:t>
            </a:r>
          </a:p>
          <a:p>
            <a:pPr>
              <a:spcBef>
                <a:spcPct val="5000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indent="352425" algn="just">
              <a:spcBef>
                <a:spcPct val="50000"/>
              </a:spcBef>
            </a:pPr>
            <a:r>
              <a:rPr lang="ru-RU" sz="2000" dirty="0" smtClean="0">
                <a:latin typeface="+mn-lt"/>
              </a:rPr>
              <a:t>Ученики в группах соревновательно готовят вопросы по тексту. Иногда </a:t>
            </a:r>
            <a:r>
              <a:rPr lang="ru-RU" sz="2000" dirty="0">
                <a:latin typeface="+mn-lt"/>
              </a:rPr>
              <a:t>целесообразно оговорить их минимальное число. Например: не менее 3-х репродуктивных вопросов и не менее 5 расширяющих и развивающих.</a:t>
            </a:r>
            <a:endParaRPr lang="ru-RU" sz="2000" i="1" dirty="0">
              <a:latin typeface="+mn-lt"/>
            </a:endParaRP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Море вопросов</a:t>
            </a:r>
            <a:endPar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sp>
        <p:nvSpPr>
          <p:cNvPr id="8"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14405" name="Text Box 5"/>
          <p:cNvSpPr txBox="1">
            <a:spLocks noChangeArrowheads="1"/>
          </p:cNvSpPr>
          <p:nvPr/>
        </p:nvSpPr>
        <p:spPr bwMode="auto">
          <a:xfrm>
            <a:off x="142844" y="1928802"/>
            <a:ext cx="8496300" cy="2862322"/>
          </a:xfrm>
          <a:prstGeom prst="rect">
            <a:avLst/>
          </a:prstGeom>
          <a:noFill/>
          <a:ln w="9525" algn="ctr">
            <a:noFill/>
            <a:miter lim="800000"/>
            <a:headEnd/>
            <a:tailEnd/>
          </a:ln>
        </p:spPr>
        <p:txBody>
          <a:bodyPr anchorCtr="1">
            <a:spAutoFit/>
          </a:bodyPr>
          <a:lstStyle/>
          <a:p>
            <a:pPr>
              <a:spcBef>
                <a:spcPct val="50000"/>
              </a:spcBef>
            </a:pPr>
            <a:r>
              <a:rPr lang="ru-RU" sz="2000" b="1" dirty="0" smtClean="0">
                <a:solidFill>
                  <a:srgbClr val="FF2F43"/>
                </a:solidFill>
                <a:latin typeface="+mn-lt"/>
              </a:rPr>
              <a:t>Цель</a:t>
            </a:r>
            <a:r>
              <a:rPr lang="en-GB" sz="2000" dirty="0" smtClean="0">
                <a:solidFill>
                  <a:srgbClr val="FF2F43"/>
                </a:solidFill>
                <a:latin typeface="+mn-lt"/>
              </a:rPr>
              <a:t>:  </a:t>
            </a:r>
          </a:p>
          <a:p>
            <a:pPr>
              <a:spcBef>
                <a:spcPct val="50000"/>
              </a:spcBef>
            </a:pPr>
            <a:r>
              <a:rPr lang="ru-RU" sz="2000" dirty="0" smtClean="0">
                <a:latin typeface="+mn-lt"/>
              </a:rPr>
              <a:t>Развитие ассоциативного мышления</a:t>
            </a:r>
            <a:endParaRPr lang="en-GB" sz="2000" dirty="0" smtClean="0">
              <a:latin typeface="+mn-lt"/>
            </a:endParaRPr>
          </a:p>
          <a:p>
            <a:pPr>
              <a:spcBef>
                <a:spcPct val="50000"/>
              </a:spcBef>
            </a:pPr>
            <a:r>
              <a:rPr lang="ru-RU" sz="2000" b="1" dirty="0" smtClean="0">
                <a:solidFill>
                  <a:srgbClr val="FF2F43"/>
                </a:solidFill>
                <a:latin typeface="+mn-lt"/>
              </a:rPr>
              <a:t>Организация</a:t>
            </a:r>
            <a:r>
              <a:rPr lang="en-GB" sz="2000" dirty="0" smtClean="0">
                <a:solidFill>
                  <a:srgbClr val="FF2F43"/>
                </a:solidFill>
                <a:latin typeface="+mn-lt"/>
              </a:rPr>
              <a:t>: </a:t>
            </a:r>
            <a:r>
              <a:rPr lang="ru-RU" sz="2000" i="1" dirty="0" smtClean="0">
                <a:latin typeface="+mn-lt"/>
              </a:rPr>
              <a:t>Ученики подготавливают свои примеры к новому материалу.</a:t>
            </a:r>
          </a:p>
          <a:p>
            <a:pPr>
              <a:spcBef>
                <a:spcPct val="5000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indent="352425" algn="just">
              <a:spcBef>
                <a:spcPct val="50000"/>
              </a:spcBef>
            </a:pPr>
            <a:r>
              <a:rPr lang="ru-RU" sz="2000" dirty="0" smtClean="0">
                <a:latin typeface="+mn-lt"/>
              </a:rPr>
              <a:t>Возможно </a:t>
            </a:r>
            <a:r>
              <a:rPr lang="ru-RU" sz="2000" dirty="0">
                <a:latin typeface="+mn-lt"/>
              </a:rPr>
              <a:t>также сочинение своих задач, выдвижение идей по применению изученного материала и др.</a:t>
            </a:r>
          </a:p>
        </p:txBody>
      </p:sp>
      <p:sp>
        <p:nvSpPr>
          <p:cNvPr id="6"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Свои примеры</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7643834" cy="1143000"/>
          </a:xfrm>
        </p:spPr>
        <p:txBody>
          <a:bodyPr/>
          <a:lstStyle/>
          <a:p>
            <a:pPr>
              <a:defRPr/>
            </a:pPr>
            <a:r>
              <a:rPr lang="ru-RU" dirty="0" smtClean="0"/>
              <a:t>Час «Х»</a:t>
            </a:r>
            <a:endParaRPr lang="en-GB" dirty="0" smtClean="0"/>
          </a:p>
        </p:txBody>
      </p:sp>
      <p:pic>
        <p:nvPicPr>
          <p:cNvPr id="80899" name="Picture 5" descr="p4cblocks"/>
          <p:cNvPicPr>
            <a:picLocks noChangeAspect="1" noChangeArrowheads="1"/>
          </p:cNvPicPr>
          <p:nvPr/>
        </p:nvPicPr>
        <p:blipFill>
          <a:blip r:embed="rId2"/>
          <a:srcRect/>
          <a:stretch>
            <a:fillRect/>
          </a:stretch>
        </p:blipFill>
        <p:spPr bwMode="auto">
          <a:xfrm>
            <a:off x="7000875" y="357188"/>
            <a:ext cx="1952625" cy="1058862"/>
          </a:xfrm>
          <a:prstGeom prst="rect">
            <a:avLst/>
          </a:prstGeom>
          <a:noFill/>
          <a:ln w="9525">
            <a:noFill/>
            <a:miter lim="800000"/>
            <a:headEnd/>
            <a:tailEnd/>
          </a:ln>
        </p:spPr>
      </p:pic>
      <p:sp>
        <p:nvSpPr>
          <p:cNvPr id="80901" name="Text Box 7"/>
          <p:cNvSpPr txBox="1">
            <a:spLocks noChangeArrowheads="1"/>
          </p:cNvSpPr>
          <p:nvPr/>
        </p:nvSpPr>
        <p:spPr bwMode="auto">
          <a:xfrm>
            <a:off x="357158" y="1619329"/>
            <a:ext cx="8351838" cy="4524315"/>
          </a:xfrm>
          <a:prstGeom prst="rect">
            <a:avLst/>
          </a:prstGeom>
          <a:noFill/>
          <a:ln w="9525">
            <a:noFill/>
            <a:miter lim="800000"/>
            <a:headEnd/>
            <a:tailEnd/>
          </a:ln>
        </p:spPr>
        <p:txBody>
          <a:bodyPr>
            <a:spAutoFit/>
          </a:bodyPr>
          <a:lstStyle/>
          <a:p>
            <a:pPr>
              <a:spcBef>
                <a:spcPct val="50000"/>
              </a:spcBef>
            </a:pPr>
            <a:r>
              <a:rPr lang="ru-RU" sz="1600" b="1" dirty="0">
                <a:solidFill>
                  <a:srgbClr val="FF0000"/>
                </a:solidFill>
                <a:latin typeface="Times New Roman" pitchFamily="18" charset="0"/>
                <a:cs typeface="Times New Roman" pitchFamily="18" charset="0"/>
              </a:rPr>
              <a:t>Цель</a:t>
            </a:r>
            <a:r>
              <a:rPr lang="en-GB" sz="1600" b="1" dirty="0">
                <a:solidFill>
                  <a:srgbClr val="FF0000"/>
                </a:solidFill>
                <a:latin typeface="Times New Roman" pitchFamily="18" charset="0"/>
                <a:cs typeface="Times New Roman" pitchFamily="18" charset="0"/>
              </a:rPr>
              <a:t>: </a:t>
            </a:r>
          </a:p>
          <a:p>
            <a:pPr>
              <a:spcBef>
                <a:spcPct val="50000"/>
              </a:spcBef>
            </a:pPr>
            <a:r>
              <a:rPr lang="ru-RU" sz="1600" b="1" dirty="0" smtClean="0">
                <a:latin typeface="Times New Roman" pitchFamily="18" charset="0"/>
                <a:cs typeface="Times New Roman" pitchFamily="18" charset="0"/>
              </a:rPr>
              <a:t>Час «</a:t>
            </a:r>
            <a:r>
              <a:rPr lang="ru-RU" sz="1600" b="1" dirty="0" err="1" smtClean="0">
                <a:latin typeface="Times New Roman" pitchFamily="18" charset="0"/>
                <a:cs typeface="Times New Roman" pitchFamily="18" charset="0"/>
              </a:rPr>
              <a:t>х</a:t>
            </a:r>
            <a:r>
              <a:rPr lang="ru-RU" sz="1600" b="1" dirty="0" smtClean="0">
                <a:latin typeface="Times New Roman" pitchFamily="18" charset="0"/>
                <a:cs typeface="Times New Roman" pitchFamily="18" charset="0"/>
              </a:rPr>
              <a:t>» нацелен </a:t>
            </a:r>
            <a:r>
              <a:rPr lang="ru-RU" sz="1600" b="1" dirty="0">
                <a:latin typeface="Times New Roman" pitchFamily="18" charset="0"/>
                <a:cs typeface="Times New Roman" pitchFamily="18" charset="0"/>
              </a:rPr>
              <a:t>на поощрение детей (или взрослых) мыслить критично, осторожно, </a:t>
            </a:r>
            <a:r>
              <a:rPr lang="ru-RU" sz="1600" b="1" dirty="0" err="1">
                <a:latin typeface="Times New Roman" pitchFamily="18" charset="0"/>
                <a:cs typeface="Times New Roman" pitchFamily="18" charset="0"/>
              </a:rPr>
              <a:t>креативно</a:t>
            </a:r>
            <a:r>
              <a:rPr lang="ru-RU" sz="1600" b="1" dirty="0">
                <a:latin typeface="Times New Roman" pitchFamily="18" charset="0"/>
                <a:cs typeface="Times New Roman" pitchFamily="18" charset="0"/>
              </a:rPr>
              <a:t> и совместно.  Это помогает учителю создать «общество  запросов», где участники создают и задают свои собственные вопросы и «учатся как учиться» в процессе. (</a:t>
            </a:r>
            <a:r>
              <a:rPr lang="ru-RU" sz="1600" b="1" dirty="0" err="1">
                <a:latin typeface="Times New Roman" pitchFamily="18" charset="0"/>
                <a:cs typeface="Times New Roman" pitchFamily="18" charset="0"/>
              </a:rPr>
              <a:t>Уилл</a:t>
            </a:r>
            <a:r>
              <a:rPr lang="ru-RU" sz="1600" b="1" dirty="0">
                <a:latin typeface="Times New Roman" pitchFamily="18" charset="0"/>
                <a:cs typeface="Times New Roman" pitchFamily="18" charset="0"/>
              </a:rPr>
              <a:t> Орд - </a:t>
            </a:r>
            <a:r>
              <a:rPr lang="en-GB" sz="1600" b="1" dirty="0">
                <a:latin typeface="Times New Roman" pitchFamily="18" charset="0"/>
                <a:cs typeface="Times New Roman" pitchFamily="18" charset="0"/>
                <a:hlinkClick r:id="rId3"/>
              </a:rPr>
              <a:t>http://www.thinkingeducation.co.uk/p4c.htm</a:t>
            </a:r>
            <a:r>
              <a:rPr lang="ru-RU" sz="1600" b="1" dirty="0">
                <a:latin typeface="Times New Roman" pitchFamily="18" charset="0"/>
                <a:cs typeface="Times New Roman" pitchFamily="18" charset="0"/>
              </a:rPr>
              <a:t> </a:t>
            </a:r>
            <a:r>
              <a:rPr lang="en-GB" sz="1600" b="1" dirty="0">
                <a:latin typeface="Times New Roman" pitchFamily="18" charset="0"/>
                <a:cs typeface="Times New Roman" pitchFamily="18" charset="0"/>
              </a:rPr>
              <a:t>)</a:t>
            </a:r>
          </a:p>
          <a:p>
            <a:pPr>
              <a:spcBef>
                <a:spcPct val="50000"/>
              </a:spcBef>
            </a:pPr>
            <a:r>
              <a:rPr lang="ru-RU" sz="1600" b="1" dirty="0">
                <a:solidFill>
                  <a:srgbClr val="FF0000"/>
                </a:solidFill>
                <a:latin typeface="Times New Roman" pitchFamily="18" charset="0"/>
                <a:cs typeface="Times New Roman" pitchFamily="18" charset="0"/>
              </a:rPr>
              <a:t>Организация</a:t>
            </a:r>
            <a:r>
              <a:rPr lang="en-GB" sz="1600" b="1" dirty="0">
                <a:solidFill>
                  <a:srgbClr val="FF0000"/>
                </a:solidFill>
                <a:latin typeface="Times New Roman" pitchFamily="18" charset="0"/>
                <a:cs typeface="Times New Roman" pitchFamily="18" charset="0"/>
              </a:rPr>
              <a:t>: </a:t>
            </a:r>
          </a:p>
          <a:p>
            <a:pPr>
              <a:spcBef>
                <a:spcPct val="50000"/>
              </a:spcBef>
            </a:pPr>
            <a:r>
              <a:rPr lang="ru-RU" sz="1600" b="1" dirty="0">
                <a:latin typeface="Times New Roman" pitchFamily="18" charset="0"/>
                <a:cs typeface="Times New Roman" pitchFamily="18" charset="0"/>
              </a:rPr>
              <a:t>Поставьте стулья в круг (если необходимо</a:t>
            </a:r>
            <a:r>
              <a:rPr lang="ru-RU" sz="1600" b="1" dirty="0" smtClean="0">
                <a:latin typeface="Times New Roman" pitchFamily="18" charset="0"/>
                <a:cs typeface="Times New Roman" pitchFamily="18" charset="0"/>
              </a:rPr>
              <a:t>), рассадите учеников. Задайте проблемный вопрос или дайте задание что-то выяснить. Скажите, что когда прозвонит сигнал, настанет час «</a:t>
            </a:r>
            <a:r>
              <a:rPr lang="ru-RU" sz="1600" b="1" dirty="0" err="1" smtClean="0">
                <a:latin typeface="Times New Roman" pitchFamily="18" charset="0"/>
                <a:cs typeface="Times New Roman" pitchFamily="18" charset="0"/>
              </a:rPr>
              <a:t>х</a:t>
            </a:r>
            <a:r>
              <a:rPr lang="ru-RU" sz="1600" b="1" dirty="0" smtClean="0">
                <a:latin typeface="Times New Roman" pitchFamily="18" charset="0"/>
                <a:cs typeface="Times New Roman" pitchFamily="18" charset="0"/>
              </a:rPr>
              <a:t>» и они должны будут дать ответ. </a:t>
            </a:r>
            <a:r>
              <a:rPr lang="ru-RU" sz="1600" b="1" dirty="0">
                <a:latin typeface="Times New Roman" pitchFamily="18" charset="0"/>
                <a:cs typeface="Times New Roman" pitchFamily="18" charset="0"/>
              </a:rPr>
              <a:t>Разместите стимулирующий материал по комнате для учеников. </a:t>
            </a:r>
            <a:endParaRPr lang="en-GB" sz="1600" b="1" dirty="0">
              <a:latin typeface="Times New Roman" pitchFamily="18" charset="0"/>
              <a:cs typeface="Times New Roman" pitchFamily="18" charset="0"/>
            </a:endParaRPr>
          </a:p>
          <a:p>
            <a:pPr>
              <a:spcBef>
                <a:spcPct val="50000"/>
              </a:spcBef>
            </a:pPr>
            <a:r>
              <a:rPr lang="ru-RU" sz="1600" b="1" dirty="0">
                <a:latin typeface="Times New Roman" pitchFamily="18" charset="0"/>
                <a:cs typeface="Times New Roman" pitchFamily="18" charset="0"/>
              </a:rPr>
              <a:t>Как это работает</a:t>
            </a:r>
            <a:r>
              <a:rPr lang="en-GB" sz="1600" b="1" dirty="0">
                <a:latin typeface="Times New Roman" pitchFamily="18" charset="0"/>
                <a:cs typeface="Times New Roman" pitchFamily="18" charset="0"/>
              </a:rPr>
              <a:t>: </a:t>
            </a:r>
            <a:r>
              <a:rPr lang="ru-RU" sz="1600" b="1" dirty="0">
                <a:latin typeface="Times New Roman" pitchFamily="18" charset="0"/>
                <a:cs typeface="Times New Roman" pitchFamily="18" charset="0"/>
              </a:rPr>
              <a:t>Ознакомьте с темой и объясните процесс. У учеников должно быть несколько минут, чтобы осмотреть весь стимулирующий материал.  Когда ученики вернутся в круг, им дается 1-2 минуты, чтобы обдумать </a:t>
            </a:r>
            <a:r>
              <a:rPr lang="ru-RU" sz="1600" b="1" dirty="0" smtClean="0">
                <a:latin typeface="Times New Roman" pitchFamily="18" charset="0"/>
                <a:cs typeface="Times New Roman" pitchFamily="18" charset="0"/>
              </a:rPr>
              <a:t>ответы или задать вопросы, </a:t>
            </a:r>
            <a:r>
              <a:rPr lang="ru-RU" sz="1600" b="1" dirty="0">
                <a:latin typeface="Times New Roman" pitchFamily="18" charset="0"/>
                <a:cs typeface="Times New Roman" pitchFamily="18" charset="0"/>
              </a:rPr>
              <a:t>касательно темы/предмета, на который нужно ответить. </a:t>
            </a:r>
            <a:r>
              <a:rPr lang="ru-RU" sz="1600" b="1" dirty="0" smtClean="0">
                <a:latin typeface="Times New Roman" pitchFamily="18" charset="0"/>
                <a:cs typeface="Times New Roman" pitchFamily="18" charset="0"/>
              </a:rPr>
              <a:t>Учитель </a:t>
            </a:r>
            <a:r>
              <a:rPr lang="ru-RU" sz="1600" b="1" dirty="0">
                <a:latin typeface="Times New Roman" pitchFamily="18" charset="0"/>
                <a:cs typeface="Times New Roman" pitchFamily="18" charset="0"/>
              </a:rPr>
              <a:t>участвует как посредник, </a:t>
            </a:r>
            <a:r>
              <a:rPr lang="ru-RU" sz="1600" b="1" dirty="0" smtClean="0">
                <a:latin typeface="Times New Roman" pitchFamily="18" charset="0"/>
                <a:cs typeface="Times New Roman" pitchFamily="18" charset="0"/>
              </a:rPr>
              <a:t>как консультант, </a:t>
            </a:r>
            <a:r>
              <a:rPr lang="ru-RU" sz="1600" b="1" dirty="0">
                <a:latin typeface="Times New Roman" pitchFamily="18" charset="0"/>
                <a:cs typeface="Times New Roman" pitchFamily="18" charset="0"/>
              </a:rPr>
              <a:t>задавая развивающие вопросы или содействуя группе для обеспечения участия каждого ученика. </a:t>
            </a:r>
            <a:endParaRPr lang="en-GB" sz="1600" b="1" dirty="0">
              <a:latin typeface="Times New Roman" pitchFamily="18" charset="0"/>
              <a:cs typeface="Times New Roman" pitchFamily="18" charset="0"/>
            </a:endParaRPr>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ru-RU" smtClean="0"/>
              <a:t>Парные разговоры</a:t>
            </a:r>
            <a:endParaRPr lang="en-GB" smtClean="0"/>
          </a:p>
        </p:txBody>
      </p:sp>
      <p:sp>
        <p:nvSpPr>
          <p:cNvPr id="83973" name="Text Box 7"/>
          <p:cNvSpPr txBox="1">
            <a:spLocks noChangeArrowheads="1"/>
          </p:cNvSpPr>
          <p:nvPr/>
        </p:nvSpPr>
        <p:spPr bwMode="auto">
          <a:xfrm>
            <a:off x="428596" y="1357298"/>
            <a:ext cx="8064500" cy="4662815"/>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Позволяет формулировать идеи, активно слушать и  сконцентрироваться на обсуждении. Использование пар позволяет ученикам говорить и помогать тем, кто менее уверен в больших группах. </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Наилучшим вариантом будет сохранять небольшую дистанцию между парами для укрепления и предохранения от обсуждения с другими парами. </a:t>
            </a: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dirty="0">
                <a:latin typeface="Calibri" pitchFamily="34" charset="0"/>
              </a:rPr>
              <a:t>Используйте стимулирующие, специфичные вопросы или темы для обсуждения с учениками. Моделируйте активное слушание и ответы.  Назовите А и Б чтобы установить тему (например, А слушает, а Б говорит, затем наоборот. Попросите учеников задать вопрос, на который они хотят получить индивидуальный ответ, который затем будет обсуждаться в парах. Установите цель для каждой пары – например, дайте ответ вот на это. </a:t>
            </a:r>
            <a:endParaRPr lang="en-GB" dirty="0">
              <a:latin typeface="Calibri"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Диагностика уровня мотивации </a:t>
            </a:r>
            <a:endParaRPr lang="ru-RU" dirty="0"/>
          </a:p>
        </p:txBody>
      </p:sp>
      <p:sp>
        <p:nvSpPr>
          <p:cNvPr id="3" name="Содержимое 2"/>
          <p:cNvSpPr>
            <a:spLocks noGrp="1"/>
          </p:cNvSpPr>
          <p:nvPr>
            <p:ph idx="1"/>
          </p:nvPr>
        </p:nvSpPr>
        <p:spPr>
          <a:xfrm>
            <a:off x="1928794" y="1357298"/>
            <a:ext cx="6934200" cy="4525963"/>
          </a:xfrm>
        </p:spPr>
        <p:txBody>
          <a:bodyPr/>
          <a:lstStyle/>
          <a:p>
            <a:pPr>
              <a:spcBef>
                <a:spcPts val="0"/>
              </a:spcBef>
              <a:buNone/>
            </a:pPr>
            <a:r>
              <a:rPr lang="ru-RU" sz="2800" dirty="0" err="1" smtClean="0">
                <a:latin typeface="+mn-lt"/>
              </a:rPr>
              <a:t>Имя____________________________</a:t>
            </a:r>
            <a:endParaRPr lang="ru-RU" sz="2800" dirty="0" smtClean="0">
              <a:latin typeface="+mn-lt"/>
            </a:endParaRPr>
          </a:p>
          <a:p>
            <a:pPr>
              <a:spcBef>
                <a:spcPts val="0"/>
              </a:spcBef>
              <a:buNone/>
            </a:pPr>
            <a:r>
              <a:rPr lang="ru-RU" sz="2800" b="1" dirty="0" smtClean="0">
                <a:latin typeface="+mn-lt"/>
              </a:rPr>
              <a:t>Я стараюсь учится потому, что…</a:t>
            </a:r>
            <a:endParaRPr lang="ru-RU" sz="2800" dirty="0" smtClean="0">
              <a:latin typeface="+mn-lt"/>
            </a:endParaRPr>
          </a:p>
          <a:p>
            <a:pPr>
              <a:spcBef>
                <a:spcPts val="0"/>
              </a:spcBef>
              <a:buNone/>
            </a:pPr>
            <a:r>
              <a:rPr lang="ru-RU" sz="2800" dirty="0" smtClean="0">
                <a:latin typeface="+mn-lt"/>
              </a:rPr>
              <a:t>1. – на уроке интересно</a:t>
            </a:r>
          </a:p>
          <a:p>
            <a:pPr>
              <a:spcBef>
                <a:spcPts val="0"/>
              </a:spcBef>
              <a:buNone/>
            </a:pPr>
            <a:r>
              <a:rPr lang="ru-RU" sz="2800" dirty="0" smtClean="0">
                <a:latin typeface="+mn-lt"/>
              </a:rPr>
              <a:t>2. – заставляют родители</a:t>
            </a:r>
          </a:p>
          <a:p>
            <a:pPr>
              <a:spcBef>
                <a:spcPts val="0"/>
              </a:spcBef>
              <a:buNone/>
            </a:pPr>
            <a:r>
              <a:rPr lang="ru-RU" sz="2800" dirty="0" smtClean="0">
                <a:latin typeface="+mn-lt"/>
              </a:rPr>
              <a:t>3. – хочу знать больше</a:t>
            </a:r>
          </a:p>
          <a:p>
            <a:pPr>
              <a:spcBef>
                <a:spcPts val="0"/>
              </a:spcBef>
              <a:buNone/>
            </a:pPr>
            <a:r>
              <a:rPr lang="ru-RU" sz="2800" dirty="0" smtClean="0">
                <a:latin typeface="+mn-lt"/>
              </a:rPr>
              <a:t>4. – потому что хорошо работать</a:t>
            </a:r>
          </a:p>
          <a:p>
            <a:pPr>
              <a:spcBef>
                <a:spcPts val="0"/>
              </a:spcBef>
              <a:buNone/>
            </a:pPr>
            <a:r>
              <a:rPr lang="ru-RU" sz="2800" dirty="0" smtClean="0">
                <a:latin typeface="+mn-lt"/>
              </a:rPr>
              <a:t>5. – доставить радость родителям</a:t>
            </a:r>
          </a:p>
          <a:p>
            <a:pPr>
              <a:spcBef>
                <a:spcPts val="0"/>
              </a:spcBef>
              <a:buNone/>
            </a:pPr>
            <a:r>
              <a:rPr lang="ru-RU" sz="2800" dirty="0" smtClean="0">
                <a:latin typeface="+mn-lt"/>
              </a:rPr>
              <a:t>6. – не отстать от товарищей</a:t>
            </a:r>
          </a:p>
          <a:p>
            <a:pPr>
              <a:spcBef>
                <a:spcPts val="0"/>
              </a:spcBef>
              <a:buNone/>
            </a:pPr>
            <a:r>
              <a:rPr lang="ru-RU" sz="2800" dirty="0" smtClean="0">
                <a:latin typeface="+mn-lt"/>
              </a:rPr>
              <a:t>7. – не опозорить свой класс</a:t>
            </a:r>
          </a:p>
          <a:p>
            <a:pPr>
              <a:spcBef>
                <a:spcPts val="0"/>
              </a:spcBef>
              <a:buNone/>
            </a:pPr>
            <a:r>
              <a:rPr lang="ru-RU" sz="2800" dirty="0" smtClean="0">
                <a:latin typeface="+mn-lt"/>
              </a:rPr>
              <a:t>8. -в наше время нельзя быть незнайкой</a:t>
            </a:r>
          </a:p>
          <a:p>
            <a:pPr>
              <a:spcBef>
                <a:spcPts val="0"/>
              </a:spcBef>
              <a:buNone/>
            </a:pPr>
            <a:r>
              <a:rPr lang="ru-RU" sz="2800" dirty="0" smtClean="0">
                <a:latin typeface="+mn-lt"/>
              </a:rPr>
              <a:t>9. – нравиться учитель</a:t>
            </a:r>
          </a:p>
          <a:p>
            <a:pPr>
              <a:spcBef>
                <a:spcPts val="0"/>
              </a:spcBef>
              <a:buNone/>
            </a:pPr>
            <a:r>
              <a:rPr lang="ru-RU" sz="2800" dirty="0" smtClean="0">
                <a:latin typeface="+mn-lt"/>
              </a:rPr>
              <a:t>10. – люблю когда меня хвалят</a:t>
            </a:r>
          </a:p>
          <a:p>
            <a:pPr>
              <a:buNone/>
            </a:pPr>
            <a:endParaRPr lang="ru-RU" dirty="0" smtClean="0"/>
          </a:p>
          <a:p>
            <a:pPr>
              <a:buNone/>
            </a:pPr>
            <a:endParaRPr lang="ru-RU" dirty="0"/>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5757874" cy="1143000"/>
          </a:xfrm>
        </p:spPr>
        <p:txBody>
          <a:bodyPr/>
          <a:lstStyle/>
          <a:p>
            <a:pPr>
              <a:defRPr/>
            </a:pPr>
            <a:r>
              <a:rPr lang="ru-RU" dirty="0" smtClean="0"/>
              <a:t>Снежный ком</a:t>
            </a:r>
            <a:endParaRPr lang="en-GB" dirty="0" smtClean="0"/>
          </a:p>
        </p:txBody>
      </p:sp>
      <p:pic>
        <p:nvPicPr>
          <p:cNvPr id="82947" name="Picture 5" descr="snowball"/>
          <p:cNvPicPr>
            <a:picLocks noChangeAspect="1" noChangeArrowheads="1"/>
          </p:cNvPicPr>
          <p:nvPr/>
        </p:nvPicPr>
        <p:blipFill>
          <a:blip r:embed="rId2"/>
          <a:srcRect/>
          <a:stretch>
            <a:fillRect/>
          </a:stretch>
        </p:blipFill>
        <p:spPr bwMode="auto">
          <a:xfrm>
            <a:off x="6072198" y="0"/>
            <a:ext cx="2715308" cy="1614476"/>
          </a:xfrm>
          <a:prstGeom prst="ellipse">
            <a:avLst/>
          </a:prstGeom>
          <a:ln>
            <a:noFill/>
          </a:ln>
          <a:effectLst>
            <a:softEdge rad="112500"/>
          </a:effectLst>
        </p:spPr>
      </p:pic>
      <p:sp>
        <p:nvSpPr>
          <p:cNvPr id="82948" name="Text Box 7"/>
          <p:cNvSpPr txBox="1">
            <a:spLocks noChangeArrowheads="1"/>
          </p:cNvSpPr>
          <p:nvPr/>
        </p:nvSpPr>
        <p:spPr bwMode="auto">
          <a:xfrm>
            <a:off x="444500" y="1484313"/>
            <a:ext cx="8064500" cy="4108817"/>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Помогает использовать переговоры, сопереживание и обоснование </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Стандартная для работы в классе </a:t>
            </a:r>
            <a:endParaRPr lang="en-GB"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b="1" dirty="0">
                <a:latin typeface="Calibri" pitchFamily="34" charset="0"/>
              </a:rPr>
              <a:t>Во первых, ученики должны каждый индивидуально дать ответ. Затем делятся с партнером и согласовывают их два ответа в один. Пары затем объединяются с другими парами и повторяют процесс. Таким образом, четыре ответа синтезируются в один.  </a:t>
            </a:r>
            <a:endParaRPr lang="en-GB" b="1" dirty="0">
              <a:latin typeface="Calibri" pitchFamily="34" charset="0"/>
            </a:endParaRPr>
          </a:p>
          <a:p>
            <a:pPr>
              <a:spcBef>
                <a:spcPts val="0"/>
              </a:spcBef>
            </a:pPr>
            <a:r>
              <a:rPr lang="ru-RU" b="1" dirty="0" smtClean="0">
                <a:latin typeface="Calibri" pitchFamily="34" charset="0"/>
              </a:rPr>
              <a:t>Например:</a:t>
            </a:r>
            <a:r>
              <a:rPr lang="ru-RU" b="1" dirty="0">
                <a:latin typeface="Calibri" pitchFamily="34" charset="0"/>
              </a:rPr>
              <a:t> </a:t>
            </a:r>
            <a:r>
              <a:rPr lang="ru-RU" b="1" dirty="0" smtClean="0">
                <a:latin typeface="Calibri" pitchFamily="34" charset="0"/>
              </a:rPr>
              <a:t>Первый </a:t>
            </a:r>
            <a:r>
              <a:rPr lang="ru-RU" b="1" dirty="0">
                <a:latin typeface="Calibri" pitchFamily="34" charset="0"/>
              </a:rPr>
              <a:t>ученик выбирает три вещи  для идеальной жизни. </a:t>
            </a:r>
            <a:endParaRPr lang="en-GB" b="1" dirty="0">
              <a:latin typeface="Calibri" pitchFamily="34" charset="0"/>
            </a:endParaRPr>
          </a:p>
          <a:p>
            <a:pPr>
              <a:spcBef>
                <a:spcPts val="0"/>
              </a:spcBef>
            </a:pPr>
            <a:r>
              <a:rPr lang="en-GB" b="1" dirty="0">
                <a:latin typeface="Calibri" pitchFamily="34" charset="0"/>
              </a:rPr>
              <a:t>	</a:t>
            </a:r>
            <a:r>
              <a:rPr lang="ru-RU" b="1" dirty="0">
                <a:latin typeface="Calibri" pitchFamily="34" charset="0"/>
              </a:rPr>
              <a:t>Пары затем обсуждают и выбирают из 6 только 3. </a:t>
            </a:r>
          </a:p>
          <a:p>
            <a:pPr>
              <a:spcBef>
                <a:spcPts val="0"/>
              </a:spcBef>
            </a:pPr>
            <a:r>
              <a:rPr lang="ru-RU" b="1" dirty="0">
                <a:latin typeface="Calibri" pitchFamily="34" charset="0"/>
              </a:rPr>
              <a:t>	Четыре ученика затем также выбирают до трех вещей из 6-ти.</a:t>
            </a:r>
            <a:endParaRPr lang="en-GB" dirty="0">
              <a:latin typeface="Calibri"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ru-RU" smtClean="0"/>
              <a:t>Думай – В паре - Делись</a:t>
            </a:r>
            <a:endParaRPr lang="en-GB" smtClean="0"/>
          </a:p>
        </p:txBody>
      </p:sp>
      <p:pic>
        <p:nvPicPr>
          <p:cNvPr id="100355" name="Picture 5" descr="think_pair_share"/>
          <p:cNvPicPr>
            <a:picLocks noChangeAspect="1" noChangeArrowheads="1"/>
          </p:cNvPicPr>
          <p:nvPr/>
        </p:nvPicPr>
        <p:blipFill>
          <a:blip r:embed="rId2"/>
          <a:srcRect/>
          <a:stretch>
            <a:fillRect/>
          </a:stretch>
        </p:blipFill>
        <p:spPr bwMode="auto">
          <a:xfrm>
            <a:off x="285720" y="4143380"/>
            <a:ext cx="8640762" cy="2070100"/>
          </a:xfrm>
          <a:prstGeom prst="rect">
            <a:avLst/>
          </a:prstGeom>
          <a:noFill/>
          <a:ln w="9525">
            <a:noFill/>
            <a:miter lim="800000"/>
            <a:headEnd/>
            <a:tailEnd/>
          </a:ln>
        </p:spPr>
      </p:pic>
      <p:sp>
        <p:nvSpPr>
          <p:cNvPr id="100357" name="Text Box 7"/>
          <p:cNvSpPr txBox="1">
            <a:spLocks noChangeArrowheads="1"/>
          </p:cNvSpPr>
          <p:nvPr/>
        </p:nvSpPr>
        <p:spPr bwMode="auto">
          <a:xfrm>
            <a:off x="444500" y="1484313"/>
            <a:ext cx="8064500" cy="2769989"/>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Структурированный способ  развития идей и мыслей</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endParaRPr lang="en-GB" dirty="0">
              <a:solidFill>
                <a:srgbClr val="FF2F43"/>
              </a:solidFill>
              <a:latin typeface="Calibri" pitchFamily="34" charset="0"/>
            </a:endParaRPr>
          </a:p>
          <a:p>
            <a:pPr>
              <a:spcBef>
                <a:spcPct val="50000"/>
              </a:spcBef>
            </a:pPr>
            <a:r>
              <a:rPr lang="ru-RU" dirty="0">
                <a:latin typeface="Calibri" pitchFamily="34" charset="0"/>
              </a:rPr>
              <a:t>Ничего специального </a:t>
            </a:r>
            <a:endParaRPr lang="en-GB" dirty="0">
              <a:latin typeface="Calibri" pitchFamily="34" charset="0"/>
            </a:endParaRPr>
          </a:p>
          <a:p>
            <a:pPr>
              <a:spcBef>
                <a:spcPct val="50000"/>
              </a:spcBef>
            </a:pPr>
            <a:r>
              <a:rPr lang="ru-RU" b="1" dirty="0">
                <a:solidFill>
                  <a:srgbClr val="FF2F43"/>
                </a:solidFill>
                <a:latin typeface="Calibri" pitchFamily="34" charset="0"/>
              </a:rPr>
              <a:t>Как это работает:</a:t>
            </a:r>
            <a:endParaRPr lang="en-GB" b="1" dirty="0">
              <a:solidFill>
                <a:srgbClr val="FF2F43"/>
              </a:solidFill>
              <a:latin typeface="Calibri" pitchFamily="34" charset="0"/>
            </a:endParaRPr>
          </a:p>
          <a:p>
            <a:pPr>
              <a:spcBef>
                <a:spcPct val="50000"/>
              </a:spcBef>
            </a:pPr>
            <a:r>
              <a:rPr lang="ru-RU" b="1" dirty="0">
                <a:latin typeface="Calibri" pitchFamily="34" charset="0"/>
              </a:rPr>
              <a:t>Смотрите ниже</a:t>
            </a:r>
            <a:endParaRPr lang="en-GB" b="1" dirty="0">
              <a:latin typeface="Calibri" pitchFamily="34" charset="0"/>
            </a:endParaRPr>
          </a:p>
          <a:p>
            <a:pPr>
              <a:spcBef>
                <a:spcPct val="50000"/>
              </a:spcBef>
            </a:pPr>
            <a:endParaRPr lang="en-GB" sz="1400" dirty="0">
              <a:latin typeface="Calibri" pitchFamily="34" charset="0"/>
            </a:endParaRPr>
          </a:p>
        </p:txBody>
      </p:sp>
      <p:sp>
        <p:nvSpPr>
          <p:cNvPr id="7" name="Прямоугольник 6"/>
          <p:cNvSpPr/>
          <p:nvPr/>
        </p:nvSpPr>
        <p:spPr>
          <a:xfrm>
            <a:off x="285720" y="5357826"/>
            <a:ext cx="1343025" cy="6477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050" dirty="0"/>
              <a:t>Учитель задает вопрос, наблюдение или задачу</a:t>
            </a:r>
          </a:p>
        </p:txBody>
      </p:sp>
      <p:sp>
        <p:nvSpPr>
          <p:cNvPr id="8" name="Прямоугольник 7"/>
          <p:cNvSpPr/>
          <p:nvPr/>
        </p:nvSpPr>
        <p:spPr>
          <a:xfrm>
            <a:off x="2266950" y="5265738"/>
            <a:ext cx="1662108" cy="949344"/>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050" dirty="0"/>
              <a:t>Ученики думают и пишут ответы каждый индивидуально</a:t>
            </a:r>
          </a:p>
        </p:txBody>
      </p:sp>
      <p:sp>
        <p:nvSpPr>
          <p:cNvPr id="9" name="Прямоугольник 8"/>
          <p:cNvSpPr/>
          <p:nvPr/>
        </p:nvSpPr>
        <p:spPr>
          <a:xfrm>
            <a:off x="4429124" y="5286388"/>
            <a:ext cx="1822450" cy="6477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050" dirty="0"/>
              <a:t>Ученики образуют пары и объединяют свои лучшие вопросы</a:t>
            </a:r>
          </a:p>
        </p:txBody>
      </p:sp>
      <p:sp>
        <p:nvSpPr>
          <p:cNvPr id="10" name="Прямоугольник 9"/>
          <p:cNvSpPr/>
          <p:nvPr/>
        </p:nvSpPr>
        <p:spPr>
          <a:xfrm>
            <a:off x="7072330" y="5357826"/>
            <a:ext cx="1824037" cy="719138"/>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050" dirty="0"/>
              <a:t>Ученики делятся своими новыми улучшенными ответами с классом</a:t>
            </a:r>
          </a:p>
        </p:txBody>
      </p:sp>
      <p:sp>
        <p:nvSpPr>
          <p:cNvPr id="11" name="Прямоугольник 10"/>
          <p:cNvSpPr/>
          <p:nvPr/>
        </p:nvSpPr>
        <p:spPr>
          <a:xfrm>
            <a:off x="3516313" y="3752850"/>
            <a:ext cx="5375275" cy="37782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600" dirty="0"/>
              <a:t>Думай – В паре – Делись (диаграмма </a:t>
            </a:r>
            <a:r>
              <a:rPr lang="ru-RU" sz="1600" dirty="0" err="1"/>
              <a:t>Джесси</a:t>
            </a:r>
            <a:r>
              <a:rPr lang="ru-RU" sz="1600" dirty="0"/>
              <a:t> </a:t>
            </a:r>
            <a:r>
              <a:rPr lang="ru-RU" sz="1600" dirty="0" err="1"/>
              <a:t>Джентиль</a:t>
            </a:r>
            <a:r>
              <a:rPr lang="ru-RU" sz="1600" dirty="0"/>
              <a:t>) </a:t>
            </a:r>
          </a:p>
        </p:txBody>
      </p:sp>
      <p:sp>
        <p:nvSpPr>
          <p:cNvPr id="12"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13"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ru-RU" smtClean="0"/>
              <a:t>Аквариум для золотой рыбки</a:t>
            </a:r>
            <a:endParaRPr lang="en-GB" smtClean="0"/>
          </a:p>
        </p:txBody>
      </p:sp>
      <p:pic>
        <p:nvPicPr>
          <p:cNvPr id="91139" name="Picture 5" descr="g-fishbowl4c"/>
          <p:cNvPicPr>
            <a:picLocks noChangeAspect="1" noChangeArrowheads="1"/>
          </p:cNvPicPr>
          <p:nvPr/>
        </p:nvPicPr>
        <p:blipFill>
          <a:blip r:embed="rId2"/>
          <a:srcRect/>
          <a:stretch>
            <a:fillRect/>
          </a:stretch>
        </p:blipFill>
        <p:spPr bwMode="auto">
          <a:xfrm>
            <a:off x="6500826" y="2928934"/>
            <a:ext cx="1857388" cy="1500174"/>
          </a:xfrm>
          <a:prstGeom prst="rect">
            <a:avLst/>
          </a:prstGeom>
          <a:noFill/>
          <a:ln w="9525">
            <a:noFill/>
            <a:miter lim="800000"/>
            <a:headEnd/>
            <a:tailEnd/>
          </a:ln>
        </p:spPr>
      </p:pic>
      <p:sp>
        <p:nvSpPr>
          <p:cNvPr id="91141" name="Text Box 7"/>
          <p:cNvSpPr txBox="1">
            <a:spLocks noChangeArrowheads="1"/>
          </p:cNvSpPr>
          <p:nvPr/>
        </p:nvSpPr>
        <p:spPr bwMode="auto">
          <a:xfrm>
            <a:off x="357158" y="1643050"/>
            <a:ext cx="8064500" cy="4108817"/>
          </a:xfrm>
          <a:prstGeom prst="rect">
            <a:avLst/>
          </a:prstGeom>
          <a:noFill/>
          <a:ln w="9525">
            <a:noFill/>
            <a:miter lim="800000"/>
            <a:headEnd/>
            <a:tailEnd/>
          </a:ln>
        </p:spPr>
        <p:txBody>
          <a:bodyPr>
            <a:spAutoFit/>
          </a:bodyPr>
          <a:lstStyle/>
          <a:p>
            <a:pPr>
              <a:spcBef>
                <a:spcPct val="50000"/>
              </a:spcBef>
            </a:pPr>
            <a:r>
              <a:rPr lang="ru-RU" sz="2000" b="1" dirty="0">
                <a:solidFill>
                  <a:srgbClr val="FF2F43"/>
                </a:solidFill>
                <a:latin typeface="Calibri" pitchFamily="34" charset="0"/>
              </a:rPr>
              <a:t>Цель</a:t>
            </a:r>
            <a:r>
              <a:rPr lang="en-GB" sz="2000" dirty="0">
                <a:solidFill>
                  <a:srgbClr val="FF2F43"/>
                </a:solidFill>
                <a:latin typeface="Calibri" pitchFamily="34" charset="0"/>
              </a:rPr>
              <a:t>: </a:t>
            </a:r>
          </a:p>
          <a:p>
            <a:pPr>
              <a:spcBef>
                <a:spcPct val="50000"/>
              </a:spcBef>
            </a:pPr>
            <a:r>
              <a:rPr lang="ru-RU" sz="2000" b="1" dirty="0">
                <a:latin typeface="Calibri" pitchFamily="34" charset="0"/>
              </a:rPr>
              <a:t>Дает возможность </a:t>
            </a:r>
            <a:r>
              <a:rPr lang="ru-RU" sz="2000" b="1" dirty="0" smtClean="0">
                <a:latin typeface="Calibri" pitchFamily="34" charset="0"/>
              </a:rPr>
              <a:t>экспертам </a:t>
            </a:r>
            <a:r>
              <a:rPr lang="ru-RU" sz="2000" b="1" dirty="0">
                <a:latin typeface="Calibri" pitchFamily="34" charset="0"/>
              </a:rPr>
              <a:t>презентовать идеи, развивает способность обосновывать, задавать аналитические вопросы, обмениваться идеями. </a:t>
            </a:r>
          </a:p>
          <a:p>
            <a:pPr>
              <a:spcBef>
                <a:spcPct val="50000"/>
              </a:spcBef>
            </a:pPr>
            <a:r>
              <a:rPr lang="ru-RU" sz="2000" b="1" dirty="0">
                <a:solidFill>
                  <a:srgbClr val="FF2F43"/>
                </a:solidFill>
                <a:latin typeface="Calibri" pitchFamily="34" charset="0"/>
              </a:rPr>
              <a:t>Организация:</a:t>
            </a:r>
            <a:r>
              <a:rPr lang="en-GB" sz="2000" dirty="0">
                <a:solidFill>
                  <a:srgbClr val="FF2F43"/>
                </a:solidFill>
                <a:latin typeface="Calibri" pitchFamily="34" charset="0"/>
              </a:rPr>
              <a:t> </a:t>
            </a:r>
          </a:p>
          <a:p>
            <a:pPr>
              <a:spcBef>
                <a:spcPct val="50000"/>
              </a:spcBef>
            </a:pPr>
            <a:r>
              <a:rPr lang="ru-RU" sz="2000" b="1" dirty="0" smtClean="0">
                <a:latin typeface="Calibri" pitchFamily="34" charset="0"/>
              </a:rPr>
              <a:t>Экспертов отсаживают отдельно, в «аквариум»</a:t>
            </a:r>
            <a:endParaRPr lang="en-GB" sz="2000" b="1" dirty="0">
              <a:latin typeface="Calibri" pitchFamily="34" charset="0"/>
            </a:endParaRPr>
          </a:p>
          <a:p>
            <a:pPr>
              <a:spcBef>
                <a:spcPct val="50000"/>
              </a:spcBef>
            </a:pPr>
            <a:r>
              <a:rPr lang="ru-RU" sz="2000" b="1" dirty="0">
                <a:solidFill>
                  <a:srgbClr val="FF2F43"/>
                </a:solidFill>
                <a:latin typeface="Calibri" pitchFamily="34" charset="0"/>
              </a:rPr>
              <a:t>Как это работает: </a:t>
            </a:r>
            <a:endParaRPr lang="en-GB" sz="2000" b="1" dirty="0">
              <a:solidFill>
                <a:srgbClr val="FF2F43"/>
              </a:solidFill>
              <a:latin typeface="Calibri" pitchFamily="34" charset="0"/>
            </a:endParaRPr>
          </a:p>
          <a:p>
            <a:endParaRPr lang="en-GB" sz="2000" b="1" dirty="0">
              <a:latin typeface="Calibri" pitchFamily="34" charset="0"/>
            </a:endParaRPr>
          </a:p>
          <a:p>
            <a:r>
              <a:rPr lang="ru-RU" sz="2000" b="1" dirty="0" smtClean="0">
                <a:latin typeface="Calibri" pitchFamily="34" charset="0"/>
              </a:rPr>
              <a:t>Эксперты готовят проверочные вопросы для остальных, оценивают, выдвигают новые гипотезы, обобщают и так далее.</a:t>
            </a:r>
            <a:endParaRPr lang="en-GB" sz="2000" b="1" dirty="0">
              <a:latin typeface="Calibri" pitchFamily="34" charset="0"/>
            </a:endParaRPr>
          </a:p>
          <a:p>
            <a:pPr>
              <a:spcBef>
                <a:spcPct val="50000"/>
              </a:spcBef>
            </a:pPr>
            <a:endParaRPr lang="en-GB" sz="1400" dirty="0">
              <a:latin typeface="Calibri" pitchFamily="34" charset="0"/>
            </a:endParaRPr>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7"/>
          <p:cNvSpPr txBox="1">
            <a:spLocks noChangeArrowheads="1"/>
          </p:cNvSpPr>
          <p:nvPr/>
        </p:nvSpPr>
        <p:spPr bwMode="auto">
          <a:xfrm>
            <a:off x="357158" y="1142984"/>
            <a:ext cx="8448675" cy="5616922"/>
          </a:xfrm>
          <a:prstGeom prst="rect">
            <a:avLst/>
          </a:prstGeom>
          <a:noFill/>
          <a:ln w="9525">
            <a:noFill/>
            <a:miter lim="800000"/>
            <a:headEnd/>
            <a:tailEnd/>
          </a:ln>
        </p:spPr>
        <p:txBody>
          <a:bodyPr wrap="square">
            <a:spAutoFit/>
          </a:bodyPr>
          <a:lstStyle/>
          <a:p>
            <a:pPr>
              <a:spcBef>
                <a:spcPts val="0"/>
              </a:spcBef>
            </a:pPr>
            <a:r>
              <a:rPr lang="ru-RU" b="1" dirty="0">
                <a:solidFill>
                  <a:srgbClr val="FF2F43"/>
                </a:solidFill>
                <a:latin typeface="+mn-lt"/>
              </a:rPr>
              <a:t>Цель</a:t>
            </a:r>
            <a:r>
              <a:rPr lang="en-GB" dirty="0">
                <a:solidFill>
                  <a:srgbClr val="FF2F43"/>
                </a:solidFill>
                <a:latin typeface="+mn-lt"/>
              </a:rPr>
              <a:t>: </a:t>
            </a:r>
          </a:p>
          <a:p>
            <a:pPr>
              <a:spcBef>
                <a:spcPts val="0"/>
              </a:spcBef>
            </a:pPr>
            <a:r>
              <a:rPr lang="ru-RU" dirty="0">
                <a:latin typeface="+mn-lt"/>
              </a:rPr>
              <a:t>Структурированный способ работы с серией вопросов </a:t>
            </a:r>
            <a:r>
              <a:rPr lang="ru-RU" dirty="0" smtClean="0">
                <a:latin typeface="+mn-lt"/>
              </a:rPr>
              <a:t>работы </a:t>
            </a:r>
            <a:r>
              <a:rPr lang="ru-RU" dirty="0">
                <a:latin typeface="+mn-lt"/>
              </a:rPr>
              <a:t>в группе. </a:t>
            </a:r>
            <a:endParaRPr lang="en-GB" dirty="0">
              <a:latin typeface="+mn-lt"/>
            </a:endParaRPr>
          </a:p>
          <a:p>
            <a:pPr>
              <a:spcBef>
                <a:spcPts val="0"/>
              </a:spcBef>
            </a:pPr>
            <a:r>
              <a:rPr lang="ru-RU" b="1" dirty="0">
                <a:solidFill>
                  <a:srgbClr val="FF2F43"/>
                </a:solidFill>
                <a:latin typeface="+mn-lt"/>
              </a:rPr>
              <a:t>Организация</a:t>
            </a:r>
            <a:r>
              <a:rPr lang="en-GB" dirty="0">
                <a:solidFill>
                  <a:srgbClr val="FF2F43"/>
                </a:solidFill>
                <a:latin typeface="+mn-lt"/>
              </a:rPr>
              <a:t>: </a:t>
            </a:r>
          </a:p>
          <a:p>
            <a:pPr>
              <a:spcBef>
                <a:spcPts val="0"/>
              </a:spcBef>
            </a:pPr>
            <a:r>
              <a:rPr lang="ru-RU" dirty="0">
                <a:latin typeface="+mn-lt"/>
              </a:rPr>
              <a:t>Разместите группы по 3-4 по всему классу. </a:t>
            </a:r>
            <a:endParaRPr lang="en-GB" dirty="0">
              <a:latin typeface="+mn-lt"/>
            </a:endParaRPr>
          </a:p>
          <a:p>
            <a:pPr>
              <a:spcBef>
                <a:spcPts val="0"/>
              </a:spcBef>
            </a:pPr>
            <a:r>
              <a:rPr lang="ru-RU" b="1" dirty="0">
                <a:solidFill>
                  <a:srgbClr val="FF2F43"/>
                </a:solidFill>
                <a:latin typeface="+mn-lt"/>
              </a:rPr>
              <a:t>Как это работает</a:t>
            </a:r>
            <a:r>
              <a:rPr lang="en-GB" b="1" dirty="0">
                <a:solidFill>
                  <a:srgbClr val="FF2F43"/>
                </a:solidFill>
                <a:latin typeface="+mn-lt"/>
              </a:rPr>
              <a:t>:</a:t>
            </a:r>
          </a:p>
          <a:p>
            <a:pPr>
              <a:spcBef>
                <a:spcPts val="0"/>
              </a:spcBef>
            </a:pPr>
            <a:r>
              <a:rPr lang="en-GB" dirty="0" smtClean="0">
                <a:latin typeface="+mn-lt"/>
              </a:rPr>
              <a:t>• </a:t>
            </a:r>
            <a:r>
              <a:rPr lang="ru-RU" dirty="0">
                <a:latin typeface="+mn-lt"/>
              </a:rPr>
              <a:t>Каждой </a:t>
            </a:r>
            <a:r>
              <a:rPr lang="ru-RU" i="1" dirty="0">
                <a:latin typeface="+mn-lt"/>
              </a:rPr>
              <a:t>Исходной группе </a:t>
            </a:r>
            <a:r>
              <a:rPr lang="ru-RU" dirty="0">
                <a:latin typeface="+mn-lt"/>
              </a:rPr>
              <a:t>дается общее задание.  Представлен раздаточный материал. Материал для чтения сохраняется для управления длительностью и сложностью. Если в группе четыре ученика, то группе задается четыре вопроса или задания для каждого ученика внутри основного задания для этой группы. Вопросы или задания разделены в каждой группе самостоятельно учениками. </a:t>
            </a:r>
            <a:endParaRPr lang="en-GB" dirty="0">
              <a:latin typeface="+mn-lt"/>
            </a:endParaRPr>
          </a:p>
          <a:p>
            <a:pPr>
              <a:spcBef>
                <a:spcPts val="0"/>
              </a:spcBef>
            </a:pPr>
            <a:r>
              <a:rPr lang="en-GB" dirty="0">
                <a:latin typeface="+mn-lt"/>
              </a:rPr>
              <a:t>• </a:t>
            </a:r>
            <a:r>
              <a:rPr lang="ru-RU" dirty="0">
                <a:latin typeface="+mn-lt"/>
              </a:rPr>
              <a:t>Все ученики перегруппируются в экспертные группы согласно их вопросам или заданию для работы над общей проблемой и выводом. В конце обсуждения каждый ученик становится экспертом в своем вопросе, так как обсудил этот вопрос с другими учениками в экспертной группе. </a:t>
            </a:r>
            <a:endParaRPr lang="en-GB" dirty="0">
              <a:latin typeface="+mn-lt"/>
            </a:endParaRPr>
          </a:p>
          <a:p>
            <a:pPr>
              <a:spcBef>
                <a:spcPts val="0"/>
              </a:spcBef>
            </a:pPr>
            <a:r>
              <a:rPr lang="en-GB" dirty="0">
                <a:latin typeface="+mn-lt"/>
              </a:rPr>
              <a:t>•</a:t>
            </a:r>
            <a:r>
              <a:rPr lang="ru-RU" dirty="0">
                <a:latin typeface="+mn-lt"/>
              </a:rPr>
              <a:t>Переформируется исходная группа. </a:t>
            </a:r>
            <a:r>
              <a:rPr lang="ru-RU" dirty="0" smtClean="0">
                <a:latin typeface="+mn-lt"/>
              </a:rPr>
              <a:t>Исходной </a:t>
            </a:r>
            <a:r>
              <a:rPr lang="ru-RU" dirty="0">
                <a:latin typeface="+mn-lt"/>
              </a:rPr>
              <a:t>группе задается последнее задание.  Это может быть и вывод, и может быть и новое задание.  Решающим элементом является обеспечение того, что ученики строят объединенную «мудрость» исходной группы для того чтобы завершить задание. </a:t>
            </a:r>
            <a:endParaRPr lang="en-GB" b="1" dirty="0">
              <a:latin typeface="+mn-lt"/>
            </a:endParaRPr>
          </a:p>
          <a:p>
            <a:endParaRPr lang="en-GB" sz="1400" b="1" dirty="0">
              <a:latin typeface="Calibri" pitchFamily="34" charset="0"/>
            </a:endParaRPr>
          </a:p>
          <a:p>
            <a:pPr>
              <a:spcBef>
                <a:spcPct val="50000"/>
              </a:spcBef>
            </a:pPr>
            <a:endParaRPr lang="en-GB" sz="1400" dirty="0">
              <a:latin typeface="Calibri" pitchFamily="34" charset="0"/>
            </a:endParaRPr>
          </a:p>
        </p:txBody>
      </p:sp>
      <p:sp>
        <p:nvSpPr>
          <p:cNvPr id="13315" name="Rectangle 2"/>
          <p:cNvSpPr>
            <a:spLocks noGrp="1" noChangeArrowheads="1"/>
          </p:cNvSpPr>
          <p:nvPr>
            <p:ph type="title"/>
          </p:nvPr>
        </p:nvSpPr>
        <p:spPr>
          <a:xfrm>
            <a:off x="0" y="0"/>
            <a:ext cx="6257940" cy="1143000"/>
          </a:xfrm>
        </p:spPr>
        <p:txBody>
          <a:bodyPr/>
          <a:lstStyle/>
          <a:p>
            <a:pPr>
              <a:defRPr/>
            </a:pPr>
            <a:r>
              <a:rPr lang="ru-RU" dirty="0" smtClean="0"/>
              <a:t>Мозаика</a:t>
            </a:r>
            <a:endParaRPr lang="en-GB" dirty="0" smtClean="0"/>
          </a:p>
        </p:txBody>
      </p:sp>
      <p:pic>
        <p:nvPicPr>
          <p:cNvPr id="87045" name="Picture 5" descr="jigsaw"/>
          <p:cNvPicPr>
            <a:picLocks noChangeAspect="1" noChangeArrowheads="1"/>
          </p:cNvPicPr>
          <p:nvPr/>
        </p:nvPicPr>
        <p:blipFill>
          <a:blip r:embed="rId2"/>
          <a:srcRect/>
          <a:stretch>
            <a:fillRect/>
          </a:stretch>
        </p:blipFill>
        <p:spPr bwMode="auto">
          <a:xfrm>
            <a:off x="6286512" y="0"/>
            <a:ext cx="2359052" cy="1323311"/>
          </a:xfrm>
          <a:prstGeom prst="ellipse">
            <a:avLst/>
          </a:prstGeom>
          <a:ln>
            <a:noFill/>
          </a:ln>
          <a:effectLst>
            <a:softEdge rad="112500"/>
          </a:effectLst>
        </p:spPr>
      </p:pic>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5900750" cy="1143000"/>
          </a:xfrm>
        </p:spPr>
        <p:txBody>
          <a:bodyPr/>
          <a:lstStyle/>
          <a:p>
            <a:pPr>
              <a:defRPr/>
            </a:pPr>
            <a:r>
              <a:rPr lang="ru-RU" dirty="0" smtClean="0"/>
              <a:t>Слушающая тройка</a:t>
            </a:r>
            <a:endParaRPr lang="en-GB" dirty="0" smtClean="0"/>
          </a:p>
        </p:txBody>
      </p:sp>
      <p:pic>
        <p:nvPicPr>
          <p:cNvPr id="84995" name="Picture 5" descr="chp_triangle"/>
          <p:cNvPicPr>
            <a:picLocks noChangeAspect="1" noChangeArrowheads="1"/>
          </p:cNvPicPr>
          <p:nvPr/>
        </p:nvPicPr>
        <p:blipFill>
          <a:blip r:embed="rId2"/>
          <a:srcRect/>
          <a:stretch>
            <a:fillRect/>
          </a:stretch>
        </p:blipFill>
        <p:spPr bwMode="auto">
          <a:xfrm>
            <a:off x="6286512" y="214290"/>
            <a:ext cx="2573725" cy="1206516"/>
          </a:xfrm>
          <a:prstGeom prst="ellipse">
            <a:avLst/>
          </a:prstGeom>
          <a:ln>
            <a:noFill/>
          </a:ln>
          <a:effectLst>
            <a:softEdge rad="112500"/>
          </a:effectLst>
        </p:spPr>
      </p:pic>
      <p:sp>
        <p:nvSpPr>
          <p:cNvPr id="84997" name="Text Box 7"/>
          <p:cNvSpPr txBox="1">
            <a:spLocks noChangeArrowheads="1"/>
          </p:cNvSpPr>
          <p:nvPr/>
        </p:nvSpPr>
        <p:spPr bwMode="auto">
          <a:xfrm>
            <a:off x="347663" y="1268413"/>
            <a:ext cx="8447087" cy="4570482"/>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mn-lt"/>
              </a:rPr>
              <a:t>Цель</a:t>
            </a:r>
            <a:r>
              <a:rPr lang="en-GB" dirty="0">
                <a:solidFill>
                  <a:srgbClr val="FF2F43"/>
                </a:solidFill>
                <a:latin typeface="+mn-lt"/>
              </a:rPr>
              <a:t>:  </a:t>
            </a:r>
          </a:p>
          <a:p>
            <a:pPr>
              <a:spcBef>
                <a:spcPct val="50000"/>
              </a:spcBef>
            </a:pPr>
            <a:r>
              <a:rPr lang="ru-RU" dirty="0">
                <a:latin typeface="+mn-lt"/>
              </a:rPr>
              <a:t>Является структурированным средством для извлечения информации, развивающим концепцию и понимание процесса предмета разговора.  Также продвигает самоанализ путем роли наблюдателя. </a:t>
            </a:r>
            <a:endParaRPr lang="en-GB" dirty="0">
              <a:latin typeface="+mn-lt"/>
            </a:endParaRPr>
          </a:p>
          <a:p>
            <a:pPr>
              <a:spcBef>
                <a:spcPct val="50000"/>
              </a:spcBef>
            </a:pPr>
            <a:r>
              <a:rPr lang="ru-RU" b="1" dirty="0">
                <a:solidFill>
                  <a:srgbClr val="FF2F43"/>
                </a:solidFill>
                <a:latin typeface="+mn-lt"/>
              </a:rPr>
              <a:t>Организация</a:t>
            </a:r>
            <a:r>
              <a:rPr lang="en-GB" dirty="0">
                <a:solidFill>
                  <a:srgbClr val="FF2F43"/>
                </a:solidFill>
                <a:latin typeface="+mn-lt"/>
              </a:rPr>
              <a:t>: </a:t>
            </a:r>
          </a:p>
          <a:p>
            <a:pPr>
              <a:spcBef>
                <a:spcPct val="50000"/>
              </a:spcBef>
            </a:pPr>
            <a:r>
              <a:rPr lang="ru-RU" dirty="0">
                <a:latin typeface="+mn-lt"/>
              </a:rPr>
              <a:t>Ученики сидят по три, двое сидят напротив, один немного в стороне – не участвует, но наблюдает. </a:t>
            </a:r>
            <a:endParaRPr lang="en-GB" dirty="0">
              <a:latin typeface="+mn-lt"/>
            </a:endParaRPr>
          </a:p>
          <a:p>
            <a:pPr>
              <a:spcBef>
                <a:spcPct val="50000"/>
              </a:spcBef>
            </a:pPr>
            <a:r>
              <a:rPr lang="ru-RU" b="1" dirty="0">
                <a:solidFill>
                  <a:srgbClr val="FF2F43"/>
                </a:solidFill>
                <a:latin typeface="+mn-lt"/>
              </a:rPr>
              <a:t>Как это работает</a:t>
            </a:r>
            <a:r>
              <a:rPr lang="en-GB" b="1" dirty="0">
                <a:solidFill>
                  <a:srgbClr val="FF2F43"/>
                </a:solidFill>
                <a:latin typeface="+mn-lt"/>
              </a:rPr>
              <a:t>: </a:t>
            </a:r>
          </a:p>
          <a:p>
            <a:r>
              <a:rPr lang="ru-RU" dirty="0" smtClean="0">
                <a:latin typeface="+mn-lt"/>
              </a:rPr>
              <a:t>Ученики </a:t>
            </a:r>
            <a:r>
              <a:rPr lang="ru-RU" dirty="0">
                <a:latin typeface="+mn-lt"/>
              </a:rPr>
              <a:t>работают в группе по три. Каждый ученик имеет роль говорящего, задающего вопросы и записывающего.  Говорящий что-либо объясняет или комментирует вопрос или выражает мнение. Задающий вопросы подсказывает и просит пояснения. Записывающий делает заметки и дает результат в конце разговора. В следующий раз роли меняются. </a:t>
            </a:r>
            <a:endParaRPr lang="en-GB" b="1" dirty="0">
              <a:latin typeface="+mn-lt"/>
            </a:endParaRPr>
          </a:p>
          <a:p>
            <a:pPr>
              <a:spcBef>
                <a:spcPct val="50000"/>
              </a:spcBef>
            </a:pPr>
            <a:endParaRPr lang="en-GB" sz="1400" dirty="0">
              <a:latin typeface="Calibri" pitchFamily="34" charset="0"/>
            </a:endParaRPr>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5614998" cy="1143000"/>
          </a:xfrm>
        </p:spPr>
        <p:txBody>
          <a:bodyPr/>
          <a:lstStyle/>
          <a:p>
            <a:pPr>
              <a:defRPr/>
            </a:pPr>
            <a:r>
              <a:rPr lang="ru-RU" dirty="0" smtClean="0"/>
              <a:t>Стоп-кадр</a:t>
            </a:r>
            <a:endParaRPr lang="en-GB" dirty="0" smtClean="0"/>
          </a:p>
        </p:txBody>
      </p:sp>
      <p:pic>
        <p:nvPicPr>
          <p:cNvPr id="92163" name="Picture 5" descr="cat_on_water"/>
          <p:cNvPicPr>
            <a:picLocks noChangeAspect="1" noChangeArrowheads="1"/>
          </p:cNvPicPr>
          <p:nvPr/>
        </p:nvPicPr>
        <p:blipFill>
          <a:blip r:embed="rId2"/>
          <a:srcRect l="31968" t="1972" r="413" b="15633"/>
          <a:stretch>
            <a:fillRect/>
          </a:stretch>
        </p:blipFill>
        <p:spPr bwMode="auto">
          <a:xfrm>
            <a:off x="6286512" y="0"/>
            <a:ext cx="2571768" cy="1671649"/>
          </a:xfrm>
          <a:prstGeom prst="ellipse">
            <a:avLst/>
          </a:prstGeom>
          <a:ln>
            <a:noFill/>
          </a:ln>
          <a:effectLst>
            <a:softEdge rad="112500"/>
          </a:effectLst>
        </p:spPr>
      </p:pic>
      <p:sp>
        <p:nvSpPr>
          <p:cNvPr id="92165" name="Text Box 7"/>
          <p:cNvSpPr txBox="1">
            <a:spLocks noChangeArrowheads="1"/>
          </p:cNvSpPr>
          <p:nvPr/>
        </p:nvSpPr>
        <p:spPr bwMode="auto">
          <a:xfrm>
            <a:off x="357158" y="2000240"/>
            <a:ext cx="8215370" cy="3831818"/>
          </a:xfrm>
          <a:prstGeom prst="rect">
            <a:avLst/>
          </a:prstGeom>
          <a:noFill/>
          <a:ln w="9525">
            <a:noFill/>
            <a:miter lim="800000"/>
            <a:headEnd/>
            <a:tailEnd/>
          </a:ln>
        </p:spPr>
        <p:txBody>
          <a:bodyPr wrap="square">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Кинестетический подход для поддержки обсуждения. </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Начать в кругу и затем разбиться на группы – передвиньте столы так, чтобы было пространство для движения.</a:t>
            </a:r>
            <a:endParaRPr lang="en-GB"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dirty="0">
                <a:latin typeface="Calibri" pitchFamily="34" charset="0"/>
              </a:rPr>
              <a:t>Учеников просят создать стоп-кадр темы, истории и утверждения. Стоп-кадр это точка на которой «камера» остановила работу – у стоп-кадра есть начало и конец, которые не видны классу ( поэтому и отличается от фотографического отображения). Группы показывают свои стоп-кадры классу, чтобы обсудить что происходит на картинке. </a:t>
            </a:r>
            <a:endParaRPr lang="en-GB" dirty="0">
              <a:latin typeface="Calibri" pitchFamily="34" charset="0"/>
            </a:endParaRPr>
          </a:p>
        </p:txBody>
      </p:sp>
      <p:sp>
        <p:nvSpPr>
          <p:cNvPr id="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8"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ru-RU" dirty="0" smtClean="0"/>
              <a:t>Стратегия «Посол»</a:t>
            </a:r>
            <a:endParaRPr lang="en-GB" dirty="0" smtClean="0"/>
          </a:p>
        </p:txBody>
      </p:sp>
      <p:sp>
        <p:nvSpPr>
          <p:cNvPr id="86021" name="Text Box 7"/>
          <p:cNvSpPr txBox="1">
            <a:spLocks noChangeArrowheads="1"/>
          </p:cNvSpPr>
          <p:nvPr/>
        </p:nvSpPr>
        <p:spPr bwMode="auto">
          <a:xfrm>
            <a:off x="428596" y="1643050"/>
            <a:ext cx="8215370" cy="4293483"/>
          </a:xfrm>
          <a:prstGeom prst="rect">
            <a:avLst/>
          </a:prstGeom>
          <a:noFill/>
          <a:ln w="9525">
            <a:noFill/>
            <a:miter lim="800000"/>
            <a:headEnd/>
            <a:tailEnd/>
          </a:ln>
        </p:spPr>
        <p:txBody>
          <a:bodyPr wrap="square">
            <a:spAutoFit/>
          </a:bodyPr>
          <a:lstStyle/>
          <a:p>
            <a:pPr>
              <a:spcBef>
                <a:spcPct val="50000"/>
              </a:spcBef>
            </a:pPr>
            <a:r>
              <a:rPr lang="ru-RU" b="1" dirty="0">
                <a:solidFill>
                  <a:srgbClr val="FF2F43"/>
                </a:solidFill>
                <a:latin typeface="Calibri" pitchFamily="34" charset="0"/>
              </a:rPr>
              <a:t>Цель</a:t>
            </a:r>
            <a:r>
              <a:rPr lang="en-GB" dirty="0">
                <a:solidFill>
                  <a:srgbClr val="FF2F43"/>
                </a:solidFill>
                <a:latin typeface="Calibri" pitchFamily="34" charset="0"/>
              </a:rPr>
              <a:t>: </a:t>
            </a:r>
          </a:p>
          <a:p>
            <a:pPr>
              <a:spcBef>
                <a:spcPct val="50000"/>
              </a:spcBef>
            </a:pPr>
            <a:r>
              <a:rPr lang="ru-RU" dirty="0">
                <a:latin typeface="Calibri" pitchFamily="34" charset="0"/>
              </a:rPr>
              <a:t>Активное слушание, публичное выступление и ясность изложения, разделение и создание взаимозависимости. </a:t>
            </a:r>
            <a:endParaRPr lang="en-GB"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dirty="0">
                <a:solidFill>
                  <a:srgbClr val="FF2F43"/>
                </a:solidFill>
                <a:latin typeface="Calibri" pitchFamily="34" charset="0"/>
              </a:rPr>
              <a:t>:  </a:t>
            </a:r>
          </a:p>
          <a:p>
            <a:pPr>
              <a:spcBef>
                <a:spcPct val="50000"/>
              </a:spcBef>
            </a:pPr>
            <a:r>
              <a:rPr lang="ru-RU" dirty="0">
                <a:latin typeface="Calibri" pitchFamily="34" charset="0"/>
              </a:rPr>
              <a:t>Разместить группы по 3-4 человека в классе.</a:t>
            </a: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a:t>
            </a:r>
          </a:p>
          <a:p>
            <a:r>
              <a:rPr lang="ru-RU" dirty="0">
                <a:latin typeface="Calibri" pitchFamily="34" charset="0"/>
              </a:rPr>
              <a:t>Когда группа выполнила задание,  один  ученик из каждой группы выбирается «представителем»  и перемещается к другой группе, чтобы объяснить и обобщить, и выяснить идеи другой группы.  Затем представитель возвращается в свою группу, чтобы сообщить, что он узнал. Это эффективный метод избегания скучного и повторяющегося «сообщения своей группе». Это также способствует использованию языка представителя и создает группу активных слушателей. </a:t>
            </a:r>
            <a:endParaRPr lang="en-GB" b="1" dirty="0">
              <a:latin typeface="Calibri" pitchFamily="34" charset="0"/>
            </a:endParaRPr>
          </a:p>
          <a:p>
            <a:pPr>
              <a:spcBef>
                <a:spcPct val="50000"/>
              </a:spcBef>
            </a:pPr>
            <a:endParaRPr lang="en-GB" sz="1400" dirty="0">
              <a:latin typeface="Calibri"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4757742" cy="1143000"/>
          </a:xfrm>
        </p:spPr>
        <p:txBody>
          <a:bodyPr/>
          <a:lstStyle/>
          <a:p>
            <a:pPr>
              <a:defRPr/>
            </a:pPr>
            <a:r>
              <a:rPr lang="ru-RU" dirty="0" smtClean="0"/>
              <a:t>Группа радуги</a:t>
            </a:r>
            <a:endParaRPr lang="en-GB" dirty="0" smtClean="0"/>
          </a:p>
        </p:txBody>
      </p:sp>
      <p:pic>
        <p:nvPicPr>
          <p:cNvPr id="81923" name="Picture 5" descr="TALKrainbow2"/>
          <p:cNvPicPr>
            <a:picLocks noChangeAspect="1" noChangeArrowheads="1"/>
          </p:cNvPicPr>
          <p:nvPr/>
        </p:nvPicPr>
        <p:blipFill>
          <a:blip r:embed="rId2"/>
          <a:srcRect/>
          <a:stretch>
            <a:fillRect/>
          </a:stretch>
        </p:blipFill>
        <p:spPr bwMode="auto">
          <a:xfrm>
            <a:off x="6500826" y="214290"/>
            <a:ext cx="2110440" cy="1187467"/>
          </a:xfrm>
          <a:prstGeom prst="rect">
            <a:avLst/>
          </a:prstGeom>
          <a:noFill/>
          <a:ln w="9525">
            <a:noFill/>
            <a:miter lim="800000"/>
            <a:headEnd/>
            <a:tailEnd/>
          </a:ln>
        </p:spPr>
      </p:pic>
      <p:sp>
        <p:nvSpPr>
          <p:cNvPr id="81925" name="Text Box 8"/>
          <p:cNvSpPr txBox="1">
            <a:spLocks noChangeArrowheads="1"/>
          </p:cNvSpPr>
          <p:nvPr/>
        </p:nvSpPr>
        <p:spPr bwMode="auto">
          <a:xfrm>
            <a:off x="444500" y="1484313"/>
            <a:ext cx="8064500" cy="4401205"/>
          </a:xfrm>
          <a:prstGeom prst="rect">
            <a:avLst/>
          </a:prstGeom>
          <a:noFill/>
          <a:ln w="9525">
            <a:noFill/>
            <a:miter lim="800000"/>
            <a:headEnd/>
            <a:tailEnd/>
          </a:ln>
        </p:spPr>
        <p:txBody>
          <a:bodyPr>
            <a:spAutoFit/>
          </a:bodyPr>
          <a:lstStyle/>
          <a:p>
            <a:pPr>
              <a:spcBef>
                <a:spcPts val="0"/>
              </a:spcBef>
            </a:pPr>
            <a:r>
              <a:rPr lang="ru-RU" sz="2000" b="1" dirty="0">
                <a:solidFill>
                  <a:srgbClr val="FF2F43"/>
                </a:solidFill>
                <a:latin typeface="Calibri" pitchFamily="34" charset="0"/>
              </a:rPr>
              <a:t>Цель</a:t>
            </a:r>
            <a:r>
              <a:rPr lang="en-GB" sz="2000" dirty="0">
                <a:solidFill>
                  <a:srgbClr val="FF2F43"/>
                </a:solidFill>
                <a:latin typeface="Calibri" pitchFamily="34" charset="0"/>
              </a:rPr>
              <a:t>:  </a:t>
            </a:r>
          </a:p>
          <a:p>
            <a:pPr>
              <a:spcBef>
                <a:spcPts val="0"/>
              </a:spcBef>
            </a:pPr>
            <a:r>
              <a:rPr lang="ru-RU" sz="2000" dirty="0">
                <a:latin typeface="Calibri" pitchFamily="34" charset="0"/>
              </a:rPr>
              <a:t>Каждый ребенок слушает ( в исходной группе) и говорит (цветной группе) </a:t>
            </a:r>
          </a:p>
          <a:p>
            <a:pPr>
              <a:spcBef>
                <a:spcPts val="0"/>
              </a:spcBef>
            </a:pPr>
            <a:r>
              <a:rPr lang="ru-RU" sz="2000" b="1" dirty="0">
                <a:solidFill>
                  <a:srgbClr val="FF2F43"/>
                </a:solidFill>
                <a:latin typeface="Calibri" pitchFamily="34" charset="0"/>
              </a:rPr>
              <a:t>Организация</a:t>
            </a:r>
            <a:r>
              <a:rPr lang="en-GB" sz="2000" dirty="0">
                <a:solidFill>
                  <a:srgbClr val="FF2F43"/>
                </a:solidFill>
                <a:latin typeface="Calibri" pitchFamily="34" charset="0"/>
              </a:rPr>
              <a:t>: </a:t>
            </a:r>
          </a:p>
          <a:p>
            <a:pPr>
              <a:spcBef>
                <a:spcPts val="0"/>
              </a:spcBef>
            </a:pPr>
            <a:r>
              <a:rPr lang="ru-RU" sz="2000" dirty="0">
                <a:latin typeface="Calibri" pitchFamily="34" charset="0"/>
              </a:rPr>
              <a:t>Стандартная рассадка группы с пространством для движения и обсуждения. </a:t>
            </a:r>
            <a:endParaRPr lang="en-GB" sz="2000" dirty="0">
              <a:latin typeface="Calibri" pitchFamily="34" charset="0"/>
            </a:endParaRPr>
          </a:p>
          <a:p>
            <a:pPr>
              <a:spcBef>
                <a:spcPts val="0"/>
              </a:spcBef>
            </a:pPr>
            <a:r>
              <a:rPr lang="ru-RU" sz="2000" b="1" dirty="0">
                <a:solidFill>
                  <a:srgbClr val="FF2F43"/>
                </a:solidFill>
                <a:latin typeface="Calibri" pitchFamily="34" charset="0"/>
              </a:rPr>
              <a:t>Как это работает</a:t>
            </a:r>
            <a:r>
              <a:rPr lang="en-GB" sz="2000" b="1" dirty="0">
                <a:solidFill>
                  <a:srgbClr val="FF2F43"/>
                </a:solidFill>
                <a:latin typeface="Calibri" pitchFamily="34" charset="0"/>
              </a:rPr>
              <a:t>: </a:t>
            </a:r>
          </a:p>
          <a:p>
            <a:pPr>
              <a:spcBef>
                <a:spcPts val="0"/>
              </a:spcBef>
            </a:pPr>
            <a:r>
              <a:rPr lang="ru-RU" sz="2000" dirty="0">
                <a:latin typeface="Calibri" pitchFamily="34" charset="0"/>
              </a:rPr>
              <a:t>Рассадите учеников в группы по темам (одна тема на всех или разные темы для каждой группы) для обсуждения (это «исходная </a:t>
            </a:r>
            <a:r>
              <a:rPr lang="ru-RU" sz="2000" dirty="0" smtClean="0">
                <a:latin typeface="Calibri" pitchFamily="34" charset="0"/>
              </a:rPr>
              <a:t>группа -радуга»).  </a:t>
            </a:r>
            <a:r>
              <a:rPr lang="ru-RU" sz="2000" dirty="0">
                <a:latin typeface="Calibri" pitchFamily="34" charset="0"/>
              </a:rPr>
              <a:t>После обсуждения ученикам дают цвет или перегруппируют </a:t>
            </a:r>
            <a:r>
              <a:rPr lang="ru-RU" sz="2000" dirty="0" smtClean="0">
                <a:latin typeface="Calibri" pitchFamily="34" charset="0"/>
              </a:rPr>
              <a:t>соответственно одному цвету. </a:t>
            </a:r>
            <a:r>
              <a:rPr lang="ru-RU" sz="2000" dirty="0">
                <a:latin typeface="Calibri" pitchFamily="34" charset="0"/>
              </a:rPr>
              <a:t>Новые группы состоят из участников «исходных » групп. Затем ученики возвращаются с тем, чтобы рассказать что обсуждалось в группе. Это затем приводит к дальнейшему обсуждению. </a:t>
            </a:r>
            <a:endParaRPr lang="en-GB" sz="20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7972452" cy="1143000"/>
          </a:xfrm>
        </p:spPr>
        <p:txBody>
          <a:bodyPr>
            <a:normAutofit/>
          </a:bodyPr>
          <a:lstStyle/>
          <a:p>
            <a:pPr>
              <a:defRPr/>
            </a:pPr>
            <a:r>
              <a:rPr lang="ru-RU" dirty="0" smtClean="0"/>
              <a:t>Автобусная остановка</a:t>
            </a:r>
            <a:endParaRPr lang="en-GB" dirty="0" smtClean="0"/>
          </a:p>
        </p:txBody>
      </p:sp>
      <p:sp>
        <p:nvSpPr>
          <p:cNvPr id="99332" name="Text Box 6"/>
          <p:cNvSpPr txBox="1">
            <a:spLocks noChangeArrowheads="1"/>
          </p:cNvSpPr>
          <p:nvPr/>
        </p:nvSpPr>
        <p:spPr bwMode="auto">
          <a:xfrm>
            <a:off x="428596" y="1357298"/>
            <a:ext cx="8064500" cy="4708981"/>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b="1" dirty="0">
                <a:solidFill>
                  <a:srgbClr val="FF2F43"/>
                </a:solidFill>
                <a:latin typeface="Calibri" pitchFamily="34" charset="0"/>
              </a:rPr>
              <a:t>: </a:t>
            </a:r>
          </a:p>
          <a:p>
            <a:pPr>
              <a:spcBef>
                <a:spcPct val="50000"/>
              </a:spcBef>
            </a:pPr>
            <a:r>
              <a:rPr lang="ru-RU" b="1" dirty="0">
                <a:latin typeface="Calibri" pitchFamily="34" charset="0"/>
              </a:rPr>
              <a:t>Принимать во внимание чужие идеи, целостно обсудить тему или вопрос, активно и пассивно. </a:t>
            </a:r>
            <a:endParaRPr lang="en-GB" b="1"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b="1" dirty="0">
                <a:solidFill>
                  <a:srgbClr val="FF2F43"/>
                </a:solidFill>
                <a:latin typeface="Calibri" pitchFamily="34" charset="0"/>
              </a:rPr>
              <a:t>: </a:t>
            </a:r>
          </a:p>
          <a:p>
            <a:pPr>
              <a:spcBef>
                <a:spcPct val="50000"/>
              </a:spcBef>
            </a:pPr>
            <a:r>
              <a:rPr lang="ru-RU" b="1" dirty="0">
                <a:latin typeface="Calibri" pitchFamily="34" charset="0"/>
              </a:rPr>
              <a:t>Серии станций в комнате с </a:t>
            </a:r>
            <a:r>
              <a:rPr lang="ru-RU" b="1" dirty="0" smtClean="0">
                <a:latin typeface="Calibri" pitchFamily="34" charset="0"/>
              </a:rPr>
              <a:t>бумагой </a:t>
            </a:r>
            <a:r>
              <a:rPr lang="ru-RU" b="1" dirty="0">
                <a:latin typeface="Calibri" pitchFamily="34" charset="0"/>
              </a:rPr>
              <a:t>и ручкой  (или раздайте группе разноцветные карандаши – поэтому нужно следить кто что нарисовал) </a:t>
            </a:r>
            <a:endParaRPr lang="en-GB" b="1"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b="1" dirty="0">
                <a:latin typeface="Calibri" pitchFamily="34" charset="0"/>
              </a:rPr>
              <a:t>Разместите каждую малую группу на станции, дайте 10 минут обсудить провокационный вопрос и записать их мысли на бумаге или доске. По истечению времени, группа перемещается к другой станции, где группа продолжает работу предыдущей группы. Перемещение происходит каждые 10 минут, пока каждая группа не побывала на каждой позиции и обдумала мысли всех групп. </a:t>
            </a:r>
          </a:p>
          <a:p>
            <a:pPr>
              <a:spcBef>
                <a:spcPct val="50000"/>
              </a:spcBef>
            </a:pPr>
            <a:endParaRPr lang="en-GB" sz="1400" dirty="0">
              <a:latin typeface="Calibri" pitchFamily="34"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98021" name="Text Box 5"/>
          <p:cNvSpPr txBox="1">
            <a:spLocks noChangeArrowheads="1"/>
          </p:cNvSpPr>
          <p:nvPr/>
        </p:nvSpPr>
        <p:spPr bwMode="auto">
          <a:xfrm>
            <a:off x="285720" y="2000240"/>
            <a:ext cx="8496300" cy="3785652"/>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latin typeface="+mn-lt"/>
              </a:rPr>
              <a:t>Цель</a:t>
            </a:r>
            <a:r>
              <a:rPr lang="en-GB" sz="2400" dirty="0" smtClean="0">
                <a:solidFill>
                  <a:srgbClr val="FF2F43"/>
                </a:solidFill>
                <a:latin typeface="+mn-lt"/>
              </a:rPr>
              <a:t>:  </a:t>
            </a:r>
          </a:p>
          <a:p>
            <a:pPr>
              <a:spcBef>
                <a:spcPts val="0"/>
              </a:spcBef>
              <a:buNone/>
            </a:pPr>
            <a:r>
              <a:rPr lang="ru-RU" sz="2400" dirty="0" smtClean="0">
                <a:latin typeface="+mn-lt"/>
              </a:rPr>
              <a:t>Совершенствование навыков критического мышления</a:t>
            </a:r>
          </a:p>
          <a:p>
            <a:pPr>
              <a:spcBef>
                <a:spcPts val="0"/>
              </a:spcBef>
              <a:buNone/>
            </a:pPr>
            <a:r>
              <a:rPr lang="ru-RU" sz="2400" b="1" dirty="0" smtClean="0">
                <a:solidFill>
                  <a:srgbClr val="FF2F43"/>
                </a:solidFill>
                <a:latin typeface="+mn-lt"/>
              </a:rPr>
              <a:t>Организация</a:t>
            </a:r>
            <a:r>
              <a:rPr lang="en-GB" sz="2400" dirty="0" smtClean="0">
                <a:solidFill>
                  <a:srgbClr val="FF2F43"/>
                </a:solidFill>
                <a:latin typeface="+mn-lt"/>
              </a:rPr>
              <a:t>: </a:t>
            </a:r>
          </a:p>
          <a:p>
            <a:pPr>
              <a:spcBef>
                <a:spcPts val="0"/>
              </a:spcBef>
            </a:pPr>
            <a:r>
              <a:rPr lang="ru-RU" sz="2400" dirty="0" smtClean="0">
                <a:latin typeface="+mn-lt"/>
              </a:rPr>
              <a:t>Стандартная рассадка группы с пространством для движения и обсуждения. Спикер группы выбирает один верный ответ из нескольких предложенных.</a:t>
            </a:r>
          </a:p>
          <a:p>
            <a:pPr>
              <a:spcBef>
                <a:spcPts val="0"/>
              </a:spcBef>
              <a:buNone/>
            </a:pPr>
            <a:endParaRPr lang="en-GB" sz="2400" dirty="0" smtClean="0">
              <a:latin typeface="+mn-lt"/>
            </a:endParaRPr>
          </a:p>
          <a:p>
            <a:pPr>
              <a:spcBef>
                <a:spcPts val="0"/>
              </a:spcBef>
            </a:pPr>
            <a:r>
              <a:rPr lang="ru-RU" sz="2400" b="1" dirty="0" smtClean="0">
                <a:solidFill>
                  <a:srgbClr val="FF2F43"/>
                </a:solidFill>
                <a:latin typeface="+mn-lt"/>
              </a:rPr>
              <a:t>Как это работает</a:t>
            </a:r>
            <a:r>
              <a:rPr lang="en-GB" sz="2400" b="1" dirty="0" smtClean="0">
                <a:solidFill>
                  <a:srgbClr val="FF2F43"/>
                </a:solidFill>
                <a:latin typeface="+mn-lt"/>
              </a:rPr>
              <a:t>: </a:t>
            </a:r>
            <a:r>
              <a:rPr lang="ru-RU" sz="2400" dirty="0" smtClean="0">
                <a:latin typeface="+mn-lt"/>
              </a:rPr>
              <a:t>В </a:t>
            </a:r>
            <a:r>
              <a:rPr lang="ru-RU" sz="2400" dirty="0">
                <a:latin typeface="+mn-lt"/>
              </a:rPr>
              <a:t>результате можно получить столкновение мнений. Сам учитель может </a:t>
            </a:r>
            <a:r>
              <a:rPr lang="ru-RU" sz="2400" dirty="0" err="1">
                <a:latin typeface="+mn-lt"/>
              </a:rPr>
              <a:t>позащищать</a:t>
            </a:r>
            <a:r>
              <a:rPr lang="ru-RU" sz="2400" dirty="0">
                <a:latin typeface="+mn-lt"/>
              </a:rPr>
              <a:t> один из неверных ответов – пусть поспорят.</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Диспут</a:t>
            </a:r>
          </a:p>
        </p:txBody>
      </p:sp>
      <p:sp>
        <p:nvSpPr>
          <p:cNvPr id="5"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Определение барьеров в обучении</a:t>
            </a:r>
            <a:endParaRPr lang="ru-RU" dirty="0"/>
          </a:p>
        </p:txBody>
      </p:sp>
      <p:sp>
        <p:nvSpPr>
          <p:cNvPr id="3" name="Содержимое 2"/>
          <p:cNvSpPr>
            <a:spLocks noGrp="1"/>
          </p:cNvSpPr>
          <p:nvPr>
            <p:ph idx="1"/>
          </p:nvPr>
        </p:nvSpPr>
        <p:spPr/>
        <p:txBody>
          <a:bodyPr/>
          <a:lstStyle/>
          <a:p>
            <a:pPr>
              <a:buNone/>
            </a:pPr>
            <a:r>
              <a:rPr lang="ru-RU" sz="2400" b="1" dirty="0" smtClean="0">
                <a:latin typeface="+mn-lt"/>
              </a:rPr>
              <a:t>У меня есть проблемы в учебе потому, что…</a:t>
            </a:r>
            <a:endParaRPr lang="ru-RU" sz="2400" dirty="0" smtClean="0">
              <a:latin typeface="+mn-lt"/>
            </a:endParaRPr>
          </a:p>
          <a:p>
            <a:pPr>
              <a:buNone/>
            </a:pPr>
            <a:r>
              <a:rPr lang="ru-RU" sz="2400" dirty="0" smtClean="0">
                <a:latin typeface="+mn-lt"/>
              </a:rPr>
              <a:t>1. Не всё понимаю на уроке</a:t>
            </a:r>
          </a:p>
          <a:p>
            <a:pPr>
              <a:buNone/>
            </a:pPr>
            <a:r>
              <a:rPr lang="ru-RU" sz="2400" dirty="0" smtClean="0">
                <a:latin typeface="+mn-lt"/>
              </a:rPr>
              <a:t>2. Меня отвлекают на уроке</a:t>
            </a:r>
          </a:p>
          <a:p>
            <a:pPr>
              <a:buNone/>
            </a:pPr>
            <a:r>
              <a:rPr lang="ru-RU" sz="2400" dirty="0" smtClean="0">
                <a:latin typeface="+mn-lt"/>
              </a:rPr>
              <a:t>3. Мне скучно на уроке</a:t>
            </a:r>
          </a:p>
          <a:p>
            <a:pPr>
              <a:buNone/>
            </a:pPr>
            <a:r>
              <a:rPr lang="ru-RU" sz="2400" dirty="0" smtClean="0">
                <a:latin typeface="+mn-lt"/>
              </a:rPr>
              <a:t>4. Не люблю предмет</a:t>
            </a:r>
          </a:p>
          <a:p>
            <a:pPr>
              <a:buNone/>
            </a:pPr>
            <a:r>
              <a:rPr lang="ru-RU" sz="2400" dirty="0" smtClean="0">
                <a:latin typeface="+mn-lt"/>
              </a:rPr>
              <a:t>5. Не успеваю дома готовить домашнее задание</a:t>
            </a:r>
          </a:p>
          <a:p>
            <a:pPr>
              <a:buNone/>
            </a:pPr>
            <a:r>
              <a:rPr lang="ru-RU" sz="2400" dirty="0" smtClean="0">
                <a:latin typeface="+mn-lt"/>
              </a:rPr>
              <a:t>6. Не хочу дома готовиться к урокам</a:t>
            </a:r>
          </a:p>
          <a:p>
            <a:pPr>
              <a:buNone/>
            </a:pPr>
            <a:r>
              <a:rPr lang="ru-RU" sz="2400" dirty="0" smtClean="0">
                <a:latin typeface="+mn-lt"/>
              </a:rPr>
              <a:t>7. Не нравится учитель</a:t>
            </a:r>
          </a:p>
          <a:p>
            <a:pPr>
              <a:buNone/>
            </a:pPr>
            <a:r>
              <a:rPr lang="ru-RU" sz="2400" dirty="0" smtClean="0">
                <a:latin typeface="+mn-lt"/>
              </a:rPr>
              <a:t>8. Не хочу учиться в этом классе</a:t>
            </a:r>
          </a:p>
          <a:p>
            <a:pPr>
              <a:buNone/>
            </a:pPr>
            <a:r>
              <a:rPr lang="ru-RU" sz="2400" dirty="0" smtClean="0">
                <a:latin typeface="+mn-lt"/>
              </a:rPr>
              <a:t>9. Мне просто лень</a:t>
            </a:r>
          </a:p>
          <a:p>
            <a:pPr>
              <a:buNone/>
            </a:pPr>
            <a:r>
              <a:rPr lang="ru-RU" sz="2400" dirty="0" smtClean="0">
                <a:latin typeface="+mn-lt"/>
              </a:rPr>
              <a:t>10. Не хочу учиться вообще</a:t>
            </a:r>
            <a:endParaRPr lang="ru-RU" sz="2400" dirty="0">
              <a:latin typeface="+mn-lt"/>
            </a:endParaRPr>
          </a:p>
        </p:txBody>
      </p:sp>
      <p:sp>
        <p:nvSpPr>
          <p:cNvPr id="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Работа с визуальными свидетельствами</a:t>
            </a:r>
            <a:endParaRPr lang="ru-RU" dirty="0"/>
          </a:p>
        </p:txBody>
      </p:sp>
      <p:sp>
        <p:nvSpPr>
          <p:cNvPr id="4" name="Прямоугольник 3"/>
          <p:cNvSpPr/>
          <p:nvPr/>
        </p:nvSpPr>
        <p:spPr>
          <a:xfrm>
            <a:off x="214282" y="1928802"/>
            <a:ext cx="8643998" cy="3139321"/>
          </a:xfrm>
          <a:prstGeom prst="rect">
            <a:avLst/>
          </a:prstGeom>
        </p:spPr>
        <p:txBody>
          <a:bodyPr wrap="square">
            <a:spAutoFit/>
          </a:bodyPr>
          <a:lstStyle/>
          <a:p>
            <a:pPr>
              <a:spcBef>
                <a:spcPts val="0"/>
              </a:spcBef>
              <a:buNone/>
            </a:pPr>
            <a:r>
              <a:rPr lang="ru-RU" b="1" dirty="0" smtClean="0">
                <a:solidFill>
                  <a:srgbClr val="FF2F43"/>
                </a:solidFill>
              </a:rPr>
              <a:t>Цель</a:t>
            </a:r>
            <a:r>
              <a:rPr lang="en-GB" dirty="0" smtClean="0">
                <a:solidFill>
                  <a:srgbClr val="FF2F43"/>
                </a:solidFill>
              </a:rPr>
              <a:t>:  </a:t>
            </a:r>
          </a:p>
          <a:p>
            <a:pPr>
              <a:spcBef>
                <a:spcPts val="0"/>
              </a:spcBef>
              <a:buNone/>
            </a:pPr>
            <a:r>
              <a:rPr lang="ru-RU" dirty="0" smtClean="0"/>
              <a:t>Совершенствование навыков критического мышления</a:t>
            </a:r>
          </a:p>
          <a:p>
            <a:pPr>
              <a:spcBef>
                <a:spcPts val="0"/>
              </a:spcBef>
              <a:buNone/>
            </a:pPr>
            <a:r>
              <a:rPr lang="ru-RU" b="1" dirty="0" smtClean="0">
                <a:solidFill>
                  <a:srgbClr val="FF2F43"/>
                </a:solidFill>
              </a:rPr>
              <a:t>Организация</a:t>
            </a:r>
            <a:r>
              <a:rPr lang="en-GB" dirty="0" smtClean="0">
                <a:solidFill>
                  <a:srgbClr val="FF2F43"/>
                </a:solidFill>
              </a:rPr>
              <a:t>: </a:t>
            </a:r>
          </a:p>
          <a:p>
            <a:pPr>
              <a:spcBef>
                <a:spcPts val="0"/>
              </a:spcBef>
            </a:pPr>
            <a:r>
              <a:rPr lang="ru-RU" dirty="0" smtClean="0"/>
              <a:t>Стандартная рассадка группы с пространством для движения и обсуждения. Много фото, рисунков, или схем, предметов по учебной теме.</a:t>
            </a:r>
          </a:p>
          <a:p>
            <a:pPr>
              <a:spcBef>
                <a:spcPts val="0"/>
              </a:spcBef>
              <a:buNone/>
            </a:pPr>
            <a:endParaRPr lang="en-GB" dirty="0" smtClean="0"/>
          </a:p>
          <a:p>
            <a:pPr>
              <a:spcBef>
                <a:spcPts val="0"/>
              </a:spcBef>
            </a:pPr>
            <a:r>
              <a:rPr lang="ru-RU" b="1" dirty="0" smtClean="0">
                <a:solidFill>
                  <a:srgbClr val="FF2F43"/>
                </a:solidFill>
              </a:rPr>
              <a:t>Как это работает</a:t>
            </a:r>
            <a:r>
              <a:rPr lang="en-GB" b="1" dirty="0" smtClean="0">
                <a:solidFill>
                  <a:srgbClr val="FF2F43"/>
                </a:solidFill>
              </a:rPr>
              <a:t>: </a:t>
            </a:r>
            <a:r>
              <a:rPr lang="ru-RU" dirty="0" smtClean="0"/>
              <a:t>Группа обсуждает, что характеризует каждый предмет, как это можно систематизировать, раскладывает в определенном порядке или на </a:t>
            </a:r>
            <a:r>
              <a:rPr lang="ru-RU" dirty="0" err="1" smtClean="0"/>
              <a:t>постере</a:t>
            </a:r>
            <a:r>
              <a:rPr lang="ru-RU" dirty="0" smtClean="0"/>
              <a:t> рисует классификацию данных визуальных материалов. Защищает свою позицию. Возможны другие задания, в зависимости от характера визуальных свидетельств.</a:t>
            </a:r>
            <a:endParaRPr lang="ru-RU" dirty="0"/>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28902" y="76200"/>
            <a:ext cx="6972320" cy="1143000"/>
          </a:xfrm>
        </p:spPr>
        <p:txBody>
          <a:bodyPr/>
          <a:lstStyle/>
          <a:p>
            <a:pPr>
              <a:defRPr/>
            </a:pPr>
            <a:r>
              <a:rPr lang="ru-RU" dirty="0" smtClean="0"/>
              <a:t>Диалог на стикерах</a:t>
            </a:r>
            <a:r>
              <a:rPr lang="en-GB" dirty="0" smtClean="0"/>
              <a:t> </a:t>
            </a:r>
          </a:p>
        </p:txBody>
      </p:sp>
      <p:pic>
        <p:nvPicPr>
          <p:cNvPr id="98307" name="Picture 5" descr="post-it-notes"/>
          <p:cNvPicPr>
            <a:picLocks noChangeAspect="1" noChangeArrowheads="1"/>
          </p:cNvPicPr>
          <p:nvPr/>
        </p:nvPicPr>
        <p:blipFill>
          <a:blip r:embed="rId2"/>
          <a:srcRect/>
          <a:stretch>
            <a:fillRect/>
          </a:stretch>
        </p:blipFill>
        <p:spPr bwMode="auto">
          <a:xfrm>
            <a:off x="285720" y="0"/>
            <a:ext cx="2765257" cy="1143008"/>
          </a:xfrm>
          <a:prstGeom prst="ellipse">
            <a:avLst/>
          </a:prstGeom>
          <a:ln>
            <a:noFill/>
          </a:ln>
          <a:effectLst>
            <a:softEdge rad="112500"/>
          </a:effectLst>
        </p:spPr>
      </p:pic>
      <p:sp>
        <p:nvSpPr>
          <p:cNvPr id="98308" name="Text Box 6"/>
          <p:cNvSpPr txBox="1">
            <a:spLocks noChangeArrowheads="1"/>
          </p:cNvSpPr>
          <p:nvPr/>
        </p:nvSpPr>
        <p:spPr bwMode="auto">
          <a:xfrm>
            <a:off x="444500" y="1484313"/>
            <a:ext cx="8064500" cy="4385816"/>
          </a:xfrm>
          <a:prstGeom prst="rect">
            <a:avLst/>
          </a:prstGeom>
          <a:noFill/>
          <a:ln w="9525">
            <a:noFill/>
            <a:miter lim="800000"/>
            <a:headEnd/>
            <a:tailEnd/>
          </a:ln>
        </p:spPr>
        <p:txBody>
          <a:bodyPr>
            <a:spAutoFit/>
          </a:bodyPr>
          <a:lstStyle/>
          <a:p>
            <a:pPr>
              <a:spcBef>
                <a:spcPct val="50000"/>
              </a:spcBef>
            </a:pPr>
            <a:r>
              <a:rPr lang="ru-RU" b="1" dirty="0">
                <a:solidFill>
                  <a:srgbClr val="FF2F43"/>
                </a:solidFill>
                <a:latin typeface="Calibri" pitchFamily="34" charset="0"/>
              </a:rPr>
              <a:t>Цель</a:t>
            </a:r>
            <a:r>
              <a:rPr lang="en-GB" b="1" dirty="0">
                <a:solidFill>
                  <a:srgbClr val="FF2F43"/>
                </a:solidFill>
                <a:latin typeface="Calibri" pitchFamily="34" charset="0"/>
              </a:rPr>
              <a:t>: </a:t>
            </a:r>
          </a:p>
          <a:p>
            <a:pPr>
              <a:spcBef>
                <a:spcPct val="50000"/>
              </a:spcBef>
            </a:pPr>
            <a:r>
              <a:rPr lang="ru-RU" b="1" dirty="0">
                <a:latin typeface="Calibri" pitchFamily="34" charset="0"/>
              </a:rPr>
              <a:t>Публичное обсуждение, без надобности публичного выступления, визуальные , кинестетические и слуховые элементы, хорошо иметь что-то ощутимое для обсуждения. </a:t>
            </a:r>
            <a:endParaRPr lang="en-GB" b="1" dirty="0">
              <a:latin typeface="Calibri" pitchFamily="34" charset="0"/>
            </a:endParaRPr>
          </a:p>
          <a:p>
            <a:pPr>
              <a:spcBef>
                <a:spcPct val="50000"/>
              </a:spcBef>
            </a:pPr>
            <a:r>
              <a:rPr lang="ru-RU" b="1" dirty="0">
                <a:solidFill>
                  <a:srgbClr val="FF2F43"/>
                </a:solidFill>
                <a:latin typeface="Calibri" pitchFamily="34" charset="0"/>
              </a:rPr>
              <a:t>Организация</a:t>
            </a:r>
            <a:r>
              <a:rPr lang="en-GB" b="1" dirty="0">
                <a:solidFill>
                  <a:srgbClr val="FF2F43"/>
                </a:solidFill>
                <a:latin typeface="Calibri" pitchFamily="34" charset="0"/>
              </a:rPr>
              <a:t>: </a:t>
            </a:r>
          </a:p>
          <a:p>
            <a:pPr>
              <a:spcBef>
                <a:spcPct val="50000"/>
              </a:spcBef>
            </a:pPr>
            <a:r>
              <a:rPr lang="ru-RU" b="1" dirty="0">
                <a:latin typeface="Calibri" pitchFamily="34" charset="0"/>
              </a:rPr>
              <a:t>Стикеры для всех учеников, пространство для передвижения. </a:t>
            </a:r>
            <a:endParaRPr lang="en-GB" b="1" dirty="0">
              <a:latin typeface="Calibri" pitchFamily="34" charset="0"/>
            </a:endParaRPr>
          </a:p>
          <a:p>
            <a:pPr>
              <a:spcBef>
                <a:spcPct val="50000"/>
              </a:spcBef>
            </a:pPr>
            <a:r>
              <a:rPr lang="ru-RU" b="1" dirty="0">
                <a:solidFill>
                  <a:srgbClr val="FF2F43"/>
                </a:solidFill>
                <a:latin typeface="Calibri" pitchFamily="34" charset="0"/>
              </a:rPr>
              <a:t>Как это работает</a:t>
            </a:r>
            <a:r>
              <a:rPr lang="en-GB" b="1" dirty="0">
                <a:solidFill>
                  <a:srgbClr val="FF2F43"/>
                </a:solidFill>
                <a:latin typeface="Calibri" pitchFamily="34" charset="0"/>
              </a:rPr>
              <a:t>: </a:t>
            </a:r>
          </a:p>
          <a:p>
            <a:pPr>
              <a:spcBef>
                <a:spcPct val="50000"/>
              </a:spcBef>
            </a:pPr>
            <a:r>
              <a:rPr lang="ru-RU" b="1" dirty="0">
                <a:latin typeface="Calibri" pitchFamily="34" charset="0"/>
              </a:rPr>
              <a:t>Много разных способов</a:t>
            </a:r>
            <a:r>
              <a:rPr lang="en-GB" b="1" dirty="0">
                <a:latin typeface="Calibri" pitchFamily="34" charset="0"/>
              </a:rPr>
              <a:t> – </a:t>
            </a:r>
            <a:r>
              <a:rPr lang="ru-RU" b="1" dirty="0">
                <a:latin typeface="Calibri" pitchFamily="34" charset="0"/>
              </a:rPr>
              <a:t>можно взять несколько кусков бумаги и написать там вопросы или утверждения, а ученики читают и пишут комментарии</a:t>
            </a:r>
            <a:r>
              <a:rPr lang="en-GB" b="1" dirty="0">
                <a:latin typeface="Calibri" pitchFamily="34" charset="0"/>
              </a:rPr>
              <a:t>;</a:t>
            </a:r>
            <a:r>
              <a:rPr lang="ru-RU" b="1" dirty="0">
                <a:latin typeface="Calibri" pitchFamily="34" charset="0"/>
              </a:rPr>
              <a:t> группы по 3</a:t>
            </a:r>
            <a:r>
              <a:rPr lang="en-GB" b="1" dirty="0">
                <a:latin typeface="Calibri" pitchFamily="34" charset="0"/>
              </a:rPr>
              <a:t>/4/5 </a:t>
            </a:r>
            <a:r>
              <a:rPr lang="ru-RU" b="1" dirty="0">
                <a:latin typeface="Calibri" pitchFamily="34" charset="0"/>
              </a:rPr>
              <a:t>должны отвечать на вопросы на стикерах или комментировать, потом делиться, обсуждать и презентовать</a:t>
            </a:r>
            <a:r>
              <a:rPr lang="en-GB" b="1" dirty="0">
                <a:latin typeface="Calibri" pitchFamily="34" charset="0"/>
              </a:rPr>
              <a:t>;</a:t>
            </a:r>
            <a:r>
              <a:rPr lang="ru-RU" b="1" dirty="0">
                <a:latin typeface="Calibri" pitchFamily="34" charset="0"/>
              </a:rPr>
              <a:t> можно использовать «роль на стене» и ученики выражают их мнение/эмоции на стикерах.</a:t>
            </a:r>
            <a:endParaRPr lang="en-GB" b="1" dirty="0">
              <a:latin typeface="Calibri"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3"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Пинг-понг</a:t>
            </a:r>
            <a:endParaRPr lang="en-GB" dirty="0" smtClean="0"/>
          </a:p>
        </p:txBody>
      </p:sp>
      <p:sp>
        <p:nvSpPr>
          <p:cNvPr id="98308" name="Text Box 6"/>
          <p:cNvSpPr txBox="1">
            <a:spLocks noChangeArrowheads="1"/>
          </p:cNvSpPr>
          <p:nvPr/>
        </p:nvSpPr>
        <p:spPr bwMode="auto">
          <a:xfrm>
            <a:off x="444500" y="1484313"/>
            <a:ext cx="8064500" cy="4278094"/>
          </a:xfrm>
          <a:prstGeom prst="rect">
            <a:avLst/>
          </a:prstGeom>
          <a:noFill/>
          <a:ln w="9525">
            <a:noFill/>
            <a:miter lim="800000"/>
            <a:headEnd/>
            <a:tailEnd/>
          </a:ln>
        </p:spPr>
        <p:txBody>
          <a:bodyPr>
            <a:spAutoFit/>
          </a:bodyPr>
          <a:lstStyle/>
          <a:p>
            <a:pPr fontAlgn="auto">
              <a:spcBef>
                <a:spcPts val="0"/>
              </a:spcBef>
              <a:spcAft>
                <a:spcPts val="0"/>
              </a:spcAft>
              <a:defRPr/>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r>
              <a:rPr lang="ru-RU" sz="1600" dirty="0" smtClean="0">
                <a:latin typeface="Arial" pitchFamily="34" charset="0"/>
                <a:cs typeface="Arial" pitchFamily="34" charset="0"/>
              </a:rPr>
              <a:t>Актуализация знаний учащихся, способствующий накоплению информации о признаках объектов и диапазонах их возможных значений. </a:t>
            </a:r>
            <a:r>
              <a:rPr lang="ru-RU" sz="1600" b="1" dirty="0" smtClean="0">
                <a:latin typeface="Arial" pitchFamily="34" charset="0"/>
                <a:cs typeface="Arial" pitchFamily="34" charset="0"/>
              </a:rPr>
              <a:t>Формирует умения: </a:t>
            </a:r>
          </a:p>
          <a:p>
            <a:pPr fontAlgn="auto">
              <a:spcBef>
                <a:spcPts val="0"/>
              </a:spcBef>
              <a:spcAft>
                <a:spcPts val="0"/>
              </a:spcAft>
              <a:buFont typeface="Arial" pitchFamily="34" charset="0"/>
              <a:buChar char="•"/>
              <a:defRPr/>
            </a:pPr>
            <a:r>
              <a:rPr lang="ru-RU" sz="1600" dirty="0" smtClean="0">
                <a:latin typeface="Arial" pitchFamily="34" charset="0"/>
                <a:cs typeface="Arial" pitchFamily="34" charset="0"/>
              </a:rPr>
              <a:t>для заданного конкретного объекта выделять имена признаков; </a:t>
            </a:r>
          </a:p>
          <a:p>
            <a:pPr fontAlgn="auto">
              <a:spcBef>
                <a:spcPts val="0"/>
              </a:spcBef>
              <a:spcAft>
                <a:spcPts val="0"/>
              </a:spcAft>
              <a:buFont typeface="Arial" pitchFamily="34" charset="0"/>
              <a:buChar char="•"/>
              <a:defRPr/>
            </a:pPr>
            <a:r>
              <a:rPr lang="ru-RU" sz="1600" dirty="0" smtClean="0">
                <a:latin typeface="Arial" pitchFamily="34" charset="0"/>
                <a:cs typeface="Arial" pitchFamily="34" charset="0"/>
              </a:rPr>
              <a:t>определять значения признаков объекта по заданному имени признака. </a:t>
            </a:r>
          </a:p>
          <a:p>
            <a:pPr>
              <a:spcBef>
                <a:spcPts val="0"/>
              </a:spcBef>
            </a:pPr>
            <a:r>
              <a:rPr lang="ru-RU" sz="1600" b="1" dirty="0" smtClean="0">
                <a:solidFill>
                  <a:srgbClr val="FF2F43"/>
                </a:solidFill>
                <a:latin typeface="Arial" pitchFamily="34" charset="0"/>
                <a:cs typeface="Arial" pitchFamily="34" charset="0"/>
              </a:rPr>
              <a:t>Организация</a:t>
            </a:r>
            <a:r>
              <a:rPr lang="en-GB" sz="1600" b="1" dirty="0">
                <a:solidFill>
                  <a:srgbClr val="FF2F43"/>
                </a:solidFill>
                <a:latin typeface="Arial" pitchFamily="34" charset="0"/>
                <a:cs typeface="Arial" pitchFamily="34" charset="0"/>
              </a:rPr>
              <a:t>: </a:t>
            </a:r>
          </a:p>
          <a:p>
            <a:pPr>
              <a:spcBef>
                <a:spcPts val="0"/>
              </a:spcBef>
            </a:pPr>
            <a:r>
              <a:rPr lang="ru-RU" sz="1600" dirty="0" smtClean="0">
                <a:latin typeface="Arial" pitchFamily="34" charset="0"/>
                <a:cs typeface="Arial" pitchFamily="34" charset="0"/>
              </a:rPr>
              <a:t>Класс делится на команды. </a:t>
            </a:r>
            <a:endParaRPr lang="en-GB" sz="1600" dirty="0">
              <a:latin typeface="Arial" pitchFamily="34" charset="0"/>
              <a:cs typeface="Arial" pitchFamily="34" charset="0"/>
            </a:endParaRPr>
          </a:p>
          <a:p>
            <a:pPr>
              <a:spcBef>
                <a:spcPts val="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p>
          <a:p>
            <a:pPr fontAlgn="auto">
              <a:spcBef>
                <a:spcPts val="0"/>
              </a:spcBef>
              <a:spcAft>
                <a:spcPts val="0"/>
              </a:spcAft>
              <a:defRPr/>
            </a:pPr>
            <a:r>
              <a:rPr lang="ru-RU" sz="1600" dirty="0" smtClean="0">
                <a:latin typeface="Arial" pitchFamily="34" charset="0"/>
                <a:cs typeface="Arial" pitchFamily="34" charset="0"/>
              </a:rPr>
              <a:t>Задается конкретный объект. Игроки первой команды называют имя признака, игроки второй команды отвечают значением признака. На следующем шаге роли меняются (2-я команда называет имена признаков, 1-я – значения признаков). Команда проигрывает, если не может назвать имя признака или ответить значением. </a:t>
            </a:r>
          </a:p>
          <a:p>
            <a:pPr fontAlgn="auto">
              <a:spcBef>
                <a:spcPts val="0"/>
              </a:spcBef>
              <a:spcAft>
                <a:spcPts val="0"/>
              </a:spcAft>
              <a:defRPr/>
            </a:pPr>
            <a:r>
              <a:rPr lang="ru-RU" sz="1600" dirty="0" smtClean="0">
                <a:latin typeface="Arial" pitchFamily="34" charset="0"/>
                <a:cs typeface="Arial" pitchFamily="34" charset="0"/>
              </a:rPr>
              <a:t>Фиксируя наиболее типичные имена признаков, можно собрать копилку имен признаков и на ее основании строить паспорта объектов. Игра может использоваться в любом учебном предмете. Особенно – для объектов, которые требуется описывать по определенному плану (части речи, природные зоны, живые организмы и т. д.). </a:t>
            </a:r>
            <a:endParaRPr lang="ru-RU" sz="1600" dirty="0">
              <a:latin typeface="Arial" pitchFamily="34" charset="0"/>
              <a:cs typeface="Arial"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Игровая цель</a:t>
            </a:r>
            <a:endParaRPr lang="en-GB" dirty="0" smtClean="0"/>
          </a:p>
        </p:txBody>
      </p:sp>
      <p:sp>
        <p:nvSpPr>
          <p:cNvPr id="98308" name="Text Box 6"/>
          <p:cNvSpPr txBox="1">
            <a:spLocks noChangeArrowheads="1"/>
          </p:cNvSpPr>
          <p:nvPr/>
        </p:nvSpPr>
        <p:spPr bwMode="auto">
          <a:xfrm>
            <a:off x="444500" y="1484313"/>
            <a:ext cx="8064500" cy="4154984"/>
          </a:xfrm>
          <a:prstGeom prst="rect">
            <a:avLst/>
          </a:prstGeom>
          <a:noFill/>
          <a:ln w="9525">
            <a:noFill/>
            <a:miter lim="800000"/>
            <a:headEnd/>
            <a:tailEnd/>
          </a:ln>
        </p:spPr>
        <p:txBody>
          <a:bodyPr>
            <a:spAutoFit/>
          </a:bodyPr>
          <a:lstStyle/>
          <a:p>
            <a:pPr fontAlgn="auto">
              <a:spcBef>
                <a:spcPts val="0"/>
              </a:spcBef>
              <a:spcAft>
                <a:spcPts val="0"/>
              </a:spcAft>
              <a:defRPr/>
            </a:pPr>
            <a:r>
              <a:rPr lang="ru-RU" sz="2400" b="1" dirty="0">
                <a:solidFill>
                  <a:srgbClr val="FF2F43"/>
                </a:solidFill>
                <a:latin typeface="Arial" pitchFamily="34" charset="0"/>
                <a:cs typeface="Arial" pitchFamily="34" charset="0"/>
              </a:rPr>
              <a:t>Цель</a:t>
            </a:r>
            <a:r>
              <a:rPr lang="en-GB" sz="2400" b="1" dirty="0">
                <a:solidFill>
                  <a:srgbClr val="FF2F43"/>
                </a:solidFill>
                <a:latin typeface="Arial" pitchFamily="34" charset="0"/>
                <a:cs typeface="Arial" pitchFamily="34" charset="0"/>
              </a:rPr>
              <a:t>: </a:t>
            </a:r>
            <a:r>
              <a:rPr lang="ru-RU" sz="2400" dirty="0" smtClean="0">
                <a:latin typeface="Arial" pitchFamily="34" charset="0"/>
                <a:cs typeface="Arial" pitchFamily="34" charset="0"/>
              </a:rPr>
              <a:t>Актуализация знаний учащихся, способствующий накоплению знания и навыков по определенной теме.</a:t>
            </a:r>
          </a:p>
          <a:p>
            <a:pPr fontAlgn="auto">
              <a:spcBef>
                <a:spcPts val="0"/>
              </a:spcBef>
              <a:spcAft>
                <a:spcPts val="0"/>
              </a:spcAft>
              <a:defRPr/>
            </a:pPr>
            <a:r>
              <a:rPr lang="ru-RU" sz="2400" b="1" dirty="0" smtClean="0">
                <a:solidFill>
                  <a:srgbClr val="FF2F43"/>
                </a:solidFill>
                <a:latin typeface="Arial" pitchFamily="34" charset="0"/>
                <a:cs typeface="Arial" pitchFamily="34" charset="0"/>
              </a:rPr>
              <a:t>Организация</a:t>
            </a:r>
            <a:r>
              <a:rPr lang="en-GB" sz="2400" b="1" dirty="0">
                <a:solidFill>
                  <a:srgbClr val="FF2F43"/>
                </a:solidFill>
                <a:latin typeface="Arial" pitchFamily="34" charset="0"/>
                <a:cs typeface="Arial" pitchFamily="34" charset="0"/>
              </a:rPr>
              <a:t>: </a:t>
            </a:r>
          </a:p>
          <a:p>
            <a:pPr>
              <a:spcBef>
                <a:spcPts val="0"/>
              </a:spcBef>
            </a:pPr>
            <a:r>
              <a:rPr lang="ru-RU" sz="2400" dirty="0" smtClean="0">
                <a:latin typeface="Arial" pitchFamily="34" charset="0"/>
                <a:cs typeface="Arial" pitchFamily="34" charset="0"/>
              </a:rPr>
              <a:t>Класс делится на команды. У учителя есть фишки.</a:t>
            </a:r>
            <a:endParaRPr lang="en-GB" sz="2400" dirty="0">
              <a:latin typeface="Arial" pitchFamily="34" charset="0"/>
              <a:cs typeface="Arial" pitchFamily="34" charset="0"/>
            </a:endParaRPr>
          </a:p>
          <a:p>
            <a:pPr>
              <a:spcBef>
                <a:spcPts val="0"/>
              </a:spcBef>
            </a:pPr>
            <a:r>
              <a:rPr lang="ru-RU" sz="2400" b="1" dirty="0">
                <a:solidFill>
                  <a:srgbClr val="FF2F43"/>
                </a:solidFill>
                <a:latin typeface="Arial" pitchFamily="34" charset="0"/>
                <a:cs typeface="Arial" pitchFamily="34" charset="0"/>
              </a:rPr>
              <a:t>Как это работает</a:t>
            </a:r>
            <a:r>
              <a:rPr lang="en-GB" sz="2400" b="1" dirty="0">
                <a:solidFill>
                  <a:srgbClr val="FF2F43"/>
                </a:solidFill>
                <a:latin typeface="Arial" pitchFamily="34" charset="0"/>
                <a:cs typeface="Arial" pitchFamily="34" charset="0"/>
              </a:rPr>
              <a:t>: </a:t>
            </a:r>
          </a:p>
          <a:p>
            <a:pPr fontAlgn="auto">
              <a:spcBef>
                <a:spcPts val="0"/>
              </a:spcBef>
              <a:spcAft>
                <a:spcPts val="0"/>
              </a:spcAft>
              <a:defRPr/>
            </a:pPr>
            <a:r>
              <a:rPr lang="ru-RU" sz="2400" dirty="0" smtClean="0">
                <a:latin typeface="Arial" pitchFamily="34" charset="0"/>
                <a:cs typeface="Arial" pitchFamily="34" charset="0"/>
              </a:rPr>
              <a:t>Задается массив задач или заданий. Каждое выполненное задание учитель проверяет и выдает за правильное решение фишку. Побеждает команда набравшая наибольшее количество фишек. Она получает медаль или приз.</a:t>
            </a:r>
            <a:endParaRPr lang="ru-RU" sz="2400" dirty="0">
              <a:latin typeface="Arial" pitchFamily="34" charset="0"/>
              <a:cs typeface="Arial"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Целое-часть</a:t>
            </a:r>
            <a:endParaRPr lang="en-GB" dirty="0" smtClean="0"/>
          </a:p>
        </p:txBody>
      </p:sp>
      <p:sp>
        <p:nvSpPr>
          <p:cNvPr id="98308" name="Text Box 6"/>
          <p:cNvSpPr txBox="1">
            <a:spLocks noChangeArrowheads="1"/>
          </p:cNvSpPr>
          <p:nvPr/>
        </p:nvSpPr>
        <p:spPr bwMode="auto">
          <a:xfrm>
            <a:off x="444500" y="1484313"/>
            <a:ext cx="8064500" cy="3785652"/>
          </a:xfrm>
          <a:prstGeom prst="rect">
            <a:avLst/>
          </a:prstGeom>
          <a:noFill/>
          <a:ln w="9525">
            <a:noFill/>
            <a:miter lim="800000"/>
            <a:headEnd/>
            <a:tailEnd/>
          </a:ln>
        </p:spPr>
        <p:txBody>
          <a:bodyPr>
            <a:spAutoFit/>
          </a:bodyPr>
          <a:lstStyle/>
          <a:p>
            <a:pPr fontAlgn="auto">
              <a:spcBef>
                <a:spcPts val="0"/>
              </a:spcBef>
              <a:spcAft>
                <a:spcPts val="0"/>
              </a:spcAft>
              <a:defRPr/>
            </a:pPr>
            <a:r>
              <a:rPr lang="ru-RU" sz="2000" b="1" dirty="0">
                <a:solidFill>
                  <a:srgbClr val="FF2F43"/>
                </a:solidFill>
                <a:latin typeface="Arial" pitchFamily="34" charset="0"/>
                <a:cs typeface="Arial" pitchFamily="34" charset="0"/>
              </a:rPr>
              <a:t>Цель</a:t>
            </a:r>
            <a:r>
              <a:rPr lang="en-GB" sz="2000" b="1" dirty="0">
                <a:solidFill>
                  <a:srgbClr val="FF2F43"/>
                </a:solidFill>
                <a:latin typeface="Arial" pitchFamily="34" charset="0"/>
                <a:cs typeface="Arial" pitchFamily="34" charset="0"/>
              </a:rPr>
              <a:t>: </a:t>
            </a:r>
            <a:r>
              <a:rPr lang="ru-RU" sz="2000" dirty="0" smtClean="0"/>
              <a:t>Совершенствование навыков критического мышления</a:t>
            </a:r>
            <a:endParaRPr lang="ru-RU" sz="2000" dirty="0" smtClean="0">
              <a:latin typeface="Arial" pitchFamily="34" charset="0"/>
              <a:cs typeface="Arial" pitchFamily="34" charset="0"/>
            </a:endParaRPr>
          </a:p>
          <a:p>
            <a:pPr fontAlgn="auto">
              <a:spcBef>
                <a:spcPts val="0"/>
              </a:spcBef>
              <a:spcAft>
                <a:spcPts val="0"/>
              </a:spcAft>
              <a:defRPr/>
            </a:pPr>
            <a:r>
              <a:rPr lang="ru-RU" sz="2000" b="1" dirty="0" smtClean="0">
                <a:solidFill>
                  <a:srgbClr val="FF2F43"/>
                </a:solidFill>
                <a:latin typeface="Arial" pitchFamily="34" charset="0"/>
                <a:cs typeface="Arial" pitchFamily="34" charset="0"/>
              </a:rPr>
              <a:t>Организация</a:t>
            </a:r>
            <a:r>
              <a:rPr lang="en-GB" sz="2000" b="1" dirty="0">
                <a:solidFill>
                  <a:srgbClr val="FF2F43"/>
                </a:solidFill>
                <a:latin typeface="Arial" pitchFamily="34" charset="0"/>
                <a:cs typeface="Arial" pitchFamily="34" charset="0"/>
              </a:rPr>
              <a:t>: </a:t>
            </a:r>
          </a:p>
          <a:p>
            <a:pPr>
              <a:spcBef>
                <a:spcPts val="0"/>
              </a:spcBef>
            </a:pPr>
            <a:r>
              <a:rPr lang="ru-RU" sz="2000" dirty="0" smtClean="0">
                <a:latin typeface="Arial" pitchFamily="34" charset="0"/>
                <a:cs typeface="Arial" pitchFamily="34" charset="0"/>
              </a:rPr>
              <a:t>Класс делится на команды. У учителя есть фишки.</a:t>
            </a:r>
            <a:endParaRPr lang="en-GB" sz="2000" dirty="0">
              <a:latin typeface="Arial" pitchFamily="34" charset="0"/>
              <a:cs typeface="Arial" pitchFamily="34" charset="0"/>
            </a:endParaRPr>
          </a:p>
          <a:p>
            <a:pPr>
              <a:spcBef>
                <a:spcPts val="0"/>
              </a:spcBef>
            </a:pPr>
            <a:r>
              <a:rPr lang="ru-RU" sz="2000" b="1" dirty="0">
                <a:solidFill>
                  <a:srgbClr val="FF2F43"/>
                </a:solidFill>
                <a:latin typeface="Arial" pitchFamily="34" charset="0"/>
                <a:cs typeface="Arial" pitchFamily="34" charset="0"/>
              </a:rPr>
              <a:t>Как это работает</a:t>
            </a:r>
            <a:r>
              <a:rPr lang="en-GB" sz="2000" b="1" dirty="0">
                <a:solidFill>
                  <a:srgbClr val="FF2F43"/>
                </a:solidFill>
                <a:latin typeface="Arial" pitchFamily="34" charset="0"/>
                <a:cs typeface="Arial" pitchFamily="34" charset="0"/>
              </a:rPr>
              <a:t>: </a:t>
            </a:r>
          </a:p>
          <a:p>
            <a:pPr fontAlgn="auto">
              <a:spcBef>
                <a:spcPts val="0"/>
              </a:spcBef>
              <a:spcAft>
                <a:spcPts val="0"/>
              </a:spcAft>
              <a:defRPr/>
            </a:pPr>
            <a:r>
              <a:rPr lang="ru-RU" sz="2000" dirty="0" smtClean="0"/>
              <a:t>По первой паре слов вам следует определить, какое правило имеет здесь место: целое-часть или часть-целое. Для слова второй пары нужно из предложенных вариантов указать тот, который соответствует найденному правилу. За каждое правильное решение фишка команде (паре). </a:t>
            </a:r>
          </a:p>
          <a:p>
            <a:pPr fontAlgn="auto">
              <a:spcBef>
                <a:spcPts val="0"/>
              </a:spcBef>
              <a:spcAft>
                <a:spcPts val="0"/>
              </a:spcAft>
              <a:defRPr/>
            </a:pPr>
            <a:r>
              <a:rPr lang="ru-RU" sz="2000" b="1" i="1" dirty="0" smtClean="0"/>
              <a:t>Пример.</a:t>
            </a:r>
            <a:r>
              <a:rPr lang="ru-RU" sz="2000" dirty="0" smtClean="0"/>
              <a:t> </a:t>
            </a:r>
          </a:p>
          <a:p>
            <a:pPr fontAlgn="auto">
              <a:spcBef>
                <a:spcPts val="0"/>
              </a:spcBef>
              <a:spcAft>
                <a:spcPts val="0"/>
              </a:spcAft>
              <a:defRPr/>
            </a:pPr>
            <a:r>
              <a:rPr lang="ru-RU" sz="2000" dirty="0" smtClean="0"/>
              <a:t>1. Автомобиль - колесо; </a:t>
            </a:r>
          </a:p>
          <a:p>
            <a:pPr fontAlgn="auto">
              <a:spcBef>
                <a:spcPts val="0"/>
              </a:spcBef>
              <a:spcAft>
                <a:spcPts val="0"/>
              </a:spcAft>
              <a:defRPr/>
            </a:pPr>
            <a:r>
              <a:rPr lang="ru-RU" sz="2000" dirty="0" smtClean="0"/>
              <a:t>ружье - а) стрелять б) курок в) оружие </a:t>
            </a:r>
            <a:endParaRPr lang="ru-RU" sz="20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Зигзаг</a:t>
            </a:r>
            <a:endParaRPr lang="en-GB" dirty="0" smtClean="0"/>
          </a:p>
        </p:txBody>
      </p:sp>
      <p:sp>
        <p:nvSpPr>
          <p:cNvPr id="98308" name="Text Box 6"/>
          <p:cNvSpPr txBox="1">
            <a:spLocks noChangeArrowheads="1"/>
          </p:cNvSpPr>
          <p:nvPr/>
        </p:nvSpPr>
        <p:spPr bwMode="auto">
          <a:xfrm>
            <a:off x="444500" y="1484313"/>
            <a:ext cx="8064500" cy="4401205"/>
          </a:xfrm>
          <a:prstGeom prst="rect">
            <a:avLst/>
          </a:prstGeom>
          <a:noFill/>
          <a:ln w="9525">
            <a:noFill/>
            <a:miter lim="800000"/>
            <a:headEnd/>
            <a:tailEnd/>
          </a:ln>
        </p:spPr>
        <p:txBody>
          <a:bodyPr>
            <a:spAutoFit/>
          </a:bodyPr>
          <a:lstStyle/>
          <a:p>
            <a:pPr fontAlgn="auto">
              <a:spcBef>
                <a:spcPts val="0"/>
              </a:spcBef>
              <a:spcAft>
                <a:spcPts val="0"/>
              </a:spcAft>
              <a:defRPr/>
            </a:pPr>
            <a:r>
              <a:rPr lang="ru-RU" sz="2000" b="1" dirty="0">
                <a:solidFill>
                  <a:srgbClr val="FF2F43"/>
                </a:solidFill>
                <a:latin typeface="Arial" pitchFamily="34" charset="0"/>
                <a:cs typeface="Arial" pitchFamily="34" charset="0"/>
              </a:rPr>
              <a:t>Цель</a:t>
            </a:r>
            <a:r>
              <a:rPr lang="en-GB" sz="2000" b="1" dirty="0">
                <a:solidFill>
                  <a:srgbClr val="FF2F43"/>
                </a:solidFill>
                <a:latin typeface="Arial" pitchFamily="34" charset="0"/>
                <a:cs typeface="Arial" pitchFamily="34" charset="0"/>
              </a:rPr>
              <a:t>: </a:t>
            </a:r>
            <a:r>
              <a:rPr lang="ru-RU" sz="2000" dirty="0" smtClean="0"/>
              <a:t>Совершенствование навыков критического мышления и саморегуляции</a:t>
            </a:r>
            <a:endParaRPr lang="ru-RU" sz="2000" dirty="0" smtClean="0">
              <a:latin typeface="Arial" pitchFamily="34" charset="0"/>
              <a:cs typeface="Arial" pitchFamily="34" charset="0"/>
            </a:endParaRPr>
          </a:p>
          <a:p>
            <a:pPr fontAlgn="auto">
              <a:spcBef>
                <a:spcPts val="0"/>
              </a:spcBef>
              <a:spcAft>
                <a:spcPts val="0"/>
              </a:spcAft>
              <a:defRPr/>
            </a:pPr>
            <a:r>
              <a:rPr lang="ru-RU" sz="2000" b="1" dirty="0" smtClean="0">
                <a:solidFill>
                  <a:srgbClr val="FF2F43"/>
                </a:solidFill>
                <a:latin typeface="Arial" pitchFamily="34" charset="0"/>
                <a:cs typeface="Arial" pitchFamily="34" charset="0"/>
              </a:rPr>
              <a:t>Организация</a:t>
            </a:r>
            <a:r>
              <a:rPr lang="en-GB" sz="2000" b="1" dirty="0">
                <a:solidFill>
                  <a:srgbClr val="FF2F43"/>
                </a:solidFill>
                <a:latin typeface="Arial" pitchFamily="34" charset="0"/>
                <a:cs typeface="Arial" pitchFamily="34" charset="0"/>
              </a:rPr>
              <a:t>: </a:t>
            </a:r>
          </a:p>
          <a:p>
            <a:pPr>
              <a:spcBef>
                <a:spcPts val="0"/>
              </a:spcBef>
            </a:pPr>
            <a:r>
              <a:rPr lang="ru-RU" sz="2000" dirty="0" smtClean="0">
                <a:latin typeface="Arial" pitchFamily="34" charset="0"/>
                <a:cs typeface="Arial" pitchFamily="34" charset="0"/>
              </a:rPr>
              <a:t>Класс делится на команды по 5 человек</a:t>
            </a:r>
            <a:endParaRPr lang="en-GB" sz="2000" dirty="0">
              <a:latin typeface="Arial" pitchFamily="34" charset="0"/>
              <a:cs typeface="Arial" pitchFamily="34" charset="0"/>
            </a:endParaRPr>
          </a:p>
          <a:p>
            <a:pPr>
              <a:spcBef>
                <a:spcPts val="0"/>
              </a:spcBef>
            </a:pPr>
            <a:r>
              <a:rPr lang="ru-RU" sz="2000" b="1" dirty="0">
                <a:solidFill>
                  <a:srgbClr val="FF2F43"/>
                </a:solidFill>
                <a:latin typeface="Arial" pitchFamily="34" charset="0"/>
                <a:cs typeface="Arial" pitchFamily="34" charset="0"/>
              </a:rPr>
              <a:t>Как это работает</a:t>
            </a:r>
            <a:r>
              <a:rPr lang="en-GB" sz="2000" b="1" dirty="0">
                <a:solidFill>
                  <a:srgbClr val="FF2F43"/>
                </a:solidFill>
                <a:latin typeface="Arial" pitchFamily="34" charset="0"/>
                <a:cs typeface="Arial" pitchFamily="34" charset="0"/>
              </a:rPr>
              <a:t>: </a:t>
            </a:r>
          </a:p>
          <a:p>
            <a:pPr fontAlgn="auto">
              <a:spcBef>
                <a:spcPts val="0"/>
              </a:spcBef>
              <a:spcAft>
                <a:spcPts val="0"/>
              </a:spcAft>
              <a:defRPr/>
            </a:pPr>
            <a:r>
              <a:rPr lang="ru-RU" sz="2000" b="1" i="1" dirty="0" smtClean="0"/>
              <a:t>Пример.</a:t>
            </a:r>
            <a:r>
              <a:rPr lang="ru-RU" sz="2000" dirty="0" smtClean="0"/>
              <a:t> </a:t>
            </a:r>
          </a:p>
          <a:p>
            <a:pPr fontAlgn="auto">
              <a:spcBef>
                <a:spcPts val="0"/>
              </a:spcBef>
              <a:spcAft>
                <a:spcPts val="0"/>
              </a:spcAft>
              <a:defRPr/>
            </a:pPr>
            <a:r>
              <a:rPr lang="ru-RU" sz="2000" dirty="0" smtClean="0"/>
              <a:t>Прием используется для изучения и систематизации большого по объему материала. Для этого предстоит сначала разбить текст на смысловые отрывки для </a:t>
            </a:r>
            <a:r>
              <a:rPr lang="ru-RU" sz="2000" dirty="0" err="1" smtClean="0"/>
              <a:t>взаимообучения</a:t>
            </a:r>
            <a:r>
              <a:rPr lang="ru-RU" sz="2000" dirty="0" smtClean="0"/>
              <a:t>. Количество отрывков должно совпадать с количеством членов групп. Например, если текст разбит на 5 смысловых отрывков, то в группах (назовем их условно рабочими) - 5 человек. В рабочей группе все 5 человек изучают 1/5 всего текста, затем расходятся по дочерним группам, где ученики должны будут рассказать каждый свою часть текста.</a:t>
            </a:r>
            <a:endParaRPr lang="ru-RU" sz="20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err="1" smtClean="0"/>
              <a:t>Инсерт</a:t>
            </a:r>
            <a:endParaRPr lang="en-GB" dirty="0" smtClean="0"/>
          </a:p>
        </p:txBody>
      </p:sp>
      <p:sp>
        <p:nvSpPr>
          <p:cNvPr id="98308" name="Text Box 6"/>
          <p:cNvSpPr txBox="1">
            <a:spLocks noChangeArrowheads="1"/>
          </p:cNvSpPr>
          <p:nvPr/>
        </p:nvSpPr>
        <p:spPr bwMode="auto">
          <a:xfrm>
            <a:off x="444500" y="1484313"/>
            <a:ext cx="8064500" cy="4770537"/>
          </a:xfrm>
          <a:prstGeom prst="rect">
            <a:avLst/>
          </a:prstGeom>
          <a:noFill/>
          <a:ln w="9525">
            <a:noFill/>
            <a:miter lim="800000"/>
            <a:headEnd/>
            <a:tailEnd/>
          </a:ln>
        </p:spPr>
        <p:txBody>
          <a:bodyPr>
            <a:spAutoFit/>
          </a:bodyPr>
          <a:lstStyle/>
          <a:p>
            <a:pPr fontAlgn="auto">
              <a:spcBef>
                <a:spcPts val="0"/>
              </a:spcBef>
              <a:spcAft>
                <a:spcPts val="0"/>
              </a:spcAft>
              <a:defRPr/>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r>
              <a:rPr lang="ru-RU" sz="1600" dirty="0" smtClean="0"/>
              <a:t>Совершенствование навыков критического мышления и саморегуляции. Авторы приёма - </a:t>
            </a:r>
            <a:r>
              <a:rPr lang="ru-RU" sz="1600" dirty="0" err="1" smtClean="0"/>
              <a:t>Воган</a:t>
            </a:r>
            <a:r>
              <a:rPr lang="ru-RU" sz="1600" dirty="0" smtClean="0"/>
              <a:t> и </a:t>
            </a:r>
            <a:r>
              <a:rPr lang="ru-RU" sz="1600" dirty="0" err="1" smtClean="0"/>
              <a:t>Эстес</a:t>
            </a:r>
            <a:r>
              <a:rPr lang="ru-RU" sz="1600" dirty="0" smtClean="0"/>
              <a:t>. </a:t>
            </a:r>
            <a:endParaRPr lang="ru-RU" sz="1600" dirty="0" smtClean="0">
              <a:latin typeface="Arial" pitchFamily="34" charset="0"/>
              <a:cs typeface="Arial" pitchFamily="34" charset="0"/>
            </a:endParaRPr>
          </a:p>
          <a:p>
            <a:pPr fontAlgn="auto">
              <a:spcBef>
                <a:spcPts val="0"/>
              </a:spcBef>
              <a:spcAft>
                <a:spcPts val="0"/>
              </a:spcAft>
              <a:defRPr/>
            </a:pPr>
            <a:r>
              <a:rPr lang="ru-RU" sz="1600" b="1" dirty="0" smtClean="0">
                <a:solidFill>
                  <a:srgbClr val="FF2F43"/>
                </a:solidFill>
                <a:latin typeface="Arial" pitchFamily="34" charset="0"/>
                <a:cs typeface="Arial" pitchFamily="34" charset="0"/>
              </a:rPr>
              <a:t>Организация</a:t>
            </a:r>
            <a:r>
              <a:rPr lang="en-GB" sz="1600" b="1" dirty="0">
                <a:solidFill>
                  <a:srgbClr val="FF2F43"/>
                </a:solidFill>
                <a:latin typeface="Arial" pitchFamily="34" charset="0"/>
                <a:cs typeface="Arial" pitchFamily="34" charset="0"/>
              </a:rPr>
              <a:t>: </a:t>
            </a:r>
          </a:p>
          <a:p>
            <a:pPr>
              <a:spcBef>
                <a:spcPts val="0"/>
              </a:spcBef>
            </a:pPr>
            <a:r>
              <a:rPr lang="ru-RU" sz="1600" dirty="0" smtClean="0">
                <a:latin typeface="Arial" pitchFamily="34" charset="0"/>
                <a:cs typeface="Arial" pitchFamily="34" charset="0"/>
              </a:rPr>
              <a:t>Класс делится на пары</a:t>
            </a:r>
            <a:endParaRPr lang="en-GB" sz="1600" dirty="0">
              <a:latin typeface="Arial" pitchFamily="34" charset="0"/>
              <a:cs typeface="Arial" pitchFamily="34" charset="0"/>
            </a:endParaRPr>
          </a:p>
          <a:p>
            <a:pPr>
              <a:spcBef>
                <a:spcPts val="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p>
          <a:p>
            <a:pPr fontAlgn="auto">
              <a:spcBef>
                <a:spcPts val="0"/>
              </a:spcBef>
              <a:spcAft>
                <a:spcPts val="0"/>
              </a:spcAft>
              <a:defRPr/>
            </a:pPr>
            <a:r>
              <a:rPr lang="ru-RU" sz="1600" dirty="0" smtClean="0"/>
              <a:t>"</a:t>
            </a:r>
            <a:r>
              <a:rPr lang="ru-RU" sz="1600" dirty="0" err="1" smtClean="0"/>
              <a:t>Инсерт</a:t>
            </a:r>
            <a:r>
              <a:rPr lang="ru-RU" sz="1600" dirty="0" smtClean="0"/>
              <a:t>" - это: </a:t>
            </a:r>
          </a:p>
          <a:p>
            <a:pPr fontAlgn="auto">
              <a:spcBef>
                <a:spcPts val="0"/>
              </a:spcBef>
              <a:spcAft>
                <a:spcPts val="0"/>
              </a:spcAft>
              <a:defRPr/>
            </a:pPr>
            <a:r>
              <a:rPr lang="ru-RU" sz="1600" b="1" dirty="0" smtClean="0"/>
              <a:t>I</a:t>
            </a:r>
            <a:r>
              <a:rPr lang="ru-RU" sz="1600" dirty="0" smtClean="0"/>
              <a:t> - </a:t>
            </a:r>
            <a:r>
              <a:rPr lang="ru-RU" sz="1600" dirty="0" err="1" smtClean="0"/>
              <a:t>interactive</a:t>
            </a:r>
            <a:r>
              <a:rPr lang="ru-RU" sz="1600" dirty="0" smtClean="0"/>
              <a:t> - </a:t>
            </a:r>
            <a:r>
              <a:rPr lang="ru-RU" sz="1600" i="1" dirty="0" err="1" smtClean="0"/>
              <a:t>самоактивизирующая</a:t>
            </a:r>
            <a:r>
              <a:rPr lang="ru-RU" sz="1600" dirty="0" smtClean="0"/>
              <a:t> </a:t>
            </a:r>
          </a:p>
          <a:p>
            <a:pPr fontAlgn="auto">
              <a:spcBef>
                <a:spcPts val="0"/>
              </a:spcBef>
              <a:spcAft>
                <a:spcPts val="0"/>
              </a:spcAft>
              <a:defRPr/>
            </a:pPr>
            <a:r>
              <a:rPr lang="ru-RU" sz="1600" b="1" dirty="0" smtClean="0"/>
              <a:t>N</a:t>
            </a:r>
            <a:r>
              <a:rPr lang="ru-RU" sz="1600" dirty="0" smtClean="0"/>
              <a:t> - </a:t>
            </a:r>
            <a:r>
              <a:rPr lang="ru-RU" sz="1600" dirty="0" err="1" smtClean="0"/>
              <a:t>noting</a:t>
            </a:r>
            <a:r>
              <a:rPr lang="ru-RU" sz="1600" dirty="0" smtClean="0"/>
              <a:t> </a:t>
            </a:r>
          </a:p>
          <a:p>
            <a:pPr fontAlgn="auto">
              <a:spcBef>
                <a:spcPts val="0"/>
              </a:spcBef>
              <a:spcAft>
                <a:spcPts val="0"/>
              </a:spcAft>
              <a:defRPr/>
            </a:pPr>
            <a:r>
              <a:rPr lang="ru-RU" sz="1600" b="1" dirty="0" smtClean="0"/>
              <a:t>S</a:t>
            </a:r>
            <a:r>
              <a:rPr lang="ru-RU" sz="1600" dirty="0" smtClean="0"/>
              <a:t> - </a:t>
            </a:r>
            <a:r>
              <a:rPr lang="ru-RU" sz="1600" dirty="0" err="1" smtClean="0"/>
              <a:t>system</a:t>
            </a:r>
            <a:r>
              <a:rPr lang="ru-RU" sz="1600" dirty="0" smtClean="0"/>
              <a:t> - </a:t>
            </a:r>
            <a:r>
              <a:rPr lang="ru-RU" sz="1600" i="1" dirty="0" smtClean="0"/>
              <a:t>системная разметка</a:t>
            </a:r>
            <a:r>
              <a:rPr lang="ru-RU" sz="1600" dirty="0" smtClean="0"/>
              <a:t> </a:t>
            </a:r>
          </a:p>
          <a:p>
            <a:pPr fontAlgn="auto">
              <a:spcBef>
                <a:spcPts val="0"/>
              </a:spcBef>
              <a:spcAft>
                <a:spcPts val="0"/>
              </a:spcAft>
              <a:defRPr/>
            </a:pPr>
            <a:r>
              <a:rPr lang="ru-RU" sz="1600" b="1" dirty="0" smtClean="0"/>
              <a:t>E</a:t>
            </a:r>
            <a:r>
              <a:rPr lang="ru-RU" sz="1600" dirty="0" smtClean="0"/>
              <a:t> - </a:t>
            </a:r>
            <a:r>
              <a:rPr lang="ru-RU" sz="1600" dirty="0" err="1" smtClean="0"/>
              <a:t>effective</a:t>
            </a:r>
            <a:r>
              <a:rPr lang="ru-RU" sz="1600" dirty="0" smtClean="0"/>
              <a:t> - для </a:t>
            </a:r>
            <a:r>
              <a:rPr lang="ru-RU" sz="1600" i="1" dirty="0" smtClean="0"/>
              <a:t>эффективного</a:t>
            </a:r>
            <a:r>
              <a:rPr lang="ru-RU" sz="1600" dirty="0" smtClean="0"/>
              <a:t> </a:t>
            </a:r>
          </a:p>
          <a:p>
            <a:pPr fontAlgn="auto">
              <a:spcBef>
                <a:spcPts val="0"/>
              </a:spcBef>
              <a:spcAft>
                <a:spcPts val="0"/>
              </a:spcAft>
              <a:defRPr/>
            </a:pPr>
            <a:r>
              <a:rPr lang="ru-RU" sz="1600" b="1" dirty="0" smtClean="0"/>
              <a:t>R</a:t>
            </a:r>
            <a:r>
              <a:rPr lang="ru-RU" sz="1600" dirty="0" smtClean="0"/>
              <a:t> - </a:t>
            </a:r>
            <a:r>
              <a:rPr lang="ru-RU" sz="1600" dirty="0" err="1" smtClean="0"/>
              <a:t>reading</a:t>
            </a:r>
            <a:r>
              <a:rPr lang="ru-RU" sz="1600" dirty="0" smtClean="0"/>
              <a:t> - </a:t>
            </a:r>
            <a:r>
              <a:rPr lang="ru-RU" sz="1600" i="1" dirty="0" smtClean="0"/>
              <a:t>чтения</a:t>
            </a:r>
            <a:r>
              <a:rPr lang="ru-RU" sz="1600" dirty="0" smtClean="0"/>
              <a:t> </a:t>
            </a:r>
          </a:p>
          <a:p>
            <a:pPr fontAlgn="auto">
              <a:spcBef>
                <a:spcPts val="0"/>
              </a:spcBef>
              <a:spcAft>
                <a:spcPts val="0"/>
              </a:spcAft>
              <a:defRPr/>
            </a:pPr>
            <a:r>
              <a:rPr lang="ru-RU" sz="1600" b="1" dirty="0" smtClean="0"/>
              <a:t>T</a:t>
            </a:r>
            <a:r>
              <a:rPr lang="ru-RU" sz="1600" dirty="0" smtClean="0"/>
              <a:t> - </a:t>
            </a:r>
            <a:r>
              <a:rPr lang="ru-RU" sz="1600" dirty="0" err="1" smtClean="0"/>
              <a:t>thinking</a:t>
            </a:r>
            <a:r>
              <a:rPr lang="ru-RU" sz="1600" dirty="0" smtClean="0"/>
              <a:t> - и </a:t>
            </a:r>
            <a:r>
              <a:rPr lang="ru-RU" sz="1600" i="1" dirty="0" smtClean="0"/>
              <a:t>размышления</a:t>
            </a:r>
            <a:r>
              <a:rPr lang="ru-RU" sz="1600" dirty="0" smtClean="0"/>
              <a:t> </a:t>
            </a:r>
          </a:p>
          <a:p>
            <a:pPr fontAlgn="auto">
              <a:spcBef>
                <a:spcPts val="0"/>
              </a:spcBef>
              <a:spcAft>
                <a:spcPts val="0"/>
              </a:spcAft>
              <a:defRPr/>
            </a:pPr>
            <a:r>
              <a:rPr lang="ru-RU" sz="1600" dirty="0" smtClean="0"/>
              <a:t>Приём используется в три этапа: В процессе чтения учащиеся маркируют текст значками (" </a:t>
            </a:r>
            <a:r>
              <a:rPr lang="ru-RU" sz="1600" b="1" dirty="0" smtClean="0"/>
              <a:t>V</a:t>
            </a:r>
            <a:r>
              <a:rPr lang="ru-RU" sz="1600" dirty="0" smtClean="0"/>
              <a:t> " - уже знал; " </a:t>
            </a:r>
            <a:r>
              <a:rPr lang="ru-RU" sz="1600" b="1" dirty="0" smtClean="0"/>
              <a:t>+</a:t>
            </a:r>
            <a:r>
              <a:rPr lang="ru-RU" sz="1600" dirty="0" smtClean="0"/>
              <a:t> " - новое; " </a:t>
            </a:r>
            <a:r>
              <a:rPr lang="ru-RU" sz="1600" b="1" dirty="0" smtClean="0"/>
              <a:t>-</a:t>
            </a:r>
            <a:r>
              <a:rPr lang="ru-RU" sz="1600" dirty="0" smtClean="0"/>
              <a:t> " - думал иначе; " </a:t>
            </a:r>
            <a:r>
              <a:rPr lang="ru-RU" sz="1600" b="1" dirty="0" smtClean="0"/>
              <a:t>?</a:t>
            </a:r>
            <a:r>
              <a:rPr lang="ru-RU" sz="1600" dirty="0" smtClean="0"/>
              <a:t> " - не понял, есть вопросы); </a:t>
            </a:r>
          </a:p>
          <a:p>
            <a:pPr fontAlgn="auto">
              <a:spcBef>
                <a:spcPts val="0"/>
              </a:spcBef>
              <a:spcAft>
                <a:spcPts val="0"/>
              </a:spcAft>
              <a:defRPr/>
            </a:pPr>
            <a:r>
              <a:rPr lang="ru-RU" sz="1600" dirty="0" smtClean="0"/>
              <a:t>Затем заполняют таблицу, количество граф которой соответствует числу значков маркировки; Обсуждают записи, внесённые в таблицу. </a:t>
            </a:r>
          </a:p>
          <a:p>
            <a:pPr fontAlgn="auto">
              <a:spcBef>
                <a:spcPts val="0"/>
              </a:spcBef>
              <a:spcAft>
                <a:spcPts val="0"/>
              </a:spcAft>
              <a:defRPr/>
            </a:pPr>
            <a:r>
              <a:rPr lang="ru-RU" sz="1600" dirty="0" smtClean="0"/>
              <a:t>Таким образом, обеспечивается вдумчивое, внимательное чтение, делается зримым процесс накопления информации, путь от старого знания к новому. </a:t>
            </a:r>
            <a:endParaRPr lang="ru-RU" sz="16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Прокуроры-адвокаты</a:t>
            </a:r>
            <a:endParaRPr lang="en-GB" dirty="0" smtClean="0"/>
          </a:p>
        </p:txBody>
      </p:sp>
      <p:sp>
        <p:nvSpPr>
          <p:cNvPr id="98308" name="Text Box 6"/>
          <p:cNvSpPr txBox="1">
            <a:spLocks noChangeArrowheads="1"/>
          </p:cNvSpPr>
          <p:nvPr/>
        </p:nvSpPr>
        <p:spPr bwMode="auto">
          <a:xfrm>
            <a:off x="444500" y="1484313"/>
            <a:ext cx="8064500" cy="3416320"/>
          </a:xfrm>
          <a:prstGeom prst="rect">
            <a:avLst/>
          </a:prstGeom>
          <a:noFill/>
          <a:ln w="9525">
            <a:noFill/>
            <a:miter lim="800000"/>
            <a:headEnd/>
            <a:tailEnd/>
          </a:ln>
        </p:spPr>
        <p:txBody>
          <a:bodyPr>
            <a:spAutoFit/>
          </a:bodyPr>
          <a:lstStyle/>
          <a:p>
            <a:pPr fontAlgn="auto">
              <a:spcBef>
                <a:spcPts val="0"/>
              </a:spcBef>
              <a:spcAft>
                <a:spcPts val="0"/>
              </a:spcAft>
              <a:defRPr/>
            </a:pPr>
            <a:r>
              <a:rPr lang="ru-RU" sz="2400" b="1" dirty="0">
                <a:solidFill>
                  <a:srgbClr val="FF2F43"/>
                </a:solidFill>
                <a:latin typeface="Arial" pitchFamily="34" charset="0"/>
                <a:cs typeface="Arial" pitchFamily="34" charset="0"/>
              </a:rPr>
              <a:t>Цель</a:t>
            </a:r>
            <a:r>
              <a:rPr lang="en-GB" sz="2400" b="1" dirty="0">
                <a:solidFill>
                  <a:srgbClr val="FF2F43"/>
                </a:solidFill>
                <a:latin typeface="Arial" pitchFamily="34" charset="0"/>
                <a:cs typeface="Arial" pitchFamily="34" charset="0"/>
              </a:rPr>
              <a:t>: </a:t>
            </a:r>
            <a:r>
              <a:rPr lang="ru-RU" sz="2400" dirty="0" smtClean="0"/>
              <a:t>Совершенствование навыков критического мышления и саморегуляции. </a:t>
            </a:r>
            <a:endParaRPr lang="ru-RU" sz="2400" dirty="0" smtClean="0">
              <a:latin typeface="Arial" pitchFamily="34" charset="0"/>
              <a:cs typeface="Arial" pitchFamily="34" charset="0"/>
            </a:endParaRPr>
          </a:p>
          <a:p>
            <a:pPr fontAlgn="auto">
              <a:spcBef>
                <a:spcPts val="0"/>
              </a:spcBef>
              <a:spcAft>
                <a:spcPts val="0"/>
              </a:spcAft>
              <a:defRPr/>
            </a:pPr>
            <a:r>
              <a:rPr lang="ru-RU" sz="2400" b="1" dirty="0" smtClean="0">
                <a:solidFill>
                  <a:srgbClr val="FF2F43"/>
                </a:solidFill>
                <a:latin typeface="Arial" pitchFamily="34" charset="0"/>
                <a:cs typeface="Arial" pitchFamily="34" charset="0"/>
              </a:rPr>
              <a:t>Организация</a:t>
            </a:r>
            <a:r>
              <a:rPr lang="en-GB" sz="2400" b="1" dirty="0">
                <a:solidFill>
                  <a:srgbClr val="FF2F43"/>
                </a:solidFill>
                <a:latin typeface="Arial" pitchFamily="34" charset="0"/>
                <a:cs typeface="Arial" pitchFamily="34" charset="0"/>
              </a:rPr>
              <a:t>: </a:t>
            </a:r>
          </a:p>
          <a:p>
            <a:pPr>
              <a:spcBef>
                <a:spcPts val="0"/>
              </a:spcBef>
            </a:pPr>
            <a:r>
              <a:rPr lang="ru-RU" sz="2400" dirty="0" smtClean="0">
                <a:latin typeface="Arial" pitchFamily="34" charset="0"/>
                <a:cs typeface="Arial" pitchFamily="34" charset="0"/>
              </a:rPr>
              <a:t>Класс делится на группы по 3-4 человека (пары)</a:t>
            </a:r>
            <a:endParaRPr lang="en-GB" sz="2400" dirty="0">
              <a:latin typeface="Arial" pitchFamily="34" charset="0"/>
              <a:cs typeface="Arial" pitchFamily="34" charset="0"/>
            </a:endParaRPr>
          </a:p>
          <a:p>
            <a:pPr>
              <a:spcBef>
                <a:spcPts val="0"/>
              </a:spcBef>
            </a:pPr>
            <a:r>
              <a:rPr lang="ru-RU" sz="2400" b="1" dirty="0">
                <a:solidFill>
                  <a:srgbClr val="FF2F43"/>
                </a:solidFill>
                <a:latin typeface="Arial" pitchFamily="34" charset="0"/>
                <a:cs typeface="Arial" pitchFamily="34" charset="0"/>
              </a:rPr>
              <a:t>Как это работает</a:t>
            </a:r>
            <a:r>
              <a:rPr lang="en-GB" sz="2400" b="1" dirty="0">
                <a:solidFill>
                  <a:srgbClr val="FF2F43"/>
                </a:solidFill>
                <a:latin typeface="Arial" pitchFamily="34" charset="0"/>
                <a:cs typeface="Arial" pitchFamily="34" charset="0"/>
              </a:rPr>
              <a:t>: </a:t>
            </a:r>
          </a:p>
          <a:p>
            <a:pPr fontAlgn="auto">
              <a:spcBef>
                <a:spcPts val="0"/>
              </a:spcBef>
              <a:spcAft>
                <a:spcPts val="0"/>
              </a:spcAft>
              <a:defRPr/>
            </a:pPr>
            <a:r>
              <a:rPr lang="ru-RU" sz="2400" dirty="0" smtClean="0"/>
              <a:t>Прокуроры ищут в новом учебном материале все отрицательные стороны, а адвокаты -положительные стороны (явления, события исторического, писателя, произведения, способа решения задачи и так далее).</a:t>
            </a:r>
            <a:endParaRPr lang="ru-RU" sz="24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Рыночная палатка</a:t>
            </a:r>
            <a:endParaRPr lang="en-GB" dirty="0" smtClean="0"/>
          </a:p>
        </p:txBody>
      </p:sp>
      <p:sp>
        <p:nvSpPr>
          <p:cNvPr id="98308" name="Text Box 6"/>
          <p:cNvSpPr txBox="1">
            <a:spLocks noChangeArrowheads="1"/>
          </p:cNvSpPr>
          <p:nvPr/>
        </p:nvSpPr>
        <p:spPr bwMode="auto">
          <a:xfrm>
            <a:off x="444500" y="1484313"/>
            <a:ext cx="8064500" cy="3785652"/>
          </a:xfrm>
          <a:prstGeom prst="rect">
            <a:avLst/>
          </a:prstGeom>
          <a:noFill/>
          <a:ln w="9525">
            <a:noFill/>
            <a:miter lim="800000"/>
            <a:headEnd/>
            <a:tailEnd/>
          </a:ln>
        </p:spPr>
        <p:txBody>
          <a:bodyPr>
            <a:spAutoFit/>
          </a:bodyPr>
          <a:lstStyle/>
          <a:p>
            <a:pPr fontAlgn="auto">
              <a:spcBef>
                <a:spcPts val="0"/>
              </a:spcBef>
              <a:spcAft>
                <a:spcPts val="0"/>
              </a:spcAft>
              <a:defRPr/>
            </a:pPr>
            <a:r>
              <a:rPr lang="ru-RU" sz="2400" b="1" dirty="0">
                <a:solidFill>
                  <a:srgbClr val="FF2F43"/>
                </a:solidFill>
                <a:latin typeface="Arial" pitchFamily="34" charset="0"/>
                <a:cs typeface="Arial" pitchFamily="34" charset="0"/>
              </a:rPr>
              <a:t>Цель</a:t>
            </a:r>
            <a:r>
              <a:rPr lang="en-GB" sz="2400" b="1" dirty="0">
                <a:solidFill>
                  <a:srgbClr val="FF2F43"/>
                </a:solidFill>
                <a:latin typeface="Arial" pitchFamily="34" charset="0"/>
                <a:cs typeface="Arial" pitchFamily="34" charset="0"/>
              </a:rPr>
              <a:t>: </a:t>
            </a:r>
            <a:r>
              <a:rPr lang="ru-RU" sz="2400" dirty="0" smtClean="0"/>
              <a:t>Совершенствование навыков критического мышления и саморегуляции. </a:t>
            </a:r>
            <a:endParaRPr lang="ru-RU" sz="2400" dirty="0" smtClean="0">
              <a:latin typeface="Arial" pitchFamily="34" charset="0"/>
              <a:cs typeface="Arial" pitchFamily="34" charset="0"/>
            </a:endParaRPr>
          </a:p>
          <a:p>
            <a:pPr fontAlgn="auto">
              <a:spcBef>
                <a:spcPts val="0"/>
              </a:spcBef>
              <a:spcAft>
                <a:spcPts val="0"/>
              </a:spcAft>
              <a:defRPr/>
            </a:pPr>
            <a:r>
              <a:rPr lang="ru-RU" sz="2400" b="1" dirty="0" smtClean="0">
                <a:solidFill>
                  <a:srgbClr val="FF2F43"/>
                </a:solidFill>
                <a:latin typeface="Arial" pitchFamily="34" charset="0"/>
                <a:cs typeface="Arial" pitchFamily="34" charset="0"/>
              </a:rPr>
              <a:t>Организация</a:t>
            </a:r>
            <a:r>
              <a:rPr lang="en-GB" sz="2400" b="1" dirty="0">
                <a:solidFill>
                  <a:srgbClr val="FF2F43"/>
                </a:solidFill>
                <a:latin typeface="Arial" pitchFamily="34" charset="0"/>
                <a:cs typeface="Arial" pitchFamily="34" charset="0"/>
              </a:rPr>
              <a:t>: </a:t>
            </a:r>
          </a:p>
          <a:p>
            <a:pPr>
              <a:spcBef>
                <a:spcPts val="0"/>
              </a:spcBef>
            </a:pPr>
            <a:r>
              <a:rPr lang="ru-RU" sz="2400" dirty="0" smtClean="0">
                <a:latin typeface="Arial" pitchFamily="34" charset="0"/>
                <a:cs typeface="Arial" pitchFamily="34" charset="0"/>
              </a:rPr>
              <a:t>Класс делится на группы по 3-4 человека (пары)</a:t>
            </a:r>
            <a:endParaRPr lang="en-GB" sz="2400" dirty="0">
              <a:latin typeface="Arial" pitchFamily="34" charset="0"/>
              <a:cs typeface="Arial" pitchFamily="34" charset="0"/>
            </a:endParaRPr>
          </a:p>
          <a:p>
            <a:pPr>
              <a:spcBef>
                <a:spcPts val="0"/>
              </a:spcBef>
            </a:pPr>
            <a:r>
              <a:rPr lang="ru-RU" sz="2400" b="1" dirty="0">
                <a:solidFill>
                  <a:srgbClr val="FF2F43"/>
                </a:solidFill>
                <a:latin typeface="Arial" pitchFamily="34" charset="0"/>
                <a:cs typeface="Arial" pitchFamily="34" charset="0"/>
              </a:rPr>
              <a:t>Как это работает</a:t>
            </a:r>
            <a:r>
              <a:rPr lang="en-GB" sz="2400" b="1" dirty="0">
                <a:solidFill>
                  <a:srgbClr val="FF2F43"/>
                </a:solidFill>
                <a:latin typeface="Arial" pitchFamily="34" charset="0"/>
                <a:cs typeface="Arial" pitchFamily="34" charset="0"/>
              </a:rPr>
              <a:t>: </a:t>
            </a:r>
          </a:p>
          <a:p>
            <a:pPr fontAlgn="auto">
              <a:spcBef>
                <a:spcPts val="0"/>
              </a:spcBef>
              <a:spcAft>
                <a:spcPts val="0"/>
              </a:spcAft>
              <a:defRPr/>
            </a:pPr>
            <a:r>
              <a:rPr lang="ru-RU" sz="2400" dirty="0" smtClean="0"/>
              <a:t>Каждая группа создает проект, спикер группы защищает ее, затем все остальные группы оценивают стикерами проекты, нельзя голосовать только за свой родной проект. Побеждает та группа, которая получит наибольшее количество стикеров.</a:t>
            </a:r>
            <a:endParaRPr lang="ru-RU" sz="24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lstStyle/>
          <a:p>
            <a:pPr>
              <a:defRPr/>
            </a:pPr>
            <a:r>
              <a:rPr lang="ru-RU" dirty="0" smtClean="0"/>
              <a:t>Идеальный проект</a:t>
            </a:r>
            <a:endParaRPr lang="en-GB" dirty="0" smtClean="0"/>
          </a:p>
        </p:txBody>
      </p:sp>
      <p:sp>
        <p:nvSpPr>
          <p:cNvPr id="98308" name="Text Box 6"/>
          <p:cNvSpPr txBox="1">
            <a:spLocks noChangeArrowheads="1"/>
          </p:cNvSpPr>
          <p:nvPr/>
        </p:nvSpPr>
        <p:spPr bwMode="auto">
          <a:xfrm>
            <a:off x="444500" y="1484313"/>
            <a:ext cx="8064500" cy="4801314"/>
          </a:xfrm>
          <a:prstGeom prst="rect">
            <a:avLst/>
          </a:prstGeom>
          <a:noFill/>
          <a:ln w="9525">
            <a:noFill/>
            <a:miter lim="800000"/>
            <a:headEnd/>
            <a:tailEnd/>
          </a:ln>
        </p:spPr>
        <p:txBody>
          <a:bodyPr>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fontAlgn="auto">
              <a:spcBef>
                <a:spcPts val="0"/>
              </a:spcBef>
              <a:spcAft>
                <a:spcPts val="0"/>
              </a:spcAft>
              <a:defRPr/>
            </a:pPr>
            <a:r>
              <a:rPr lang="ru-RU" sz="1600" dirty="0" smtClean="0">
                <a:latin typeface="Arial" pitchFamily="34" charset="0"/>
                <a:cs typeface="Arial" pitchFamily="34" charset="0"/>
              </a:rPr>
              <a:t>Совершенствование навыков критического мышления. Стратегия позволяет формировать: </a:t>
            </a:r>
          </a:p>
          <a:p>
            <a:pPr fontAlgn="auto">
              <a:spcBef>
                <a:spcPts val="0"/>
              </a:spcBef>
              <a:spcAft>
                <a:spcPts val="0"/>
              </a:spcAft>
              <a:buFont typeface="Arial" pitchFamily="34" charset="0"/>
              <a:buChar char="•"/>
              <a:defRPr/>
            </a:pPr>
            <a:r>
              <a:rPr lang="ru-RU" sz="1600" dirty="0" smtClean="0">
                <a:latin typeface="Arial" pitchFamily="34" charset="0"/>
                <a:cs typeface="Arial" pitchFamily="34" charset="0"/>
              </a:rPr>
              <a:t>умения определять проблему; </a:t>
            </a:r>
          </a:p>
          <a:p>
            <a:pPr fontAlgn="auto">
              <a:spcBef>
                <a:spcPts val="0"/>
              </a:spcBef>
              <a:spcAft>
                <a:spcPts val="0"/>
              </a:spcAft>
              <a:buFont typeface="Arial" pitchFamily="34" charset="0"/>
              <a:buChar char="•"/>
              <a:defRPr/>
            </a:pPr>
            <a:r>
              <a:rPr lang="ru-RU" sz="1600" dirty="0" smtClean="0">
                <a:latin typeface="Arial" pitchFamily="34" charset="0"/>
                <a:cs typeface="Arial" pitchFamily="34" charset="0"/>
              </a:rPr>
              <a:t>умение находить и формулировать пути решения проблемы; </a:t>
            </a:r>
          </a:p>
          <a:p>
            <a:pPr fontAlgn="auto">
              <a:spcBef>
                <a:spcPts val="0"/>
              </a:spcBef>
              <a:spcAft>
                <a:spcPts val="0"/>
              </a:spcAft>
              <a:buFont typeface="Arial" pitchFamily="34" charset="0"/>
              <a:buChar char="•"/>
              <a:defRPr/>
            </a:pPr>
            <a:r>
              <a:rPr lang="ru-RU" sz="1600" dirty="0" smtClean="0">
                <a:latin typeface="Arial" pitchFamily="34" charset="0"/>
                <a:cs typeface="Arial" pitchFamily="34" charset="0"/>
              </a:rPr>
              <a:t>умение выбирать сильное решение. </a:t>
            </a:r>
          </a:p>
          <a:p>
            <a:pPr>
              <a:spcBef>
                <a:spcPts val="0"/>
              </a:spcBef>
            </a:pPr>
            <a:r>
              <a:rPr lang="ru-RU" sz="1600" b="1" dirty="0" smtClean="0">
                <a:solidFill>
                  <a:srgbClr val="FF2F43"/>
                </a:solidFill>
                <a:latin typeface="Arial" pitchFamily="34" charset="0"/>
                <a:cs typeface="Arial" pitchFamily="34" charset="0"/>
              </a:rPr>
              <a:t>Организация</a:t>
            </a:r>
            <a:r>
              <a:rPr lang="en-GB" sz="1600" b="1" dirty="0">
                <a:solidFill>
                  <a:srgbClr val="FF2F43"/>
                </a:solidFill>
                <a:latin typeface="Arial" pitchFamily="34" charset="0"/>
                <a:cs typeface="Arial" pitchFamily="34" charset="0"/>
              </a:rPr>
              <a:t>: </a:t>
            </a:r>
          </a:p>
          <a:p>
            <a:pPr>
              <a:spcBef>
                <a:spcPts val="0"/>
              </a:spcBef>
            </a:pPr>
            <a:r>
              <a:rPr lang="ru-RU" sz="1600" dirty="0" smtClean="0">
                <a:latin typeface="Arial" pitchFamily="34" charset="0"/>
                <a:cs typeface="Arial" pitchFamily="34" charset="0"/>
              </a:rPr>
              <a:t>Класс делится на группы по 3-4 человека</a:t>
            </a:r>
            <a:endParaRPr lang="en-GB" sz="1600" dirty="0">
              <a:latin typeface="Arial" pitchFamily="34" charset="0"/>
              <a:cs typeface="Arial" pitchFamily="34" charset="0"/>
            </a:endParaRPr>
          </a:p>
          <a:p>
            <a:pPr>
              <a:spcBef>
                <a:spcPts val="0"/>
              </a:spcBef>
            </a:pPr>
            <a:r>
              <a:rPr lang="ru-RU" sz="1600" b="1" dirty="0">
                <a:solidFill>
                  <a:srgbClr val="FF2F43"/>
                </a:solidFill>
                <a:latin typeface="Arial" pitchFamily="34" charset="0"/>
                <a:cs typeface="Arial" pitchFamily="34" charset="0"/>
              </a:rPr>
              <a:t>Как это работает</a:t>
            </a:r>
            <a:r>
              <a:rPr lang="en-GB" sz="1600" b="1" dirty="0">
                <a:solidFill>
                  <a:srgbClr val="FF2F43"/>
                </a:solidFill>
                <a:latin typeface="Arial" pitchFamily="34" charset="0"/>
                <a:cs typeface="Arial" pitchFamily="34" charset="0"/>
              </a:rPr>
              <a:t>: </a:t>
            </a:r>
            <a:r>
              <a:rPr lang="ru-RU" sz="1600" b="1" i="1" dirty="0" smtClean="0">
                <a:latin typeface="Arial" pitchFamily="34" charset="0"/>
                <a:cs typeface="Arial" pitchFamily="34" charset="0"/>
              </a:rPr>
              <a:t>Пример.</a:t>
            </a:r>
          </a:p>
          <a:p>
            <a:pPr>
              <a:spcBef>
                <a:spcPts val="0"/>
              </a:spcBef>
            </a:pPr>
            <a:r>
              <a:rPr lang="ru-RU" dirty="0" smtClean="0">
                <a:latin typeface="Arial" pitchFamily="34" charset="0"/>
                <a:cs typeface="Arial" pitchFamily="34" charset="0"/>
              </a:rPr>
              <a:t> </a:t>
            </a:r>
            <a:r>
              <a:rPr lang="ru-RU" sz="1600" b="1" dirty="0" smtClean="0">
                <a:latin typeface="Arial" pitchFamily="34" charset="0"/>
                <a:cs typeface="Arial" pitchFamily="34" charset="0"/>
              </a:rPr>
              <a:t>И</a:t>
            </a:r>
            <a:r>
              <a:rPr lang="ru-RU" sz="1600" dirty="0" smtClean="0">
                <a:latin typeface="Arial" pitchFamily="34" charset="0"/>
                <a:cs typeface="Arial" pitchFamily="34" charset="0"/>
              </a:rPr>
              <a:t>нтересно в чем проблема? Необходимо сформулировать проблему. Лучше, если формулировка будет начинаться со слова  </a:t>
            </a:r>
            <a:r>
              <a:rPr lang="ru-RU" sz="1600" i="1" dirty="0" smtClean="0">
                <a:latin typeface="Arial" pitchFamily="34" charset="0"/>
                <a:cs typeface="Arial" pitchFamily="34" charset="0"/>
              </a:rPr>
              <a:t>Как. </a:t>
            </a:r>
          </a:p>
          <a:p>
            <a:pPr fontAlgn="auto">
              <a:spcBef>
                <a:spcPts val="0"/>
              </a:spcBef>
              <a:spcAft>
                <a:spcPts val="0"/>
              </a:spcAft>
              <a:defRPr/>
            </a:pPr>
            <a:r>
              <a:rPr lang="ru-RU" sz="1600" b="1" dirty="0" smtClean="0">
                <a:latin typeface="Arial" pitchFamily="34" charset="0"/>
                <a:cs typeface="Arial" pitchFamily="34" charset="0"/>
              </a:rPr>
              <a:t>Д</a:t>
            </a:r>
            <a:r>
              <a:rPr lang="ru-RU" sz="1600" dirty="0" smtClean="0">
                <a:latin typeface="Arial" pitchFamily="34" charset="0"/>
                <a:cs typeface="Arial" pitchFamily="34" charset="0"/>
              </a:rPr>
              <a:t>авайте найдем как можно больше решений данной проблемы. Предлагаются все возможные способы и пути решения стоящей проблемы. </a:t>
            </a:r>
          </a:p>
          <a:p>
            <a:pPr fontAlgn="auto">
              <a:spcBef>
                <a:spcPts val="0"/>
              </a:spcBef>
              <a:spcAft>
                <a:spcPts val="0"/>
              </a:spcAft>
              <a:defRPr/>
            </a:pPr>
            <a:r>
              <a:rPr lang="ru-RU" sz="1600" b="1" dirty="0" smtClean="0">
                <a:latin typeface="Arial" pitchFamily="34" charset="0"/>
                <a:cs typeface="Arial" pitchFamily="34" charset="0"/>
              </a:rPr>
              <a:t>Е</a:t>
            </a:r>
            <a:r>
              <a:rPr lang="ru-RU" sz="1600" dirty="0" smtClean="0">
                <a:latin typeface="Arial" pitchFamily="34" charset="0"/>
                <a:cs typeface="Arial" pitchFamily="34" charset="0"/>
              </a:rPr>
              <a:t>сть ли хорошие решения? Выбираются из множества предложенных решений хорошие, эффективные. </a:t>
            </a:r>
          </a:p>
          <a:p>
            <a:pPr fontAlgn="auto">
              <a:spcBef>
                <a:spcPts val="0"/>
              </a:spcBef>
              <a:spcAft>
                <a:spcPts val="0"/>
              </a:spcAft>
              <a:defRPr/>
            </a:pPr>
            <a:r>
              <a:rPr lang="ru-RU" sz="1600" b="1" dirty="0" smtClean="0">
                <a:latin typeface="Arial" pitchFamily="34" charset="0"/>
                <a:cs typeface="Arial" pitchFamily="34" charset="0"/>
              </a:rPr>
              <a:t>А</a:t>
            </a:r>
            <a:r>
              <a:rPr lang="ru-RU" sz="1600" dirty="0" smtClean="0">
                <a:latin typeface="Arial" pitchFamily="34" charset="0"/>
                <a:cs typeface="Arial" pitchFamily="34" charset="0"/>
              </a:rPr>
              <a:t> теперь выберем единственное решение. Выбирается самое сильное решение проблемы. </a:t>
            </a:r>
          </a:p>
          <a:p>
            <a:pPr fontAlgn="auto">
              <a:spcBef>
                <a:spcPts val="0"/>
              </a:spcBef>
              <a:spcAft>
                <a:spcPts val="0"/>
              </a:spcAft>
              <a:defRPr/>
            </a:pPr>
            <a:r>
              <a:rPr lang="ru-RU" sz="1600" b="1" dirty="0" smtClean="0">
                <a:latin typeface="Arial" pitchFamily="34" charset="0"/>
                <a:cs typeface="Arial" pitchFamily="34" charset="0"/>
              </a:rPr>
              <a:t>Л</a:t>
            </a:r>
            <a:r>
              <a:rPr lang="ru-RU" sz="1600" dirty="0" smtClean="0">
                <a:latin typeface="Arial" pitchFamily="34" charset="0"/>
                <a:cs typeface="Arial" pitchFamily="34" charset="0"/>
              </a:rPr>
              <a:t>юбопытно, а как это будет выглядеть на практике? Планируется работа по претворению выбранного решения в жизнь. </a:t>
            </a:r>
            <a:endParaRPr lang="ru-RU" sz="1600" dirty="0">
              <a:latin typeface="Arial" pitchFamily="34" charset="0"/>
              <a:cs typeface="Arial" pitchFamily="34" charset="0"/>
            </a:endParaRPr>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6786578"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ru-RU" dirty="0" smtClean="0">
                <a:effectLst>
                  <a:outerShdw blurRad="38100" dist="38100" dir="2700000" algn="tl">
                    <a:srgbClr val="000000">
                      <a:alpha val="43137"/>
                    </a:srgbClr>
                  </a:outerShdw>
                  <a:reflection blurRad="6350" stA="55000" endA="300" endPos="45500" dir="5400000" sy="-100000" algn="bl" rotWithShape="0"/>
                </a:effectLst>
                <a:latin typeface="Arial" charset="0"/>
                <a:cs typeface="Arial" charset="0"/>
              </a:rPr>
              <a:t>Как дети учатся?</a:t>
            </a:r>
            <a:endParaRPr lang="ru-RU" dirty="0">
              <a:effectLst>
                <a:outerShdw blurRad="38100" dist="38100" dir="2700000" algn="tl">
                  <a:srgbClr val="000000">
                    <a:alpha val="43137"/>
                  </a:srgbClr>
                </a:outerShdw>
                <a:reflection blurRad="6350" stA="55000" endA="300" endPos="45500" dir="5400000" sy="-100000" algn="bl" rotWithShape="0"/>
              </a:effectLst>
            </a:endParaRPr>
          </a:p>
        </p:txBody>
      </p:sp>
      <p:sp>
        <p:nvSpPr>
          <p:cNvPr id="21507" name="Содержимое 2"/>
          <p:cNvSpPr>
            <a:spLocks noGrp="1"/>
          </p:cNvSpPr>
          <p:nvPr>
            <p:ph idx="1"/>
          </p:nvPr>
        </p:nvSpPr>
        <p:spPr>
          <a:xfrm>
            <a:off x="214282" y="2071678"/>
            <a:ext cx="8929718" cy="4429156"/>
          </a:xfrm>
        </p:spPr>
        <p:txBody>
          <a:bodyPr/>
          <a:lstStyle/>
          <a:p>
            <a:pPr lvl="0">
              <a:spcBef>
                <a:spcPts val="0"/>
              </a:spcBef>
            </a:pPr>
            <a:r>
              <a:rPr lang="ru-RU" sz="1600" b="1" dirty="0" smtClean="0">
                <a:latin typeface="Times New Roman" pitchFamily="18" charset="0"/>
                <a:cs typeface="Times New Roman" pitchFamily="18" charset="0"/>
              </a:rPr>
              <a:t>Дети учатся посредством ассоциаций, используя мнемонику, тренировочные упражнения,</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имитацию, инструкции, что способствует поэтапному формированию представлений и навыков. </a:t>
            </a:r>
            <a:r>
              <a:rPr lang="ru-RU" sz="1600" b="1" i="1" dirty="0" smtClean="0">
                <a:latin typeface="Times New Roman" pitchFamily="18" charset="0"/>
                <a:cs typeface="Times New Roman" pitchFamily="18" charset="0"/>
              </a:rPr>
              <a:t>Ассоциативное обучение </a:t>
            </a:r>
            <a:r>
              <a:rPr lang="ru-RU" sz="1600" b="1" dirty="0" smtClean="0">
                <a:latin typeface="Times New Roman" pitchFamily="18" charset="0"/>
                <a:cs typeface="Times New Roman" pitchFamily="18" charset="0"/>
              </a:rPr>
              <a:t>приводит к точному воспроизведению или запоминанию.</a:t>
            </a:r>
          </a:p>
          <a:p>
            <a:pPr lvl="0">
              <a:spcBef>
                <a:spcPts val="0"/>
              </a:spcBef>
            </a:pPr>
            <a:r>
              <a:rPr lang="ru-RU" sz="1600" b="1" dirty="0" smtClean="0">
                <a:latin typeface="Times New Roman" pitchFamily="18" charset="0"/>
                <a:cs typeface="Times New Roman" pitchFamily="18" charset="0"/>
              </a:rPr>
              <a:t>Дети учатся посредством формирования представлений или навыков через активные исследования: изучение, эксперимент, исследование под руководством, решение задач, раз­</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мышление. </a:t>
            </a:r>
            <a:r>
              <a:rPr lang="ru-RU" sz="1600" b="1" i="1" dirty="0" smtClean="0">
                <a:latin typeface="Times New Roman" pitchFamily="18" charset="0"/>
                <a:cs typeface="Times New Roman" pitchFamily="18" charset="0"/>
              </a:rPr>
              <a:t>Конструктивистское обучение </a:t>
            </a:r>
            <a:r>
              <a:rPr lang="ru-RU" sz="1600" b="1" dirty="0" smtClean="0">
                <a:latin typeface="Times New Roman" pitchFamily="18" charset="0"/>
                <a:cs typeface="Times New Roman" pitchFamily="18" charset="0"/>
              </a:rPr>
              <a:t>приводит к интеграции навыков и глубокому</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пониманию.</a:t>
            </a:r>
          </a:p>
          <a:p>
            <a:pPr lvl="0">
              <a:spcBef>
                <a:spcPts val="0"/>
              </a:spcBef>
            </a:pPr>
            <a:r>
              <a:rPr lang="ru-RU" sz="1600" b="1" dirty="0" smtClean="0">
                <a:latin typeface="Times New Roman" pitchFamily="18" charset="0"/>
                <a:cs typeface="Times New Roman" pitchFamily="18" charset="0"/>
              </a:rPr>
              <a:t>Дети учатся посредством формирования представлений и навыков, используя метод </a:t>
            </a:r>
            <a:r>
              <a:rPr lang="ru-RU" sz="1600" b="1" dirty="0" err="1" smtClean="0">
                <a:latin typeface="Times New Roman" pitchFamily="18" charset="0"/>
                <a:cs typeface="Times New Roman" pitchFamily="18" charset="0"/>
              </a:rPr>
              <a:t>диа</a:t>
            </a:r>
            <a:r>
              <a:rPr lang="ru-RU" sz="1600" b="1" dirty="0" smtClean="0">
                <a:latin typeface="Times New Roman" pitchFamily="18" charset="0"/>
                <a:cs typeface="Times New Roman" pitchFamily="18" charset="0"/>
              </a:rPr>
              <a:t>­</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лога: обсуждение, дебаты, сотрудничество, совместное построение знаний. </a:t>
            </a:r>
            <a:r>
              <a:rPr lang="ru-RU" sz="1600" b="1" i="1" dirty="0" smtClean="0">
                <a:latin typeface="Times New Roman" pitchFamily="18" charset="0"/>
                <a:cs typeface="Times New Roman" pitchFamily="18" charset="0"/>
              </a:rPr>
              <a:t>Социально-конструктивистское обучение также приводит к интеграции навыков и глубокому пониманию.</a:t>
            </a:r>
            <a:endParaRPr lang="ru-RU" sz="1600" b="1" dirty="0" smtClean="0">
              <a:latin typeface="Times New Roman" pitchFamily="18" charset="0"/>
              <a:cs typeface="Times New Roman" pitchFamily="18" charset="0"/>
            </a:endParaRPr>
          </a:p>
          <a:p>
            <a:pPr lvl="0">
              <a:spcBef>
                <a:spcPts val="0"/>
              </a:spcBef>
              <a:buNone/>
            </a:pPr>
            <a:r>
              <a:rPr lang="ru-RU" sz="1600" b="1" i="1" dirty="0" smtClean="0">
                <a:latin typeface="Times New Roman" pitchFamily="18" charset="0"/>
                <a:cs typeface="Times New Roman" pitchFamily="18" charset="0"/>
              </a:rPr>
              <a:t>Все подходы </a:t>
            </a:r>
            <a:r>
              <a:rPr lang="ru-RU" sz="1600" b="1" dirty="0" smtClean="0">
                <a:latin typeface="Times New Roman" pitchFamily="18" charset="0"/>
                <a:cs typeface="Times New Roman" pitchFamily="18" charset="0"/>
              </a:rPr>
              <a:t>обращают внимание на:</a:t>
            </a:r>
          </a:p>
          <a:p>
            <a:pPr lvl="0">
              <a:spcBef>
                <a:spcPts val="0"/>
              </a:spcBef>
            </a:pPr>
            <a:r>
              <a:rPr lang="ru-RU" sz="1600" b="1" dirty="0" smtClean="0">
                <a:latin typeface="Times New Roman" pitchFamily="18" charset="0"/>
                <a:cs typeface="Times New Roman" pitchFamily="18" charset="0"/>
              </a:rPr>
              <a:t>активность учащегося;</a:t>
            </a:r>
          </a:p>
          <a:p>
            <a:pPr lvl="0">
              <a:spcBef>
                <a:spcPts val="0"/>
              </a:spcBef>
            </a:pPr>
            <a:r>
              <a:rPr lang="ru-RU" sz="1600" b="1" dirty="0" smtClean="0">
                <a:latin typeface="Times New Roman" pitchFamily="18" charset="0"/>
                <a:cs typeface="Times New Roman" pitchFamily="18" charset="0"/>
              </a:rPr>
              <a:t>конструктивистское приведение деятельности в соответствии с желаемыми результатами;</a:t>
            </a:r>
          </a:p>
          <a:p>
            <a:pPr lvl="0">
              <a:spcBef>
                <a:spcPts val="0"/>
              </a:spcBef>
            </a:pPr>
            <a:r>
              <a:rPr lang="ru-RU" sz="1600" b="1" dirty="0" smtClean="0">
                <a:latin typeface="Times New Roman" pitchFamily="18" charset="0"/>
                <a:cs typeface="Times New Roman" pitchFamily="18" charset="0"/>
              </a:rPr>
              <a:t>важность ответной реакции;</a:t>
            </a:r>
          </a:p>
          <a:p>
            <a:pPr lvl="0">
              <a:spcBef>
                <a:spcPts val="0"/>
              </a:spcBef>
            </a:pPr>
            <a:r>
              <a:rPr lang="ru-RU" sz="1600" b="1" dirty="0" smtClean="0">
                <a:latin typeface="Times New Roman" pitchFamily="18" charset="0"/>
                <a:cs typeface="Times New Roman" pitchFamily="18" charset="0"/>
              </a:rPr>
              <a:t>возможности консолидации (практика) и интеграции.</a:t>
            </a:r>
          </a:p>
          <a:p>
            <a:pPr>
              <a:buFont typeface="Arial" charset="0"/>
              <a:buNone/>
            </a:pPr>
            <a:endParaRPr lang="ru-RU" b="1" dirty="0" smtClean="0">
              <a:solidFill>
                <a:srgbClr val="FF2F43"/>
              </a:solidFill>
              <a:latin typeface="Arial" charset="0"/>
              <a:cs typeface="Arial" charset="0"/>
            </a:endParaRPr>
          </a:p>
        </p:txBody>
      </p:sp>
      <p:sp>
        <p:nvSpPr>
          <p:cNvPr id="5"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 name="Text Box 4"/>
          <p:cNvSpPr txBox="1">
            <a:spLocks noChangeArrowheads="1"/>
          </p:cNvSpPr>
          <p:nvPr/>
        </p:nvSpPr>
        <p:spPr bwMode="auto">
          <a:xfrm>
            <a:off x="420666" y="6419873"/>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1538" y="0"/>
            <a:ext cx="6972320" cy="1143000"/>
          </a:xfrm>
        </p:spPr>
        <p:txBody>
          <a:bodyPr>
            <a:normAutofit/>
          </a:bodyPr>
          <a:lstStyle/>
          <a:p>
            <a:pPr>
              <a:defRPr/>
            </a:pPr>
            <a:r>
              <a:rPr lang="ru-RU" dirty="0" smtClean="0"/>
              <a:t> SWOT-анализ </a:t>
            </a:r>
            <a:endParaRPr lang="en-GB" dirty="0" smtClean="0"/>
          </a:p>
        </p:txBody>
      </p:sp>
      <p:sp>
        <p:nvSpPr>
          <p:cNvPr id="98308" name="Text Box 6"/>
          <p:cNvSpPr txBox="1">
            <a:spLocks noChangeArrowheads="1"/>
          </p:cNvSpPr>
          <p:nvPr/>
        </p:nvSpPr>
        <p:spPr bwMode="auto">
          <a:xfrm>
            <a:off x="444500" y="1484313"/>
            <a:ext cx="8064500" cy="2554545"/>
          </a:xfrm>
          <a:prstGeom prst="rect">
            <a:avLst/>
          </a:prstGeom>
          <a:noFill/>
          <a:ln w="9525">
            <a:noFill/>
            <a:miter lim="800000"/>
            <a:headEnd/>
            <a:tailEnd/>
          </a:ln>
        </p:spPr>
        <p:txBody>
          <a:bodyPr wrap="square">
            <a:spAutoFit/>
          </a:bodyPr>
          <a:lstStyle/>
          <a:p>
            <a:pPr>
              <a:spcBef>
                <a:spcPts val="0"/>
              </a:spcBef>
            </a:pPr>
            <a:r>
              <a:rPr lang="ru-RU" sz="1600" b="1" dirty="0">
                <a:solidFill>
                  <a:srgbClr val="FF2F43"/>
                </a:solidFill>
                <a:latin typeface="Arial" pitchFamily="34" charset="0"/>
                <a:cs typeface="Arial" pitchFamily="34" charset="0"/>
              </a:rPr>
              <a:t>Цель</a:t>
            </a:r>
            <a:r>
              <a:rPr lang="en-GB" sz="1600" b="1" dirty="0">
                <a:solidFill>
                  <a:srgbClr val="FF2F43"/>
                </a:solidFill>
                <a:latin typeface="Arial" pitchFamily="34" charset="0"/>
                <a:cs typeface="Arial" pitchFamily="34" charset="0"/>
              </a:rPr>
              <a:t>: </a:t>
            </a:r>
          </a:p>
          <a:p>
            <a:pPr fontAlgn="auto">
              <a:spcBef>
                <a:spcPts val="0"/>
              </a:spcBef>
              <a:spcAft>
                <a:spcPts val="0"/>
              </a:spcAft>
              <a:defRPr/>
            </a:pPr>
            <a:r>
              <a:rPr lang="ru-RU" sz="1600" dirty="0" smtClean="0">
                <a:latin typeface="Arial" pitchFamily="34" charset="0"/>
                <a:cs typeface="Arial" pitchFamily="34" charset="0"/>
              </a:rPr>
              <a:t>Совершенствование навыков критического мышления. </a:t>
            </a:r>
            <a:r>
              <a:rPr lang="ru-RU" sz="1600" dirty="0" smtClean="0"/>
              <a:t>SWOT-анализ – это методика стратегического планирования, заключающаяся в разделении факторов и явлений на четыре категории. SWOT-анализ позволяет выявить и структурировать сильные и слабые стороны анализируемого явления, проекта, организации, а также потенциальные возможности и угрозы.</a:t>
            </a:r>
          </a:p>
          <a:p>
            <a:pPr fontAlgn="auto">
              <a:spcBef>
                <a:spcPts val="0"/>
              </a:spcBef>
              <a:spcAft>
                <a:spcPts val="0"/>
              </a:spcAft>
              <a:defRPr/>
            </a:pPr>
            <a:r>
              <a:rPr lang="ru-RU" sz="1600" b="1" dirty="0" smtClean="0">
                <a:solidFill>
                  <a:srgbClr val="FF2F43"/>
                </a:solidFill>
                <a:latin typeface="Arial" pitchFamily="34" charset="0"/>
                <a:cs typeface="Arial" pitchFamily="34" charset="0"/>
              </a:rPr>
              <a:t>Организация</a:t>
            </a:r>
            <a:r>
              <a:rPr lang="en-GB" sz="1600" b="1" dirty="0">
                <a:solidFill>
                  <a:srgbClr val="FF2F43"/>
                </a:solidFill>
                <a:latin typeface="Arial" pitchFamily="34" charset="0"/>
                <a:cs typeface="Arial" pitchFamily="34" charset="0"/>
              </a:rPr>
              <a:t>: </a:t>
            </a:r>
          </a:p>
          <a:p>
            <a:pPr>
              <a:spcBef>
                <a:spcPts val="0"/>
              </a:spcBef>
            </a:pPr>
            <a:r>
              <a:rPr lang="ru-RU" sz="1600" dirty="0" smtClean="0">
                <a:latin typeface="Arial" pitchFamily="34" charset="0"/>
                <a:cs typeface="Arial" pitchFamily="34" charset="0"/>
              </a:rPr>
              <a:t>Класс делится на группы по 3-4 человека</a:t>
            </a:r>
            <a:endParaRPr lang="en-GB" sz="1600" dirty="0">
              <a:latin typeface="Arial" pitchFamily="34" charset="0"/>
              <a:cs typeface="Arial" pitchFamily="34" charset="0"/>
            </a:endParaRPr>
          </a:p>
          <a:p>
            <a:r>
              <a:rPr lang="ru-RU" sz="1600" b="1" dirty="0">
                <a:solidFill>
                  <a:srgbClr val="FF2F43"/>
                </a:solidFill>
                <a:latin typeface="Arial" pitchFamily="34" charset="0"/>
                <a:cs typeface="Arial" pitchFamily="34" charset="0"/>
              </a:rPr>
              <a:t>Как это работает</a:t>
            </a:r>
            <a:r>
              <a:rPr lang="en-GB" sz="1600" b="1" dirty="0" smtClean="0">
                <a:solidFill>
                  <a:srgbClr val="FF2F43"/>
                </a:solidFill>
                <a:latin typeface="Arial" pitchFamily="34" charset="0"/>
                <a:cs typeface="Arial" pitchFamily="34" charset="0"/>
              </a:rPr>
              <a:t>:</a:t>
            </a:r>
            <a:endParaRPr lang="ru-RU" sz="1600" dirty="0" smtClean="0"/>
          </a:p>
          <a:p>
            <a:r>
              <a:rPr lang="ru-RU" sz="1600" dirty="0" smtClean="0"/>
              <a:t> </a:t>
            </a:r>
            <a:endParaRPr lang="ru-RU" sz="1600" dirty="0"/>
          </a:p>
        </p:txBody>
      </p:sp>
      <p:sp>
        <p:nvSpPr>
          <p:cNvPr id="6"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7" name="Text Box 4"/>
          <p:cNvSpPr txBox="1">
            <a:spLocks noChangeArrowheads="1"/>
          </p:cNvSpPr>
          <p:nvPr/>
        </p:nvSpPr>
        <p:spPr bwMode="auto">
          <a:xfrm>
            <a:off x="357158"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graphicFrame>
        <p:nvGraphicFramePr>
          <p:cNvPr id="8" name="Таблица 7"/>
          <p:cNvGraphicFramePr>
            <a:graphicFrameLocks noGrp="1"/>
          </p:cNvGraphicFramePr>
          <p:nvPr/>
        </p:nvGraphicFramePr>
        <p:xfrm>
          <a:off x="642910" y="3786192"/>
          <a:ext cx="7929619" cy="2357451"/>
        </p:xfrm>
        <a:graphic>
          <a:graphicData uri="http://schemas.openxmlformats.org/drawingml/2006/table">
            <a:tbl>
              <a:tblPr/>
              <a:tblGrid>
                <a:gridCol w="2641271"/>
                <a:gridCol w="2643759"/>
                <a:gridCol w="2644589"/>
              </a:tblGrid>
              <a:tr h="700951">
                <a:tc>
                  <a:txBody>
                    <a:bodyPr/>
                    <a:lstStyle/>
                    <a:p>
                      <a:pPr marL="7620" marR="7620" indent="-7620" algn="just">
                        <a:lnSpc>
                          <a:spcPct val="115000"/>
                        </a:lnSpc>
                        <a:spcAft>
                          <a:spcPts val="0"/>
                        </a:spcAft>
                      </a:pPr>
                      <a:r>
                        <a:rPr lang="ru-RU" sz="1400" b="1" dirty="0">
                          <a:latin typeface="Arial" pitchFamily="34" charset="0"/>
                          <a:ea typeface="Calibri"/>
                          <a:cs typeface="Arial" pitchFamily="34" charset="0"/>
                        </a:rPr>
                        <a:t>Обсуждаемая тема</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ru-RU" sz="1400" b="1" dirty="0">
                          <a:latin typeface="Arial" pitchFamily="34" charset="0"/>
                          <a:ea typeface="BoschSans-Regular"/>
                          <a:cs typeface="Arial" pitchFamily="34" charset="0"/>
                        </a:rPr>
                        <a:t>Положительное</a:t>
                      </a:r>
                      <a:endParaRPr lang="ru-RU" sz="1400" b="1" dirty="0">
                        <a:latin typeface="Arial" pitchFamily="34" charset="0"/>
                        <a:ea typeface="Times New Roman"/>
                        <a:cs typeface="Arial" pitchFamily="34" charset="0"/>
                      </a:endParaRPr>
                    </a:p>
                    <a:p>
                      <a:pPr marL="7620" indent="-7620" algn="just">
                        <a:lnSpc>
                          <a:spcPct val="115000"/>
                        </a:lnSpc>
                        <a:spcAft>
                          <a:spcPts val="0"/>
                        </a:spcAft>
                      </a:pPr>
                      <a:r>
                        <a:rPr lang="ru-RU" sz="1400" b="1" dirty="0">
                          <a:latin typeface="Arial" pitchFamily="34" charset="0"/>
                          <a:ea typeface="BoschSans-Regular"/>
                          <a:cs typeface="Arial" pitchFamily="34" charset="0"/>
                        </a:rPr>
                        <a:t>влияние</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ru-RU" sz="1400" b="1">
                          <a:latin typeface="Arial" pitchFamily="34" charset="0"/>
                          <a:ea typeface="BoschSans-Regular"/>
                          <a:cs typeface="Arial" pitchFamily="34" charset="0"/>
                        </a:rPr>
                        <a:t>Отрицательное</a:t>
                      </a:r>
                      <a:endParaRPr lang="ru-RU" sz="1400" b="1">
                        <a:latin typeface="Arial" pitchFamily="34" charset="0"/>
                        <a:ea typeface="Times New Roman"/>
                        <a:cs typeface="Arial" pitchFamily="34" charset="0"/>
                      </a:endParaRPr>
                    </a:p>
                    <a:p>
                      <a:pPr marL="7620" indent="-7620" algn="just">
                        <a:lnSpc>
                          <a:spcPct val="115000"/>
                        </a:lnSpc>
                        <a:spcAft>
                          <a:spcPts val="0"/>
                        </a:spcAft>
                      </a:pPr>
                      <a:r>
                        <a:rPr lang="ru-RU" sz="1400" b="1">
                          <a:latin typeface="Arial" pitchFamily="34" charset="0"/>
                          <a:ea typeface="BoschSans-Regular"/>
                          <a:cs typeface="Arial" pitchFamily="34" charset="0"/>
                        </a:rPr>
                        <a:t>влияние</a:t>
                      </a:r>
                      <a:endParaRPr lang="ru-RU" sz="14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250">
                <a:tc>
                  <a:txBody>
                    <a:bodyPr/>
                    <a:lstStyle/>
                    <a:p>
                      <a:pPr marL="7620" marR="7620" indent="-7620" algn="just">
                        <a:lnSpc>
                          <a:spcPct val="115000"/>
                        </a:lnSpc>
                        <a:spcAft>
                          <a:spcPts val="0"/>
                        </a:spcAft>
                      </a:pPr>
                      <a:r>
                        <a:rPr lang="ru-RU" sz="1400" b="1" dirty="0">
                          <a:latin typeface="Arial" pitchFamily="34" charset="0"/>
                          <a:ea typeface="BoschSans-Regular"/>
                          <a:cs typeface="Arial" pitchFamily="34" charset="0"/>
                        </a:rPr>
                        <a:t>Внутренняя среда</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en-US" sz="1400" b="1" dirty="0" smtClean="0">
                          <a:latin typeface="Arial" pitchFamily="34" charset="0"/>
                          <a:ea typeface="Calibri"/>
                          <a:cs typeface="Arial" pitchFamily="34" charset="0"/>
                        </a:rPr>
                        <a:t>S</a:t>
                      </a:r>
                      <a:endParaRPr lang="ru-RU" sz="1400" b="1" dirty="0" smtClean="0">
                        <a:latin typeface="Arial" pitchFamily="34" charset="0"/>
                        <a:ea typeface="Calibri"/>
                        <a:cs typeface="Arial" pitchFamily="34" charset="0"/>
                      </a:endParaRPr>
                    </a:p>
                    <a:p>
                      <a:pPr marL="7620" indent="-7620" algn="just">
                        <a:lnSpc>
                          <a:spcPct val="115000"/>
                        </a:lnSpc>
                        <a:spcAft>
                          <a:spcPts val="0"/>
                        </a:spcAft>
                      </a:pPr>
                      <a:r>
                        <a:rPr lang="ru-RU" sz="1400" b="1" dirty="0" err="1" smtClean="0">
                          <a:latin typeface="Arial" pitchFamily="34" charset="0"/>
                          <a:ea typeface="BoschSans-Regular"/>
                          <a:cs typeface="Arial" pitchFamily="34" charset="0"/>
                        </a:rPr>
                        <a:t>Strengths</a:t>
                      </a:r>
                      <a:r>
                        <a:rPr lang="ru-RU" sz="1400" b="1" dirty="0" smtClean="0">
                          <a:latin typeface="Arial" pitchFamily="34" charset="0"/>
                          <a:ea typeface="BoschSans-Regular"/>
                          <a:cs typeface="Arial" pitchFamily="34" charset="0"/>
                        </a:rPr>
                        <a:t> </a:t>
                      </a:r>
                    </a:p>
                    <a:p>
                      <a:pPr marL="7620" indent="-7620" algn="just">
                        <a:lnSpc>
                          <a:spcPct val="115000"/>
                        </a:lnSpc>
                        <a:spcAft>
                          <a:spcPts val="0"/>
                        </a:spcAft>
                      </a:pPr>
                      <a:r>
                        <a:rPr lang="ru-RU" sz="1400" b="1" dirty="0" smtClean="0">
                          <a:latin typeface="Arial" pitchFamily="34" charset="0"/>
                          <a:ea typeface="BoschSans-Regular"/>
                          <a:cs typeface="Arial" pitchFamily="34" charset="0"/>
                        </a:rPr>
                        <a:t>(</a:t>
                      </a:r>
                      <a:r>
                        <a:rPr lang="ru-RU" sz="1400" b="1" dirty="0" err="1">
                          <a:latin typeface="Arial" pitchFamily="34" charset="0"/>
                          <a:ea typeface="BoschSans-Regular"/>
                          <a:cs typeface="Arial" pitchFamily="34" charset="0"/>
                        </a:rPr>
                        <a:t>Cильные</a:t>
                      </a:r>
                      <a:r>
                        <a:rPr lang="ru-RU" sz="1400" b="1" dirty="0">
                          <a:latin typeface="Arial" pitchFamily="34" charset="0"/>
                          <a:ea typeface="BoschSans-Regular"/>
                          <a:cs typeface="Arial" pitchFamily="34" charset="0"/>
                        </a:rPr>
                        <a:t> стороны),</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en-US" sz="1400" b="1" dirty="0" smtClean="0">
                          <a:latin typeface="Arial" pitchFamily="34" charset="0"/>
                          <a:ea typeface="Calibri"/>
                          <a:cs typeface="Arial" pitchFamily="34" charset="0"/>
                        </a:rPr>
                        <a:t>W</a:t>
                      </a:r>
                      <a:endParaRPr lang="ru-RU" sz="1400" b="1" dirty="0" smtClean="0">
                        <a:latin typeface="Arial" pitchFamily="34" charset="0"/>
                        <a:ea typeface="Calibri"/>
                        <a:cs typeface="Arial" pitchFamily="34" charset="0"/>
                      </a:endParaRPr>
                    </a:p>
                    <a:p>
                      <a:pPr marL="7620" indent="-7620" algn="just">
                        <a:lnSpc>
                          <a:spcPct val="115000"/>
                        </a:lnSpc>
                        <a:spcAft>
                          <a:spcPts val="0"/>
                        </a:spcAft>
                      </a:pPr>
                      <a:r>
                        <a:rPr lang="ru-RU" sz="1400" b="1" dirty="0" err="1" smtClean="0">
                          <a:latin typeface="Arial" pitchFamily="34" charset="0"/>
                          <a:ea typeface="BoschSans-Regular"/>
                          <a:cs typeface="Arial" pitchFamily="34" charset="0"/>
                        </a:rPr>
                        <a:t>Weaknesses</a:t>
                      </a:r>
                      <a:r>
                        <a:rPr lang="ru-RU" sz="1400" b="1" dirty="0" smtClean="0">
                          <a:latin typeface="Arial" pitchFamily="34" charset="0"/>
                          <a:ea typeface="BoschSans-Regular"/>
                          <a:cs typeface="Arial" pitchFamily="34" charset="0"/>
                        </a:rPr>
                        <a:t> </a:t>
                      </a:r>
                    </a:p>
                    <a:p>
                      <a:pPr marL="7620" indent="-7620" algn="just">
                        <a:lnSpc>
                          <a:spcPct val="115000"/>
                        </a:lnSpc>
                        <a:spcAft>
                          <a:spcPts val="0"/>
                        </a:spcAft>
                      </a:pPr>
                      <a:r>
                        <a:rPr lang="ru-RU" sz="1400" b="1" dirty="0" smtClean="0">
                          <a:latin typeface="Arial" pitchFamily="34" charset="0"/>
                          <a:ea typeface="BoschSans-Regular"/>
                          <a:cs typeface="Arial" pitchFamily="34" charset="0"/>
                        </a:rPr>
                        <a:t>(</a:t>
                      </a:r>
                      <a:r>
                        <a:rPr lang="ru-RU" sz="1400" b="1" dirty="0">
                          <a:latin typeface="Arial" pitchFamily="34" charset="0"/>
                          <a:ea typeface="BoschSans-Regular"/>
                          <a:cs typeface="Arial" pitchFamily="34" charset="0"/>
                        </a:rPr>
                        <a:t>Слабые стороны),</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250">
                <a:tc>
                  <a:txBody>
                    <a:bodyPr/>
                    <a:lstStyle/>
                    <a:p>
                      <a:pPr marL="7620" marR="7620" indent="-7620" algn="just">
                        <a:lnSpc>
                          <a:spcPct val="115000"/>
                        </a:lnSpc>
                        <a:spcAft>
                          <a:spcPts val="0"/>
                        </a:spcAft>
                      </a:pPr>
                      <a:r>
                        <a:rPr lang="ru-RU" sz="1400" b="1">
                          <a:latin typeface="Arial" pitchFamily="34" charset="0"/>
                          <a:ea typeface="BoschSans-Regular"/>
                          <a:cs typeface="Arial" pitchFamily="34" charset="0"/>
                        </a:rPr>
                        <a:t>Внешняя среда</a:t>
                      </a:r>
                      <a:endParaRPr lang="ru-RU" sz="14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en-US" sz="1400" b="1" dirty="0" smtClean="0">
                          <a:latin typeface="Arial" pitchFamily="34" charset="0"/>
                          <a:ea typeface="Calibri"/>
                          <a:cs typeface="Arial" pitchFamily="34" charset="0"/>
                        </a:rPr>
                        <a:t>O</a:t>
                      </a:r>
                      <a:endParaRPr lang="ru-RU" sz="1400" b="1" dirty="0" smtClean="0">
                        <a:latin typeface="Arial" pitchFamily="34" charset="0"/>
                        <a:ea typeface="Calibri"/>
                        <a:cs typeface="Arial" pitchFamily="34" charset="0"/>
                      </a:endParaRPr>
                    </a:p>
                    <a:p>
                      <a:pPr marL="7620" indent="-7620" algn="just">
                        <a:lnSpc>
                          <a:spcPct val="115000"/>
                        </a:lnSpc>
                        <a:spcAft>
                          <a:spcPts val="0"/>
                        </a:spcAft>
                      </a:pPr>
                      <a:r>
                        <a:rPr lang="ru-RU" sz="1400" b="1" dirty="0" err="1" smtClean="0">
                          <a:latin typeface="Arial" pitchFamily="34" charset="0"/>
                          <a:ea typeface="BoschSans-Regular"/>
                          <a:cs typeface="Arial" pitchFamily="34" charset="0"/>
                        </a:rPr>
                        <a:t>Opportunities</a:t>
                      </a:r>
                      <a:r>
                        <a:rPr lang="ru-RU" sz="1400" b="1" dirty="0" smtClean="0">
                          <a:latin typeface="Arial" pitchFamily="34" charset="0"/>
                          <a:ea typeface="BoschSans-Regular"/>
                          <a:cs typeface="Arial" pitchFamily="34" charset="0"/>
                        </a:rPr>
                        <a:t> </a:t>
                      </a:r>
                      <a:r>
                        <a:rPr lang="ru-RU" sz="1400" b="1" dirty="0">
                          <a:latin typeface="Arial" pitchFamily="34" charset="0"/>
                          <a:ea typeface="BoschSans-Regular"/>
                          <a:cs typeface="Arial" pitchFamily="34" charset="0"/>
                        </a:rPr>
                        <a:t>(Возможности),</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indent="-7620" algn="just">
                        <a:lnSpc>
                          <a:spcPct val="115000"/>
                        </a:lnSpc>
                        <a:spcAft>
                          <a:spcPts val="0"/>
                        </a:spcAft>
                      </a:pPr>
                      <a:r>
                        <a:rPr lang="en-US" sz="1400" b="1" dirty="0" smtClean="0">
                          <a:latin typeface="Arial" pitchFamily="34" charset="0"/>
                          <a:ea typeface="Calibri"/>
                          <a:cs typeface="Arial" pitchFamily="34" charset="0"/>
                        </a:rPr>
                        <a:t>T</a:t>
                      </a:r>
                      <a:endParaRPr lang="ru-RU" sz="1400" b="1" dirty="0" smtClean="0">
                        <a:latin typeface="Arial" pitchFamily="34" charset="0"/>
                        <a:ea typeface="Calibri"/>
                        <a:cs typeface="Arial" pitchFamily="34" charset="0"/>
                      </a:endParaRPr>
                    </a:p>
                    <a:p>
                      <a:pPr marL="7620" indent="-7620" algn="just">
                        <a:lnSpc>
                          <a:spcPct val="115000"/>
                        </a:lnSpc>
                        <a:spcAft>
                          <a:spcPts val="0"/>
                        </a:spcAft>
                      </a:pPr>
                      <a:r>
                        <a:rPr lang="ru-RU" sz="1400" b="1" dirty="0" err="1" smtClean="0">
                          <a:latin typeface="Arial" pitchFamily="34" charset="0"/>
                          <a:ea typeface="BoschSans-Regular"/>
                          <a:cs typeface="Arial" pitchFamily="34" charset="0"/>
                        </a:rPr>
                        <a:t>Threats</a:t>
                      </a:r>
                      <a:r>
                        <a:rPr lang="ru-RU" sz="1400" b="1" dirty="0" smtClean="0">
                          <a:latin typeface="Arial" pitchFamily="34" charset="0"/>
                          <a:ea typeface="BoschSans-Regular"/>
                          <a:cs typeface="Arial" pitchFamily="34" charset="0"/>
                        </a:rPr>
                        <a:t> </a:t>
                      </a:r>
                      <a:r>
                        <a:rPr lang="ru-RU" sz="1400" b="1" dirty="0">
                          <a:latin typeface="Arial" pitchFamily="34" charset="0"/>
                          <a:ea typeface="BoschSans-Regular"/>
                          <a:cs typeface="Arial" pitchFamily="34" charset="0"/>
                        </a:rPr>
                        <a:t>(Риски).</a:t>
                      </a:r>
                      <a:endParaRPr lang="ru-RU"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txBox="1">
            <a:spLocks/>
          </p:cNvSpPr>
          <p:nvPr/>
        </p:nvSpPr>
        <p:spPr>
          <a:xfrm>
            <a:off x="285720" y="76200"/>
            <a:ext cx="8553480"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Рефлексивный этап</a:t>
            </a:r>
            <a:endPar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sp>
        <p:nvSpPr>
          <p:cNvPr id="4" name="Содержимое 3"/>
          <p:cNvSpPr>
            <a:spLocks noGrp="1"/>
          </p:cNvSpPr>
          <p:nvPr>
            <p:ph idx="1"/>
          </p:nvPr>
        </p:nvSpPr>
        <p:spPr>
          <a:xfrm>
            <a:off x="928662" y="1785926"/>
            <a:ext cx="8215370" cy="4525963"/>
          </a:xfrm>
        </p:spPr>
        <p:txBody>
          <a:bodyPr/>
          <a:lstStyle/>
          <a:p>
            <a:pPr>
              <a:buNone/>
            </a:pPr>
            <a:r>
              <a:rPr lang="ru-RU" b="1" dirty="0" smtClean="0">
                <a:solidFill>
                  <a:srgbClr val="FF0000"/>
                </a:solidFill>
              </a:rPr>
              <a:t>Цель: </a:t>
            </a:r>
            <a:r>
              <a:rPr lang="ru-RU" b="1" dirty="0" smtClean="0"/>
              <a:t>Закрепление знаний, их анализ, синтез, оценка на более высоком уровне мышления.</a:t>
            </a:r>
          </a:p>
          <a:p>
            <a:pPr>
              <a:buNone/>
            </a:pPr>
            <a:r>
              <a:rPr lang="ru-RU" sz="2400" b="1" i="1" dirty="0" smtClean="0">
                <a:solidFill>
                  <a:schemeClr val="tx2">
                    <a:lumMod val="75000"/>
                  </a:schemeClr>
                </a:solidFill>
              </a:rPr>
              <a:t>Учитель организует работу в больших группах 7-8 человек, дает только одно задание (составление большой схемы, иллюстрации, презентации и т.д.) Эксперты могут параллельно составлять критерии и во время выступления спикеров групп – оценивать.</a:t>
            </a:r>
            <a:endParaRPr lang="ru-RU" sz="2400" b="1" i="1" dirty="0">
              <a:solidFill>
                <a:schemeClr val="tx2">
                  <a:lumMod val="75000"/>
                </a:schemeClr>
              </a:solidFill>
            </a:endParaRPr>
          </a:p>
        </p:txBody>
      </p:sp>
      <p:sp>
        <p:nvSpPr>
          <p:cNvPr id="6" name="Text Box 4"/>
          <p:cNvSpPr txBox="1">
            <a:spLocks noChangeArrowheads="1"/>
          </p:cNvSpPr>
          <p:nvPr/>
        </p:nvSpPr>
        <p:spPr bwMode="auto">
          <a:xfrm>
            <a:off x="1500166"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
        <p:nvSpPr>
          <p:cNvPr id="7" name="Text Box 4"/>
          <p:cNvSpPr txBox="1">
            <a:spLocks noChangeArrowheads="1"/>
          </p:cNvSpPr>
          <p:nvPr/>
        </p:nvSpPr>
        <p:spPr bwMode="auto">
          <a:xfrm>
            <a:off x="7885113" y="6491311"/>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3" action="ppaction://hlinksldjump"/>
              </a:rPr>
              <a:t>ДАЛЕЕ</a:t>
            </a:r>
            <a:endParaRPr lang="ru-RU" dirty="0"/>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80" name="Text Box 77"/>
          <p:cNvSpPr txBox="1">
            <a:spLocks noChangeArrowheads="1"/>
          </p:cNvSpPr>
          <p:nvPr/>
        </p:nvSpPr>
        <p:spPr bwMode="auto">
          <a:xfrm>
            <a:off x="7380288" y="6237288"/>
            <a:ext cx="1295400" cy="366712"/>
          </a:xfrm>
          <a:prstGeom prst="rect">
            <a:avLst/>
          </a:prstGeom>
          <a:noFill/>
          <a:ln w="9525" algn="ctr">
            <a:noFill/>
            <a:miter lim="800000"/>
            <a:headEnd/>
            <a:tailEnd/>
          </a:ln>
        </p:spPr>
        <p:txBody>
          <a:bodyPr anchorCtr="1">
            <a:spAutoFit/>
          </a:bodyPr>
          <a:lstStyle/>
          <a:p>
            <a:pPr algn="r">
              <a:spcBef>
                <a:spcPct val="50000"/>
              </a:spcBef>
            </a:pPr>
            <a:r>
              <a:rPr lang="ru-RU" dirty="0" smtClean="0"/>
              <a:t>ДАЛЕЕ</a:t>
            </a:r>
            <a:endParaRPr lang="ru-RU" dirty="0"/>
          </a:p>
        </p:txBody>
      </p:sp>
      <p:sp>
        <p:nvSpPr>
          <p:cNvPr id="5" name="Заголовок 4"/>
          <p:cNvSpPr txBox="1">
            <a:spLocks/>
          </p:cNvSpPr>
          <p:nvPr/>
        </p:nvSpPr>
        <p:spPr>
          <a:xfrm>
            <a:off x="0" y="0"/>
            <a:ext cx="8696356" cy="1143000"/>
          </a:xfrm>
          <a:prstGeom prst="rect">
            <a:avLst/>
          </a:prstGeom>
        </p:spPr>
        <p:txBody>
          <a:bodyPr/>
          <a:lstStyle/>
          <a:p>
            <a:pPr algn="ctr">
              <a:defRPr/>
            </a:pPr>
            <a:r>
              <a:rPr lang="ru-RU" sz="36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Рефлексивный этап</a:t>
            </a:r>
            <a:endParaRPr lang="ru-RU" sz="36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sp>
        <p:nvSpPr>
          <p:cNvPr id="8" name="Text Box 4"/>
          <p:cNvSpPr txBox="1">
            <a:spLocks noChangeArrowheads="1"/>
          </p:cNvSpPr>
          <p:nvPr/>
        </p:nvSpPr>
        <p:spPr bwMode="auto">
          <a:xfrm>
            <a:off x="428596"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t>МЕНЮ</a:t>
            </a:r>
            <a:endParaRPr lang="ru-RU" dirty="0"/>
          </a:p>
        </p:txBody>
      </p:sp>
      <p:sp>
        <p:nvSpPr>
          <p:cNvPr id="9" name="Содержимое 8"/>
          <p:cNvSpPr>
            <a:spLocks noGrp="1"/>
          </p:cNvSpPr>
          <p:nvPr>
            <p:ph idx="1"/>
          </p:nvPr>
        </p:nvSpPr>
        <p:spPr/>
        <p:txBody>
          <a:bodyPr numCol="2"/>
          <a:lstStyle/>
          <a:p>
            <a:pPr>
              <a:buFont typeface="+mj-lt"/>
              <a:buAutoNum type="arabicPeriod"/>
            </a:pPr>
            <a:r>
              <a:rPr lang="ru-RU" sz="1600" b="1" dirty="0" smtClean="0"/>
              <a:t>10 вопросов</a:t>
            </a:r>
          </a:p>
          <a:p>
            <a:pPr>
              <a:buFont typeface="+mj-lt"/>
              <a:buAutoNum type="arabicPeriod"/>
            </a:pPr>
            <a:r>
              <a:rPr lang="ru-RU" sz="1600" b="1" dirty="0" smtClean="0"/>
              <a:t>Лови ошибку</a:t>
            </a:r>
          </a:p>
          <a:p>
            <a:pPr>
              <a:buFont typeface="+mj-lt"/>
              <a:buAutoNum type="arabicPeriod"/>
            </a:pPr>
            <a:r>
              <a:rPr lang="ru-RU" sz="1600" b="1" dirty="0" smtClean="0"/>
              <a:t>Пресс-конференция</a:t>
            </a:r>
          </a:p>
          <a:p>
            <a:pPr>
              <a:buFont typeface="+mj-lt"/>
              <a:buAutoNum type="arabicPeriod"/>
            </a:pPr>
            <a:r>
              <a:rPr lang="ru-RU" sz="1600" b="1" dirty="0" smtClean="0"/>
              <a:t>Дебаты</a:t>
            </a:r>
          </a:p>
          <a:p>
            <a:pPr>
              <a:buFont typeface="+mj-lt"/>
              <a:buAutoNum type="arabicPeriod"/>
            </a:pPr>
            <a:r>
              <a:rPr lang="ru-RU" sz="1600" b="1" dirty="0" smtClean="0"/>
              <a:t>Тренировочная контрольная</a:t>
            </a:r>
          </a:p>
          <a:p>
            <a:pPr>
              <a:buFont typeface="+mj-lt"/>
              <a:buAutoNum type="arabicPeriod"/>
            </a:pPr>
            <a:r>
              <a:rPr lang="ru-RU" sz="1600" b="1" dirty="0" smtClean="0"/>
              <a:t>Пересечение тем</a:t>
            </a:r>
          </a:p>
          <a:p>
            <a:pPr>
              <a:buFont typeface="+mj-lt"/>
              <a:buAutoNum type="arabicPeriod"/>
            </a:pPr>
            <a:r>
              <a:rPr lang="ru-RU" sz="1600" b="1" dirty="0" smtClean="0"/>
              <a:t>Деловая игра  «Компетентность»</a:t>
            </a:r>
          </a:p>
          <a:p>
            <a:pPr>
              <a:buFont typeface="+mj-lt"/>
              <a:buAutoNum type="arabicPeriod"/>
            </a:pPr>
            <a:r>
              <a:rPr lang="ru-RU" sz="1600" b="1" dirty="0" smtClean="0"/>
              <a:t>Время круга</a:t>
            </a:r>
          </a:p>
          <a:p>
            <a:pPr>
              <a:buFont typeface="+mj-lt"/>
              <a:buAutoNum type="arabicPeriod"/>
            </a:pPr>
            <a:r>
              <a:rPr lang="ru-RU" sz="1600" b="1" dirty="0" smtClean="0"/>
              <a:t>ТВ-шоу</a:t>
            </a:r>
          </a:p>
          <a:p>
            <a:pPr>
              <a:buFont typeface="+mj-lt"/>
              <a:buAutoNum type="arabicPeriod"/>
            </a:pPr>
            <a:r>
              <a:rPr lang="ru-RU" sz="1600" b="1" dirty="0" smtClean="0"/>
              <a:t>Стратегия «Адвокат, психолог»</a:t>
            </a:r>
          </a:p>
          <a:p>
            <a:pPr>
              <a:buFont typeface="+mj-lt"/>
              <a:buAutoNum type="arabicPeriod"/>
            </a:pPr>
            <a:r>
              <a:rPr lang="ru-RU" sz="1600" b="1" dirty="0" smtClean="0"/>
              <a:t>Вопрос-итог</a:t>
            </a:r>
          </a:p>
          <a:p>
            <a:pPr>
              <a:buFont typeface="+mj-lt"/>
              <a:buAutoNum type="arabicPeriod"/>
            </a:pPr>
            <a:r>
              <a:rPr lang="ru-RU" sz="1600" b="1" dirty="0" smtClean="0"/>
              <a:t>Звонки на радио</a:t>
            </a:r>
          </a:p>
          <a:p>
            <a:pPr>
              <a:buFont typeface="+mj-lt"/>
              <a:buAutoNum type="arabicPeriod"/>
            </a:pPr>
            <a:r>
              <a:rPr lang="ru-RU" sz="1600" b="1" dirty="0" smtClean="0"/>
              <a:t>Три правды и одна ложь</a:t>
            </a:r>
          </a:p>
          <a:p>
            <a:pPr>
              <a:buFont typeface="+mj-lt"/>
              <a:buAutoNum type="arabicPeriod"/>
            </a:pPr>
            <a:r>
              <a:rPr lang="ru-RU" sz="1600" b="1" dirty="0" err="1" smtClean="0"/>
              <a:t>Фактологический</a:t>
            </a:r>
            <a:r>
              <a:rPr lang="ru-RU" sz="1600" b="1" dirty="0" smtClean="0"/>
              <a:t> диктант</a:t>
            </a:r>
          </a:p>
          <a:p>
            <a:pPr>
              <a:buFont typeface="+mj-lt"/>
              <a:buAutoNum type="arabicPeriod"/>
            </a:pPr>
            <a:r>
              <a:rPr lang="ru-RU" sz="1600" b="1" dirty="0" smtClean="0"/>
              <a:t>Шесть шляп мышления</a:t>
            </a:r>
          </a:p>
          <a:p>
            <a:pPr>
              <a:buFont typeface="+mj-lt"/>
              <a:buAutoNum type="arabicPeriod"/>
            </a:pPr>
            <a:r>
              <a:rPr lang="ru-RU" sz="1600" b="1" dirty="0" smtClean="0"/>
              <a:t>Стратегия-конверт</a:t>
            </a:r>
          </a:p>
          <a:p>
            <a:pPr>
              <a:buFont typeface="+mj-lt"/>
              <a:buAutoNum type="arabicPeriod"/>
            </a:pPr>
            <a:r>
              <a:rPr lang="ru-RU" sz="1600" b="1" dirty="0" smtClean="0"/>
              <a:t>Спектр ценностей</a:t>
            </a:r>
          </a:p>
          <a:p>
            <a:pPr>
              <a:buFont typeface="+mj-lt"/>
              <a:buAutoNum type="arabicPeriod"/>
            </a:pPr>
            <a:r>
              <a:rPr lang="ru-RU" sz="1600" b="1" dirty="0" smtClean="0"/>
              <a:t>Горячий стул</a:t>
            </a:r>
          </a:p>
          <a:p>
            <a:pPr>
              <a:buFont typeface="+mj-lt"/>
              <a:buAutoNum type="arabicPeriod"/>
            </a:pPr>
            <a:r>
              <a:rPr lang="ru-RU" sz="1600" b="1" dirty="0" err="1" smtClean="0"/>
              <a:t>Синквейн</a:t>
            </a:r>
            <a:endParaRPr lang="ru-RU" sz="1600" b="1" dirty="0" smtClean="0"/>
          </a:p>
          <a:p>
            <a:pPr>
              <a:buFont typeface="+mj-lt"/>
              <a:buAutoNum type="arabicPeriod"/>
            </a:pPr>
            <a:r>
              <a:rPr lang="ru-RU" sz="1600" b="1" dirty="0" err="1" smtClean="0"/>
              <a:t>Блиц-контрольная</a:t>
            </a:r>
            <a:endParaRPr lang="ru-RU" sz="1600" b="1" dirty="0" smtClean="0"/>
          </a:p>
          <a:p>
            <a:pPr>
              <a:buFont typeface="+mj-lt"/>
              <a:buAutoNum type="arabicPeriod"/>
            </a:pPr>
            <a:r>
              <a:rPr lang="ru-RU" sz="1600" b="1" dirty="0" err="1" smtClean="0"/>
              <a:t>Трехшаговое</a:t>
            </a:r>
            <a:r>
              <a:rPr lang="ru-RU" sz="1600" b="1" dirty="0" smtClean="0"/>
              <a:t> интервью</a:t>
            </a:r>
          </a:p>
          <a:p>
            <a:pPr>
              <a:buFont typeface="+mj-lt"/>
              <a:buAutoNum type="arabicPeriod"/>
            </a:pPr>
            <a:r>
              <a:rPr lang="ru-RU" sz="1600" b="1" dirty="0" smtClean="0"/>
              <a:t>До и после</a:t>
            </a:r>
          </a:p>
          <a:p>
            <a:pPr>
              <a:buFont typeface="+mj-lt"/>
              <a:buAutoNum type="arabicPeriod"/>
            </a:pPr>
            <a:r>
              <a:rPr lang="ru-RU" sz="1600" b="1" dirty="0" err="1" smtClean="0"/>
              <a:t>Фишбоун</a:t>
            </a:r>
            <a:endParaRPr lang="ru-RU" sz="1600" b="1" dirty="0" smtClean="0"/>
          </a:p>
          <a:p>
            <a:pPr>
              <a:buFont typeface="+mj-lt"/>
              <a:buAutoNum type="arabicPeriod"/>
            </a:pPr>
            <a:r>
              <a:rPr lang="ru-RU" sz="1600" b="1" dirty="0" err="1" smtClean="0"/>
              <a:t>Согласен-несогласен</a:t>
            </a:r>
            <a:endParaRPr lang="ru-RU" sz="1600" b="1" dirty="0" smtClean="0"/>
          </a:p>
          <a:p>
            <a:pPr>
              <a:buFont typeface="+mj-lt"/>
              <a:buAutoNum type="arabicPeriod"/>
            </a:pPr>
            <a:r>
              <a:rPr lang="ru-RU" sz="1600" b="1" dirty="0" smtClean="0"/>
              <a:t>Ментальная карта</a:t>
            </a:r>
          </a:p>
          <a:p>
            <a:pPr>
              <a:buFont typeface="+mj-lt"/>
              <a:buAutoNum type="arabicPeriod"/>
            </a:pPr>
            <a:r>
              <a:rPr lang="ru-RU" sz="1600" b="1" dirty="0" smtClean="0"/>
              <a:t>Японские «</a:t>
            </a:r>
            <a:r>
              <a:rPr lang="ru-RU" sz="1600" b="1" dirty="0" err="1" smtClean="0"/>
              <a:t>Хокку</a:t>
            </a:r>
            <a:r>
              <a:rPr lang="ru-RU" sz="1600" b="1" dirty="0" smtClean="0"/>
              <a:t>»</a:t>
            </a:r>
          </a:p>
          <a:p>
            <a:pPr>
              <a:buFont typeface="+mj-lt"/>
              <a:buAutoNum type="arabicPeriod"/>
            </a:pPr>
            <a:r>
              <a:rPr lang="ru-RU" sz="1600" b="1" dirty="0" smtClean="0"/>
              <a:t>Бриллиант</a:t>
            </a:r>
          </a:p>
          <a:p>
            <a:pPr>
              <a:buFont typeface="+mj-lt"/>
              <a:buAutoNum type="arabicPeriod"/>
            </a:pPr>
            <a:r>
              <a:rPr lang="ru-RU" sz="1600" b="1" dirty="0" smtClean="0"/>
              <a:t>Яблоня ожиданий</a:t>
            </a:r>
          </a:p>
          <a:p>
            <a:pPr>
              <a:buFont typeface="+mj-lt"/>
              <a:buAutoNum type="arabicPeriod"/>
            </a:pPr>
            <a:r>
              <a:rPr lang="ru-RU" sz="1600" b="1" dirty="0" smtClean="0"/>
              <a:t>Диаграмма Венна</a:t>
            </a:r>
          </a:p>
          <a:p>
            <a:pPr>
              <a:buFont typeface="+mj-lt"/>
              <a:buAutoNum type="arabicPeriod"/>
            </a:pPr>
            <a:r>
              <a:rPr lang="ru-RU" sz="1600" b="1" dirty="0" smtClean="0"/>
              <a:t>Прием ЗХУ</a:t>
            </a:r>
          </a:p>
          <a:p>
            <a:pPr>
              <a:buFont typeface="+mj-lt"/>
              <a:buAutoNum type="arabicPeriod"/>
            </a:pPr>
            <a:r>
              <a:rPr lang="ru-RU" sz="1600" b="1" dirty="0" smtClean="0"/>
              <a:t>Рюкзак</a:t>
            </a:r>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69" name="Text Box 17"/>
          <p:cNvSpPr txBox="1">
            <a:spLocks noChangeArrowheads="1"/>
          </p:cNvSpPr>
          <p:nvPr/>
        </p:nvSpPr>
        <p:spPr bwMode="auto">
          <a:xfrm>
            <a:off x="0" y="1857364"/>
            <a:ext cx="8785225" cy="4539704"/>
          </a:xfrm>
          <a:prstGeom prst="rect">
            <a:avLst/>
          </a:prstGeom>
          <a:noFill/>
          <a:ln w="9525" algn="ctr">
            <a:noFill/>
            <a:miter lim="800000"/>
            <a:headEnd/>
            <a:tailEnd/>
          </a:ln>
        </p:spPr>
        <p:txBody>
          <a:bodyPr anchorCtr="1">
            <a:spAutoFit/>
          </a:bodyPr>
          <a:lstStyle/>
          <a:p>
            <a:pPr>
              <a:spcBef>
                <a:spcPts val="0"/>
              </a:spcBef>
              <a:buNone/>
            </a:pPr>
            <a:r>
              <a:rPr lang="ru-RU" sz="2400" b="1" dirty="0" smtClean="0">
                <a:solidFill>
                  <a:srgbClr val="FF2F43"/>
                </a:solidFill>
              </a:rPr>
              <a:t>Цель</a:t>
            </a:r>
            <a:r>
              <a:rPr lang="en-GB" sz="2400" dirty="0" smtClean="0">
                <a:solidFill>
                  <a:srgbClr val="FF2F43"/>
                </a:solidFill>
              </a:rPr>
              <a:t>:  </a:t>
            </a:r>
          </a:p>
          <a:p>
            <a:pPr>
              <a:spcBef>
                <a:spcPts val="0"/>
              </a:spcBef>
              <a:buNone/>
            </a:pPr>
            <a:r>
              <a:rPr lang="ru-RU" sz="2400" dirty="0" smtClean="0"/>
              <a:t>Совершенствование навыков критического мышления</a:t>
            </a:r>
          </a:p>
          <a:p>
            <a:pPr>
              <a:spcBef>
                <a:spcPts val="0"/>
              </a:spcBef>
              <a:buNone/>
            </a:pPr>
            <a:r>
              <a:rPr lang="ru-RU" sz="2400" b="1" dirty="0" smtClean="0">
                <a:solidFill>
                  <a:srgbClr val="FF2F43"/>
                </a:solidFill>
              </a:rPr>
              <a:t>Организация</a:t>
            </a:r>
            <a:r>
              <a:rPr lang="en-GB" sz="2400" dirty="0" smtClean="0">
                <a:solidFill>
                  <a:srgbClr val="FF2F43"/>
                </a:solidFill>
              </a:rPr>
              <a:t>: </a:t>
            </a:r>
          </a:p>
          <a:p>
            <a:pPr>
              <a:spcBef>
                <a:spcPts val="0"/>
              </a:spcBef>
              <a:buNone/>
            </a:pPr>
            <a:r>
              <a:rPr lang="ru-RU" sz="2400" dirty="0" smtClean="0"/>
              <a:t>Стандартная рассадка группы с пространством для движения и обсуждения. </a:t>
            </a:r>
            <a:endParaRPr lang="en-GB" sz="2400" dirty="0" smtClean="0"/>
          </a:p>
          <a:p>
            <a:pPr>
              <a:spcBef>
                <a:spcPts val="0"/>
              </a:spcBef>
              <a:buNone/>
            </a:pPr>
            <a:r>
              <a:rPr lang="ru-RU" sz="2400" b="1" dirty="0" smtClean="0">
                <a:solidFill>
                  <a:srgbClr val="FF2F43"/>
                </a:solidFill>
              </a:rPr>
              <a:t>Как это работает</a:t>
            </a:r>
            <a:r>
              <a:rPr lang="en-GB" sz="2400" b="1" dirty="0" smtClean="0">
                <a:solidFill>
                  <a:srgbClr val="FF2F43"/>
                </a:solidFill>
              </a:rPr>
              <a:t>: </a:t>
            </a:r>
            <a:r>
              <a:rPr lang="ru-RU" sz="2400" dirty="0" smtClean="0"/>
              <a:t>Учитель </a:t>
            </a:r>
            <a:r>
              <a:rPr lang="ru-RU" sz="2400" dirty="0"/>
              <a:t>загадывает нечто (число, предмет, </a:t>
            </a:r>
            <a:r>
              <a:rPr lang="ru-RU" sz="2400" dirty="0" smtClean="0"/>
              <a:t>портрет , формула, понятие и др</a:t>
            </a:r>
            <a:r>
              <a:rPr lang="ru-RU" sz="2400" dirty="0"/>
              <a:t>.). Ученики пытаются найти ответ, задавая вопросы. На </a:t>
            </a:r>
            <a:r>
              <a:rPr lang="ru-RU" sz="2400" dirty="0" smtClean="0"/>
              <a:t>эти 10 вопросов </a:t>
            </a:r>
            <a:r>
              <a:rPr lang="ru-RU" sz="2400" dirty="0"/>
              <a:t>учитель отвечает только словами: </a:t>
            </a:r>
            <a:r>
              <a:rPr lang="ru-RU" sz="2400" dirty="0" smtClean="0"/>
              <a:t> </a:t>
            </a:r>
            <a:r>
              <a:rPr lang="ru-RU" sz="2400" dirty="0"/>
              <a:t>«да», «нет</a:t>
            </a:r>
            <a:r>
              <a:rPr lang="ru-RU" sz="2400" dirty="0" smtClean="0"/>
              <a:t>», </a:t>
            </a:r>
            <a:r>
              <a:rPr lang="ru-RU" sz="2400" dirty="0"/>
              <a:t>«и да и нет</a:t>
            </a:r>
            <a:r>
              <a:rPr lang="ru-RU" sz="2400" dirty="0" smtClean="0"/>
              <a:t>».</a:t>
            </a:r>
          </a:p>
          <a:p>
            <a:pPr>
              <a:spcBef>
                <a:spcPct val="50000"/>
              </a:spcBef>
            </a:pPr>
            <a:r>
              <a:rPr lang="ru-RU" sz="1400" i="1" dirty="0" smtClean="0"/>
              <a:t>Можно заготовить шапочку или приклеить </a:t>
            </a:r>
            <a:r>
              <a:rPr lang="ru-RU" sz="1400" i="1" dirty="0" err="1" smtClean="0"/>
              <a:t>стикер</a:t>
            </a:r>
            <a:r>
              <a:rPr lang="ru-RU" sz="1400" i="1" dirty="0" smtClean="0"/>
              <a:t> на лоб. Ученик не видя что на шапочке , одевает ее на голову. Ученик должен задавать классу вопросы, а класс отвечает только «да» или «нет». Ученик таким образом, должен определить, что на шапочке изображено.</a:t>
            </a:r>
            <a:endParaRPr lang="ru-RU" sz="1400" i="1" dirty="0"/>
          </a:p>
        </p:txBody>
      </p:sp>
      <p:sp>
        <p:nvSpPr>
          <p:cNvPr id="24579" name="Text Box 18"/>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a:hlinkClick r:id="rId2" action="ppaction://hlinksldjump"/>
              </a:rPr>
              <a:t>ДАЛЕЕ</a:t>
            </a:r>
            <a:endParaRPr lang="ru-RU"/>
          </a:p>
        </p:txBody>
      </p:sp>
      <p:sp>
        <p:nvSpPr>
          <p:cNvPr id="5" name="Заголовок 1"/>
          <p:cNvSpPr txBox="1">
            <a:spLocks/>
          </p:cNvSpPr>
          <p:nvPr/>
        </p:nvSpPr>
        <p:spPr>
          <a:xfrm>
            <a:off x="457200" y="76200"/>
            <a:ext cx="6043626" cy="1143000"/>
          </a:xfrm>
          <a:prstGeom prst="rect">
            <a:avLst/>
          </a:prstGeom>
        </p:spPr>
        <p:txBody>
          <a:bodyPr/>
          <a:lstStyle/>
          <a:p>
            <a:pPr algn="ctr">
              <a:defRPr/>
            </a:pPr>
            <a:r>
              <a:rPr lang="ru-RU" sz="4400" b="1" dirty="0" smtClean="0">
                <a:solidFill>
                  <a:schemeClr val="bg1"/>
                </a:solidFill>
                <a:effectLst>
                  <a:reflection blurRad="6350" stA="55000" endA="300" endPos="45500" dir="5400000" sy="-100000" algn="bl" rotWithShape="0"/>
                </a:effectLst>
                <a:latin typeface="Arial" pitchFamily="34" charset="0"/>
                <a:ea typeface="+mj-ea"/>
                <a:cs typeface="Arial" pitchFamily="34" charset="0"/>
              </a:rPr>
              <a:t>10 вопросов</a:t>
            </a:r>
          </a:p>
          <a:p>
            <a:pPr algn="ctr">
              <a:defRPr/>
            </a:pPr>
            <a:endPar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endParaRPr>
          </a:p>
        </p:txBody>
      </p:sp>
      <p:pic>
        <p:nvPicPr>
          <p:cNvPr id="6" name="Picture 4" descr="clipboard(8)"/>
          <p:cNvPicPr>
            <a:picLocks noChangeAspect="1" noChangeArrowheads="1"/>
          </p:cNvPicPr>
          <p:nvPr/>
        </p:nvPicPr>
        <p:blipFill>
          <a:blip r:embed="rId3"/>
          <a:srcRect/>
          <a:stretch>
            <a:fillRect/>
          </a:stretch>
        </p:blipFill>
        <p:spPr bwMode="auto">
          <a:xfrm>
            <a:off x="6643702" y="0"/>
            <a:ext cx="2287598" cy="2273436"/>
          </a:xfrm>
          <a:prstGeom prst="ellipse">
            <a:avLst/>
          </a:prstGeom>
          <a:noFill/>
          <a:ln w="9525">
            <a:noFill/>
            <a:miter lim="800000"/>
            <a:headEnd/>
            <a:tailEnd/>
          </a:ln>
        </p:spPr>
      </p:pic>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4"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7" name="Text Box 3"/>
          <p:cNvSpPr txBox="1">
            <a:spLocks noChangeArrowheads="1"/>
          </p:cNvSpPr>
          <p:nvPr/>
        </p:nvSpPr>
        <p:spPr bwMode="auto">
          <a:xfrm>
            <a:off x="358775" y="1857364"/>
            <a:ext cx="8785225" cy="3985706"/>
          </a:xfrm>
          <a:prstGeom prst="rect">
            <a:avLst/>
          </a:prstGeom>
          <a:noFill/>
          <a:ln w="9525" algn="ctr">
            <a:noFill/>
            <a:miter lim="800000"/>
            <a:headEnd/>
            <a:tailEnd/>
          </a:ln>
        </p:spPr>
        <p:txBody>
          <a:bodyPr anchorCtr="1">
            <a:spAutoFit/>
          </a:bodyPr>
          <a:lstStyle/>
          <a:p>
            <a:pPr>
              <a:spcBef>
                <a:spcPts val="0"/>
              </a:spcBef>
              <a:buNone/>
            </a:pPr>
            <a:r>
              <a:rPr lang="ru-RU" sz="2200" b="1" dirty="0" smtClean="0">
                <a:solidFill>
                  <a:srgbClr val="FF2F43"/>
                </a:solidFill>
              </a:rPr>
              <a:t>Цель</a:t>
            </a:r>
            <a:r>
              <a:rPr lang="en-GB" sz="2200" dirty="0" smtClean="0">
                <a:solidFill>
                  <a:srgbClr val="FF2F43"/>
                </a:solidFill>
              </a:rPr>
              <a:t>:  </a:t>
            </a:r>
          </a:p>
          <a:p>
            <a:pPr>
              <a:spcBef>
                <a:spcPts val="0"/>
              </a:spcBef>
              <a:buNone/>
            </a:pPr>
            <a:r>
              <a:rPr lang="ru-RU" sz="2200" dirty="0" smtClean="0"/>
              <a:t>Совершенствование навыков критического мышления</a:t>
            </a:r>
          </a:p>
          <a:p>
            <a:pPr>
              <a:spcBef>
                <a:spcPts val="0"/>
              </a:spcBef>
              <a:buNone/>
            </a:pPr>
            <a:r>
              <a:rPr lang="ru-RU" sz="2200" b="1" dirty="0" smtClean="0">
                <a:solidFill>
                  <a:srgbClr val="FF2F43"/>
                </a:solidFill>
              </a:rPr>
              <a:t>Организация</a:t>
            </a:r>
            <a:r>
              <a:rPr lang="en-GB" sz="2200" dirty="0" smtClean="0">
                <a:solidFill>
                  <a:srgbClr val="FF2F43"/>
                </a:solidFill>
              </a:rPr>
              <a:t>: </a:t>
            </a:r>
          </a:p>
          <a:p>
            <a:pPr>
              <a:spcBef>
                <a:spcPts val="0"/>
              </a:spcBef>
              <a:buNone/>
            </a:pPr>
            <a:r>
              <a:rPr lang="ru-RU" sz="2200" dirty="0" smtClean="0"/>
              <a:t>Стандартная рассадка группы с пространством для движения и обсуждения. </a:t>
            </a:r>
            <a:endParaRPr lang="en-GB" sz="2200" dirty="0" smtClean="0"/>
          </a:p>
          <a:p>
            <a:pPr>
              <a:spcBef>
                <a:spcPts val="0"/>
              </a:spcBef>
            </a:pPr>
            <a:r>
              <a:rPr lang="ru-RU" sz="2200" b="1" dirty="0" smtClean="0">
                <a:solidFill>
                  <a:srgbClr val="FF2F43"/>
                </a:solidFill>
              </a:rPr>
              <a:t>Как это работает</a:t>
            </a:r>
            <a:r>
              <a:rPr lang="en-GB" sz="2200" b="1" dirty="0" smtClean="0">
                <a:solidFill>
                  <a:srgbClr val="FF2F43"/>
                </a:solidFill>
              </a:rPr>
              <a:t>:</a:t>
            </a:r>
            <a:r>
              <a:rPr lang="ru-RU" sz="2200" b="1" dirty="0" smtClean="0">
                <a:solidFill>
                  <a:srgbClr val="FF2F43"/>
                </a:solidFill>
              </a:rPr>
              <a:t> </a:t>
            </a:r>
            <a:r>
              <a:rPr lang="ru-RU" sz="2200" dirty="0" smtClean="0"/>
              <a:t>А</a:t>
            </a:r>
            <a:r>
              <a:rPr lang="ru-RU" sz="2200" dirty="0"/>
              <a:t>) Объясняя материал, учитель намеренно допускает ошибки. Школьники мгновенно реагируют на ошибки условным знаком.</a:t>
            </a:r>
          </a:p>
          <a:p>
            <a:pPr>
              <a:spcBef>
                <a:spcPct val="50000"/>
              </a:spcBef>
            </a:pPr>
            <a:r>
              <a:rPr lang="ru-RU" sz="2200" dirty="0"/>
              <a:t>Б) Ученик получает текст со специально допущенными ошибками – пусть «поработает учителем». Тексты могут быть заранее приготовлены другими учениками, в том числе старшими.</a:t>
            </a:r>
          </a:p>
        </p:txBody>
      </p:sp>
      <p:sp>
        <p:nvSpPr>
          <p:cNvPr id="36867"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rId2" action="ppaction://hlinksldjump"/>
              </a:rPr>
              <a:t>ДАЛЕЕ</a:t>
            </a:r>
            <a:endParaRPr lang="ru-RU" dirty="0"/>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Лови ошибку!</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3"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7858148" y="6491287"/>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80613" name="Text Box 5"/>
          <p:cNvSpPr txBox="1">
            <a:spLocks noChangeArrowheads="1"/>
          </p:cNvSpPr>
          <p:nvPr/>
        </p:nvSpPr>
        <p:spPr bwMode="auto">
          <a:xfrm>
            <a:off x="0" y="1502688"/>
            <a:ext cx="8496300" cy="4801314"/>
          </a:xfrm>
          <a:prstGeom prst="rect">
            <a:avLst/>
          </a:prstGeom>
          <a:noFill/>
          <a:ln w="9525" algn="ctr">
            <a:noFill/>
            <a:miter lim="800000"/>
            <a:headEnd/>
            <a:tailEnd/>
          </a:ln>
        </p:spPr>
        <p:txBody>
          <a:bodyPr anchorCtr="1">
            <a:spAutoFit/>
          </a:bodyPr>
          <a:lstStyle/>
          <a:p>
            <a:pPr>
              <a:spcBef>
                <a:spcPts val="0"/>
              </a:spcBef>
              <a:buNone/>
            </a:pPr>
            <a:r>
              <a:rPr lang="ru-RU" sz="1700" b="1" dirty="0" smtClean="0">
                <a:solidFill>
                  <a:srgbClr val="FF2F43"/>
                </a:solidFill>
              </a:rPr>
              <a:t>Цель</a:t>
            </a:r>
            <a:r>
              <a:rPr lang="en-GB" sz="1700" dirty="0" smtClean="0">
                <a:solidFill>
                  <a:srgbClr val="FF2F43"/>
                </a:solidFill>
              </a:rPr>
              <a:t>:  </a:t>
            </a:r>
          </a:p>
          <a:p>
            <a:pPr>
              <a:spcBef>
                <a:spcPts val="0"/>
              </a:spcBef>
              <a:buNone/>
            </a:pPr>
            <a:r>
              <a:rPr lang="ru-RU" sz="1700" dirty="0" smtClean="0"/>
              <a:t>Совершенствование навыков критического мышления. Учитель намеренно не полно раскрывает тему и предлагает ученикам в группах сформулировать вопросы, чтобы полнее раскрыть тему.</a:t>
            </a:r>
          </a:p>
          <a:p>
            <a:pPr>
              <a:spcBef>
                <a:spcPts val="0"/>
              </a:spcBef>
              <a:buNone/>
            </a:pPr>
            <a:r>
              <a:rPr lang="ru-RU" sz="1700" b="1" dirty="0" smtClean="0">
                <a:solidFill>
                  <a:srgbClr val="FF2F43"/>
                </a:solidFill>
              </a:rPr>
              <a:t>Организация</a:t>
            </a:r>
            <a:r>
              <a:rPr lang="en-GB" sz="1700" dirty="0" smtClean="0">
                <a:solidFill>
                  <a:srgbClr val="FF2F43"/>
                </a:solidFill>
              </a:rPr>
              <a:t>: </a:t>
            </a:r>
          </a:p>
          <a:p>
            <a:pPr>
              <a:spcBef>
                <a:spcPts val="0"/>
              </a:spcBef>
              <a:buNone/>
            </a:pPr>
            <a:r>
              <a:rPr lang="ru-RU" sz="1700" dirty="0" smtClean="0"/>
              <a:t>Стандартная рассадка группы с пространством для движения и обсуждения. </a:t>
            </a:r>
            <a:endParaRPr lang="en-GB" sz="1700" dirty="0" smtClean="0"/>
          </a:p>
          <a:p>
            <a:pPr>
              <a:spcBef>
                <a:spcPts val="0"/>
              </a:spcBef>
            </a:pPr>
            <a:r>
              <a:rPr lang="ru-RU" sz="1700" b="1" dirty="0" smtClean="0">
                <a:solidFill>
                  <a:srgbClr val="FF2F43"/>
                </a:solidFill>
              </a:rPr>
              <a:t>Как это работает</a:t>
            </a:r>
            <a:r>
              <a:rPr lang="en-GB" sz="1700" b="1" dirty="0" smtClean="0">
                <a:solidFill>
                  <a:srgbClr val="FF2F43"/>
                </a:solidFill>
              </a:rPr>
              <a:t>:</a:t>
            </a:r>
            <a:r>
              <a:rPr lang="ru-RU" sz="1700" b="1" dirty="0" smtClean="0">
                <a:solidFill>
                  <a:srgbClr val="FF2F43"/>
                </a:solidFill>
              </a:rPr>
              <a:t> </a:t>
            </a:r>
            <a:r>
              <a:rPr lang="ru-RU" sz="1700" dirty="0" smtClean="0"/>
              <a:t>Заранее </a:t>
            </a:r>
            <a:r>
              <a:rPr lang="ru-RU" sz="1700" dirty="0"/>
              <a:t>расскажите ученикам, что вопросы могут быть репродуктивными, расширяющими знания или развивающими его.</a:t>
            </a:r>
          </a:p>
          <a:p>
            <a:pPr indent="352425" algn="just">
              <a:spcBef>
                <a:spcPts val="0"/>
              </a:spcBef>
            </a:pPr>
            <a:r>
              <a:rPr lang="ru-RU" sz="1700" b="1" i="1" dirty="0">
                <a:solidFill>
                  <a:srgbClr val="FF0000"/>
                </a:solidFill>
              </a:rPr>
              <a:t>Репродуктивные вопросы </a:t>
            </a:r>
            <a:r>
              <a:rPr lang="ru-RU" sz="1700" dirty="0"/>
              <a:t>неинтересны. Ответ на них – повторение уже известного.</a:t>
            </a:r>
          </a:p>
          <a:p>
            <a:pPr indent="352425" algn="just">
              <a:spcBef>
                <a:spcPts val="0"/>
              </a:spcBef>
            </a:pPr>
            <a:r>
              <a:rPr lang="ru-RU" sz="1700" b="1" i="1" dirty="0">
                <a:solidFill>
                  <a:srgbClr val="FF0000"/>
                </a:solidFill>
              </a:rPr>
              <a:t>Расширяющие знания </a:t>
            </a:r>
            <a:r>
              <a:rPr lang="ru-RU" sz="1700" i="1" dirty="0"/>
              <a:t>вопросы </a:t>
            </a:r>
            <a:r>
              <a:rPr lang="ru-RU" sz="1700" dirty="0"/>
              <a:t>позволяют узнать новое, но не претендуют на значительное усложнение знания.</a:t>
            </a:r>
          </a:p>
          <a:p>
            <a:pPr indent="352425" algn="just">
              <a:spcBef>
                <a:spcPts val="0"/>
              </a:spcBef>
            </a:pPr>
            <a:r>
              <a:rPr lang="ru-RU" sz="1700" b="1" i="1" dirty="0">
                <a:solidFill>
                  <a:srgbClr val="FF0000"/>
                </a:solidFill>
              </a:rPr>
              <a:t>Развивающие вопросы </a:t>
            </a:r>
            <a:r>
              <a:rPr lang="ru-RU" sz="1700" dirty="0"/>
              <a:t>вскрывают суть, обобщают, содержат в себе исследовательское начало.</a:t>
            </a:r>
          </a:p>
          <a:p>
            <a:pPr indent="352425" algn="just">
              <a:spcBef>
                <a:spcPts val="0"/>
              </a:spcBef>
            </a:pPr>
            <a:r>
              <a:rPr lang="ru-RU" sz="1700" b="1" dirty="0"/>
              <a:t>Проведите конкурс на самый интересный, самый сложный, проблемный, самый важный, самый оригинальный вопрос.</a:t>
            </a:r>
          </a:p>
          <a:p>
            <a:pPr indent="352425" algn="just">
              <a:spcBef>
                <a:spcPts val="0"/>
              </a:spcBef>
            </a:pPr>
            <a:r>
              <a:rPr lang="ru-RU" sz="1700" dirty="0"/>
              <a:t>Можно организовать </a:t>
            </a:r>
            <a:r>
              <a:rPr lang="ru-RU" sz="1700" dirty="0" err="1"/>
              <a:t>попарный</a:t>
            </a:r>
            <a:r>
              <a:rPr lang="ru-RU" sz="1700" dirty="0"/>
              <a:t> </a:t>
            </a:r>
            <a:r>
              <a:rPr lang="ru-RU" sz="1700" dirty="0" err="1"/>
              <a:t>взаимоопрос</a:t>
            </a:r>
            <a:r>
              <a:rPr lang="ru-RU" sz="1700" dirty="0"/>
              <a:t> учеников по наработанным ими вопросам. Использовать вопросы, как темы будущих докладов и так далее.</a:t>
            </a:r>
            <a:endParaRPr lang="ru-RU" sz="1700" i="1" dirty="0"/>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Пресс-конференция</a:t>
            </a:r>
          </a:p>
        </p:txBody>
      </p:sp>
      <p:sp>
        <p:nvSpPr>
          <p:cNvPr id="7" name="Text Box 4"/>
          <p:cNvSpPr txBox="1">
            <a:spLocks noChangeArrowheads="1"/>
          </p:cNvSpPr>
          <p:nvPr/>
        </p:nvSpPr>
        <p:spPr bwMode="auto">
          <a:xfrm>
            <a:off x="285720" y="6500834"/>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88805" name="Text Box 5"/>
          <p:cNvSpPr txBox="1">
            <a:spLocks noChangeArrowheads="1"/>
          </p:cNvSpPr>
          <p:nvPr/>
        </p:nvSpPr>
        <p:spPr bwMode="auto">
          <a:xfrm>
            <a:off x="0" y="1515983"/>
            <a:ext cx="8855075" cy="4278094"/>
          </a:xfrm>
          <a:prstGeom prst="rect">
            <a:avLst/>
          </a:prstGeom>
          <a:noFill/>
          <a:ln w="9525" algn="ctr">
            <a:noFill/>
            <a:miter lim="800000"/>
            <a:headEnd/>
            <a:tailEnd/>
          </a:ln>
        </p:spPr>
        <p:txBody>
          <a:bodyPr anchorCtr="1">
            <a:spAutoFit/>
          </a:bodyPr>
          <a:lstStyle/>
          <a:p>
            <a:pPr>
              <a:spcBef>
                <a:spcPts val="0"/>
              </a:spcBef>
              <a:buNone/>
            </a:pPr>
            <a:r>
              <a:rPr lang="ru-RU" sz="1600" b="1" dirty="0" smtClean="0">
                <a:solidFill>
                  <a:srgbClr val="FF2F43"/>
                </a:solidFill>
              </a:rPr>
              <a:t>Цель</a:t>
            </a:r>
            <a:r>
              <a:rPr lang="en-GB" sz="1600" dirty="0" smtClean="0">
                <a:solidFill>
                  <a:srgbClr val="FF2F43"/>
                </a:solidFill>
              </a:rPr>
              <a:t>:  </a:t>
            </a:r>
          </a:p>
          <a:p>
            <a:pPr>
              <a:spcBef>
                <a:spcPts val="0"/>
              </a:spcBef>
              <a:buNone/>
            </a:pPr>
            <a:r>
              <a:rPr lang="ru-RU" sz="1600" dirty="0" smtClean="0"/>
              <a:t>Совершенствование навыков критического мышления</a:t>
            </a:r>
          </a:p>
          <a:p>
            <a:pPr>
              <a:spcBef>
                <a:spcPts val="0"/>
              </a:spcBef>
              <a:buNone/>
            </a:pPr>
            <a:r>
              <a:rPr lang="ru-RU" sz="1600" b="1" dirty="0" smtClean="0">
                <a:solidFill>
                  <a:srgbClr val="FF2F43"/>
                </a:solidFill>
              </a:rPr>
              <a:t>Организация</a:t>
            </a:r>
            <a:r>
              <a:rPr lang="en-GB" sz="1600" dirty="0" smtClean="0">
                <a:solidFill>
                  <a:srgbClr val="FF2F43"/>
                </a:solidFill>
              </a:rPr>
              <a:t>: </a:t>
            </a:r>
          </a:p>
          <a:p>
            <a:pPr>
              <a:spcBef>
                <a:spcPts val="0"/>
              </a:spcBef>
              <a:buNone/>
            </a:pPr>
            <a:r>
              <a:rPr lang="ru-RU" sz="1600" dirty="0" smtClean="0"/>
              <a:t>Стандартная рассадка группы с пространством для движения и обсуждения. </a:t>
            </a:r>
            <a:endParaRPr lang="en-GB" sz="1600" dirty="0" smtClean="0"/>
          </a:p>
          <a:p>
            <a:pPr>
              <a:spcBef>
                <a:spcPts val="0"/>
              </a:spcBef>
            </a:pPr>
            <a:r>
              <a:rPr lang="ru-RU" sz="1600" b="1" dirty="0" smtClean="0">
                <a:solidFill>
                  <a:srgbClr val="FF2F43"/>
                </a:solidFill>
              </a:rPr>
              <a:t>Как это работает</a:t>
            </a:r>
            <a:r>
              <a:rPr lang="en-GB" sz="1600" b="1" dirty="0" smtClean="0">
                <a:solidFill>
                  <a:srgbClr val="FF2F43"/>
                </a:solidFill>
              </a:rPr>
              <a:t>: </a:t>
            </a:r>
            <a:r>
              <a:rPr lang="ru-RU" sz="1600" dirty="0" smtClean="0"/>
              <a:t>Участники</a:t>
            </a:r>
            <a:r>
              <a:rPr lang="ru-RU" sz="1600" dirty="0"/>
              <a:t>:</a:t>
            </a:r>
          </a:p>
          <a:p>
            <a:pPr indent="365125" algn="just">
              <a:spcBef>
                <a:spcPts val="0"/>
              </a:spcBef>
            </a:pPr>
            <a:r>
              <a:rPr lang="ru-RU" sz="1600" dirty="0"/>
              <a:t>оппоненты – группы учеников, отстаивающих ту или иную точку зрения;</a:t>
            </a:r>
          </a:p>
          <a:p>
            <a:pPr indent="365125" algn="just">
              <a:spcBef>
                <a:spcPts val="0"/>
              </a:spcBef>
            </a:pPr>
            <a:r>
              <a:rPr lang="ru-RU" sz="1600" dirty="0"/>
              <a:t>Наблюдатели – учитель с несколькими помощниками.</a:t>
            </a:r>
          </a:p>
          <a:p>
            <a:pPr indent="365125" algn="just">
              <a:spcBef>
                <a:spcPts val="0"/>
              </a:spcBef>
            </a:pPr>
            <a:r>
              <a:rPr lang="ru-RU" sz="1600" dirty="0"/>
              <a:t>Содержание игры: две группы учеников доказывают правильность противоположных точек зрения. Так могут моделироваться столкновения мнений людей из разных социальных слоёв, учёных разных эпох.</a:t>
            </a:r>
          </a:p>
          <a:p>
            <a:pPr indent="365125" algn="just">
              <a:spcBef>
                <a:spcPts val="0"/>
              </a:spcBef>
            </a:pPr>
            <a:r>
              <a:rPr lang="ru-RU" sz="1600" dirty="0"/>
              <a:t>До игры: учитель заранее объявляет тему спора, снабжает учащихся необходимыми знаниями, фактами.</a:t>
            </a:r>
          </a:p>
          <a:p>
            <a:pPr indent="365125" algn="just">
              <a:spcBef>
                <a:spcPts val="0"/>
              </a:spcBef>
            </a:pPr>
            <a:r>
              <a:rPr lang="ru-RU" sz="1600" dirty="0"/>
              <a:t>Во время игры:</a:t>
            </a:r>
          </a:p>
          <a:p>
            <a:pPr indent="365125" algn="just">
              <a:spcBef>
                <a:spcPts val="0"/>
              </a:spcBef>
            </a:pPr>
            <a:r>
              <a:rPr lang="ru-RU" sz="1600" dirty="0"/>
              <a:t> 1. группы обсуждают свои аргументы и возможные контраргументы противников.</a:t>
            </a:r>
          </a:p>
          <a:p>
            <a:pPr indent="365125" algn="just">
              <a:spcBef>
                <a:spcPts val="0"/>
              </a:spcBef>
            </a:pPr>
            <a:r>
              <a:rPr lang="ru-RU" sz="1600" dirty="0"/>
              <a:t>2. Группы вступают в диспут.</a:t>
            </a:r>
          </a:p>
          <a:p>
            <a:pPr indent="365125" algn="just">
              <a:spcBef>
                <a:spcPts val="0"/>
              </a:spcBef>
            </a:pPr>
            <a:r>
              <a:rPr lang="ru-RU" sz="1600" dirty="0"/>
              <a:t>3. Группа наблюдателей оценивает: кто был логичнее? Кто более убедителен эмоционально? Кто допустил ошибки, некорректности в споре (переход на личности…)?</a:t>
            </a:r>
          </a:p>
        </p:txBody>
      </p:sp>
      <p:sp>
        <p:nvSpPr>
          <p:cNvPr id="5"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Дебаты</a:t>
            </a:r>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3" name="Text Box 3"/>
          <p:cNvSpPr txBox="1">
            <a:spLocks noChangeArrowheads="1"/>
          </p:cNvSpPr>
          <p:nvPr/>
        </p:nvSpPr>
        <p:spPr bwMode="auto">
          <a:xfrm>
            <a:off x="358775" y="1571625"/>
            <a:ext cx="8785225" cy="461665"/>
          </a:xfrm>
          <a:prstGeom prst="rect">
            <a:avLst/>
          </a:prstGeom>
          <a:noFill/>
          <a:ln w="9525" algn="ctr">
            <a:noFill/>
            <a:miter lim="800000"/>
            <a:headEnd/>
            <a:tailEnd/>
          </a:ln>
        </p:spPr>
        <p:txBody>
          <a:bodyPr anchorCtr="1">
            <a:spAutoFit/>
          </a:bodyPr>
          <a:lstStyle/>
          <a:p>
            <a:pPr algn="ctr">
              <a:spcBef>
                <a:spcPct val="50000"/>
              </a:spcBef>
            </a:pPr>
            <a:r>
              <a:rPr lang="ru-RU" sz="2400" i="1" dirty="0" smtClean="0">
                <a:solidFill>
                  <a:srgbClr val="FF0000"/>
                </a:solidFill>
              </a:rPr>
              <a:t>.</a:t>
            </a:r>
            <a:endParaRPr lang="ru-RU" sz="2400" i="1" dirty="0">
              <a:solidFill>
                <a:srgbClr val="FF0000"/>
              </a:solidFill>
            </a:endParaRPr>
          </a:p>
        </p:txBody>
      </p:sp>
      <p:sp>
        <p:nvSpPr>
          <p:cNvPr id="45059"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99045" name="Text Box 5"/>
          <p:cNvSpPr txBox="1">
            <a:spLocks noChangeArrowheads="1"/>
          </p:cNvSpPr>
          <p:nvPr/>
        </p:nvSpPr>
        <p:spPr bwMode="auto">
          <a:xfrm>
            <a:off x="285720" y="1857364"/>
            <a:ext cx="8496300" cy="3631763"/>
          </a:xfrm>
          <a:prstGeom prst="rect">
            <a:avLst/>
          </a:prstGeom>
          <a:noFill/>
          <a:ln w="9525" algn="ctr">
            <a:noFill/>
            <a:miter lim="800000"/>
            <a:headEnd/>
            <a:tailEnd/>
          </a:ln>
        </p:spPr>
        <p:txBody>
          <a:bodyPr anchorCtr="1">
            <a:spAutoFit/>
          </a:bodyPr>
          <a:lstStyle/>
          <a:p>
            <a:pPr>
              <a:spcBef>
                <a:spcPct val="50000"/>
              </a:spcBef>
            </a:pPr>
            <a:r>
              <a:rPr lang="ru-RU" sz="2000" b="1" dirty="0" smtClean="0">
                <a:solidFill>
                  <a:srgbClr val="FF2F43"/>
                </a:solidFill>
                <a:latin typeface="Calibri" pitchFamily="34" charset="0"/>
              </a:rPr>
              <a:t>Цель</a:t>
            </a:r>
            <a:r>
              <a:rPr lang="en-GB" sz="2000" dirty="0" smtClean="0">
                <a:solidFill>
                  <a:srgbClr val="FF2F43"/>
                </a:solidFill>
                <a:latin typeface="Calibri" pitchFamily="34" charset="0"/>
              </a:rPr>
              <a:t>:  </a:t>
            </a:r>
            <a:r>
              <a:rPr lang="ru-RU" sz="2000" dirty="0" smtClean="0">
                <a:latin typeface="Calibri" pitchFamily="34" charset="0"/>
              </a:rPr>
              <a:t>Способствует развитию саморегуляции у учеников</a:t>
            </a:r>
            <a:endParaRPr lang="en-GB" sz="2000" dirty="0" smtClean="0">
              <a:latin typeface="Calibri" pitchFamily="34" charset="0"/>
            </a:endParaRPr>
          </a:p>
          <a:p>
            <a:pPr>
              <a:spcBef>
                <a:spcPct val="50000"/>
              </a:spcBef>
            </a:pPr>
            <a:r>
              <a:rPr lang="ru-RU" sz="2000" b="1" dirty="0" smtClean="0">
                <a:solidFill>
                  <a:srgbClr val="FF2F43"/>
                </a:solidFill>
                <a:latin typeface="Calibri" pitchFamily="34" charset="0"/>
              </a:rPr>
              <a:t>Организация</a:t>
            </a:r>
            <a:r>
              <a:rPr lang="en-GB" sz="2000" dirty="0" smtClean="0">
                <a:solidFill>
                  <a:srgbClr val="FF2F43"/>
                </a:solidFill>
                <a:latin typeface="Calibri" pitchFamily="34" charset="0"/>
              </a:rPr>
              <a:t>: </a:t>
            </a:r>
            <a:r>
              <a:rPr lang="ru-RU" sz="2000" dirty="0" smtClean="0">
                <a:latin typeface="+mn-lt"/>
              </a:rPr>
              <a:t>Учитель проводит контрольную как обычно, но отметки в журнал идут только по желанию учеников</a:t>
            </a:r>
            <a:endParaRPr lang="en-GB" sz="2000" dirty="0" smtClean="0">
              <a:latin typeface="+mn-lt"/>
            </a:endParaRPr>
          </a:p>
          <a:p>
            <a:pPr>
              <a:spcBef>
                <a:spcPct val="50000"/>
              </a:spcBef>
            </a:pPr>
            <a:r>
              <a:rPr lang="ru-RU" sz="2000" dirty="0" smtClean="0">
                <a:latin typeface="Calibri" pitchFamily="34" charset="0"/>
              </a:rPr>
              <a:t> </a:t>
            </a:r>
            <a:r>
              <a:rPr lang="ru-RU" sz="2000" b="1" dirty="0" smtClean="0">
                <a:solidFill>
                  <a:srgbClr val="FF2F43"/>
                </a:solidFill>
                <a:latin typeface="Calibri" pitchFamily="34" charset="0"/>
              </a:rPr>
              <a:t>Как это работает</a:t>
            </a:r>
            <a:r>
              <a:rPr lang="en-GB" sz="2000" b="1" dirty="0" smtClean="0">
                <a:solidFill>
                  <a:srgbClr val="FF2F43"/>
                </a:solidFill>
                <a:latin typeface="Calibri" pitchFamily="34" charset="0"/>
              </a:rPr>
              <a:t>: </a:t>
            </a:r>
          </a:p>
          <a:p>
            <a:pPr indent="352425" algn="just">
              <a:spcBef>
                <a:spcPct val="50000"/>
              </a:spcBef>
            </a:pPr>
            <a:r>
              <a:rPr lang="ru-RU" sz="2000" dirty="0" smtClean="0">
                <a:latin typeface="+mn-lt"/>
              </a:rPr>
              <a:t>Возможны </a:t>
            </a:r>
            <a:r>
              <a:rPr lang="ru-RU" sz="2000" dirty="0">
                <a:latin typeface="+mn-lt"/>
              </a:rPr>
              <a:t>и другие послабления: например, пользование учебником или списком словарных слов. Тренировочная контрольные особенно важны, когда вы приступаете к работе в новом классе, ведь до вас работал другой учитель, ребята привыкли к его требованиям. Если вы строже, ситуация накаляется. Тренировочные контрольные позволяют смягчить конфликт, подготовить учеников к новому уровню требований.</a:t>
            </a:r>
          </a:p>
        </p:txBody>
      </p:sp>
      <p:sp>
        <p:nvSpPr>
          <p:cNvPr id="6" name="Заголовок 1"/>
          <p:cNvSpPr txBox="1">
            <a:spLocks/>
          </p:cNvSpPr>
          <p:nvPr/>
        </p:nvSpPr>
        <p:spPr>
          <a:xfrm>
            <a:off x="457200" y="762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Тренировочная контрольная</a:t>
            </a:r>
          </a:p>
        </p:txBody>
      </p:sp>
      <p:sp>
        <p:nvSpPr>
          <p:cNvPr id="7" name="Text Box 4"/>
          <p:cNvSpPr txBox="1">
            <a:spLocks noChangeArrowheads="1"/>
          </p:cNvSpPr>
          <p:nvPr/>
        </p:nvSpPr>
        <p:spPr bwMode="auto">
          <a:xfrm>
            <a:off x="357158" y="6276997"/>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1" name="Text Box 3"/>
          <p:cNvSpPr txBox="1">
            <a:spLocks noChangeArrowheads="1"/>
          </p:cNvSpPr>
          <p:nvPr/>
        </p:nvSpPr>
        <p:spPr bwMode="auto">
          <a:xfrm>
            <a:off x="358775" y="1857364"/>
            <a:ext cx="8785225" cy="3631763"/>
          </a:xfrm>
          <a:prstGeom prst="rect">
            <a:avLst/>
          </a:prstGeom>
          <a:noFill/>
          <a:ln w="9525" algn="ctr">
            <a:noFill/>
            <a:miter lim="800000"/>
            <a:headEnd/>
            <a:tailEnd/>
          </a:ln>
        </p:spPr>
        <p:txBody>
          <a:bodyPr anchorCtr="1">
            <a:spAutoFit/>
          </a:bodyPr>
          <a:lstStyle/>
          <a:p>
            <a:pPr>
              <a:spcBef>
                <a:spcPct val="50000"/>
              </a:spcBef>
            </a:pPr>
            <a:r>
              <a:rPr lang="ru-RU" sz="2000" b="1" dirty="0" smtClean="0">
                <a:solidFill>
                  <a:srgbClr val="FF2F43"/>
                </a:solidFill>
                <a:latin typeface="+mn-lt"/>
              </a:rPr>
              <a:t>Цель</a:t>
            </a:r>
            <a:r>
              <a:rPr lang="en-GB" sz="2000" dirty="0" smtClean="0">
                <a:solidFill>
                  <a:srgbClr val="FF2F43"/>
                </a:solidFill>
                <a:latin typeface="+mn-lt"/>
              </a:rPr>
              <a:t>:  </a:t>
            </a:r>
          </a:p>
          <a:p>
            <a:pPr>
              <a:spcBef>
                <a:spcPct val="50000"/>
              </a:spcBef>
            </a:pPr>
            <a:r>
              <a:rPr lang="ru-RU" sz="2000" dirty="0" smtClean="0">
                <a:latin typeface="+mn-lt"/>
              </a:rPr>
              <a:t>Позволяет формулировать идеи, способствует развитию критического мышления.</a:t>
            </a:r>
            <a:endParaRPr lang="en-GB" sz="2000" dirty="0" smtClean="0">
              <a:latin typeface="+mn-lt"/>
            </a:endParaRPr>
          </a:p>
          <a:p>
            <a:pPr>
              <a:spcBef>
                <a:spcPct val="50000"/>
              </a:spcBef>
            </a:pPr>
            <a:r>
              <a:rPr lang="ru-RU" sz="2000" b="1" dirty="0" smtClean="0">
                <a:solidFill>
                  <a:srgbClr val="FF2F43"/>
                </a:solidFill>
                <a:latin typeface="+mn-lt"/>
              </a:rPr>
              <a:t>Организация</a:t>
            </a:r>
            <a:r>
              <a:rPr lang="en-GB" sz="2000" dirty="0" smtClean="0">
                <a:solidFill>
                  <a:srgbClr val="FF2F43"/>
                </a:solidFill>
                <a:latin typeface="+mn-lt"/>
              </a:rPr>
              <a:t>: </a:t>
            </a:r>
          </a:p>
          <a:p>
            <a:pPr>
              <a:spcBef>
                <a:spcPct val="50000"/>
              </a:spcBef>
            </a:pPr>
            <a:r>
              <a:rPr lang="ru-RU" sz="2000" dirty="0" smtClean="0">
                <a:latin typeface="+mn-lt"/>
              </a:rPr>
              <a:t>Работа в группах по 5-6 человек.</a:t>
            </a:r>
          </a:p>
          <a:p>
            <a:pPr>
              <a:spcBef>
                <a:spcPct val="50000"/>
              </a:spcBef>
            </a:pPr>
            <a:r>
              <a:rPr lang="ru-RU" sz="2000" b="1" dirty="0" smtClean="0">
                <a:solidFill>
                  <a:srgbClr val="FF2F43"/>
                </a:solidFill>
                <a:latin typeface="+mn-lt"/>
              </a:rPr>
              <a:t>Как это работает</a:t>
            </a:r>
            <a:r>
              <a:rPr lang="en-GB" sz="2000" b="1" dirty="0" smtClean="0">
                <a:solidFill>
                  <a:srgbClr val="FF2F43"/>
                </a:solidFill>
                <a:latin typeface="+mn-lt"/>
              </a:rPr>
              <a:t>: </a:t>
            </a:r>
          </a:p>
          <a:p>
            <a:pPr>
              <a:spcBef>
                <a:spcPct val="50000"/>
              </a:spcBef>
            </a:pPr>
            <a:r>
              <a:rPr lang="ru-RU" sz="2000" i="1" dirty="0" smtClean="0">
                <a:latin typeface="+mn-lt"/>
              </a:rPr>
              <a:t>Ученики </a:t>
            </a:r>
            <a:r>
              <a:rPr lang="ru-RU" sz="2000" i="1" dirty="0">
                <a:latin typeface="+mn-lt"/>
              </a:rPr>
              <a:t>подбирают (или придумывают) свои примеры, задачи, гипотезу, идеи, вопросы, связывающие последний изученный материал с любой ранее изученной темой, указанной учителем.</a:t>
            </a:r>
          </a:p>
        </p:txBody>
      </p:sp>
      <p:sp>
        <p:nvSpPr>
          <p:cNvPr id="51204" name="Text Box 4"/>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5" name="Заголовок 5"/>
          <p:cNvSpPr txBox="1">
            <a:spLocks/>
          </p:cNvSpPr>
          <p:nvPr/>
        </p:nvSpPr>
        <p:spPr>
          <a:xfrm>
            <a:off x="457200" y="762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1200" cap="none" spc="0" normalizeH="0" baseline="0" noProof="0" dirty="0" smtClean="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rPr>
              <a:t>Пересечение тем</a:t>
            </a:r>
            <a:endParaRPr kumimoji="0" lang="ru-RU" sz="4400" b="1" i="0" u="none" strike="noStrike" kern="1200" cap="none" spc="0" normalizeH="0" baseline="0" noProof="0" dirty="0">
              <a:ln>
                <a:noFill/>
              </a:ln>
              <a:solidFill>
                <a:schemeClr val="bg1"/>
              </a:solidFill>
              <a:effectLst>
                <a:reflection blurRad="6350" stA="55000" endA="300" endPos="45500" dir="5400000" sy="-100000" algn="bl" rotWithShape="0"/>
              </a:effectLst>
              <a:uLnTx/>
              <a:uFillTx/>
              <a:latin typeface="Arial" pitchFamily="34" charset="0"/>
              <a:ea typeface="+mj-ea"/>
              <a:cs typeface="Arial" pitchFamily="34" charset="0"/>
            </a:endParaRPr>
          </a:p>
        </p:txBody>
      </p:sp>
      <p:sp>
        <p:nvSpPr>
          <p:cNvPr id="6" name="Text Box 4"/>
          <p:cNvSpPr txBox="1">
            <a:spLocks noChangeArrowheads="1"/>
          </p:cNvSpPr>
          <p:nvPr/>
        </p:nvSpPr>
        <p:spPr bwMode="auto">
          <a:xfrm>
            <a:off x="285720" y="6286520"/>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7885113" y="6254750"/>
            <a:ext cx="1008062" cy="366713"/>
          </a:xfrm>
          <a:prstGeom prst="rect">
            <a:avLst/>
          </a:prstGeom>
          <a:noFill/>
          <a:ln w="9525" algn="ctr">
            <a:noFill/>
            <a:miter lim="800000"/>
            <a:headEnd/>
            <a:tailEnd/>
          </a:ln>
        </p:spPr>
        <p:txBody>
          <a:bodyPr anchorCtr="1">
            <a:spAutoFit/>
          </a:bodyPr>
          <a:lstStyle/>
          <a:p>
            <a:pPr>
              <a:spcBef>
                <a:spcPct val="50000"/>
              </a:spcBef>
            </a:pPr>
            <a:r>
              <a:rPr lang="ru-RU" dirty="0">
                <a:hlinkClick r:id="" action="ppaction://hlinkshowjump?jump=nextslide"/>
              </a:rPr>
              <a:t>ДАЛЕЕ</a:t>
            </a:r>
            <a:endParaRPr lang="ru-RU" dirty="0"/>
          </a:p>
        </p:txBody>
      </p:sp>
      <p:sp>
        <p:nvSpPr>
          <p:cNvPr id="605188" name="Text Box 4"/>
          <p:cNvSpPr txBox="1">
            <a:spLocks noChangeArrowheads="1"/>
          </p:cNvSpPr>
          <p:nvPr/>
        </p:nvSpPr>
        <p:spPr bwMode="auto">
          <a:xfrm>
            <a:off x="214313" y="1584325"/>
            <a:ext cx="8496300" cy="4524315"/>
          </a:xfrm>
          <a:prstGeom prst="rect">
            <a:avLst/>
          </a:prstGeom>
          <a:noFill/>
          <a:ln w="9525" algn="ctr">
            <a:noFill/>
            <a:miter lim="800000"/>
            <a:headEnd/>
            <a:tailEnd/>
          </a:ln>
        </p:spPr>
        <p:txBody>
          <a:bodyPr anchorCtr="1">
            <a:spAutoFit/>
          </a:bodyPr>
          <a:lstStyle/>
          <a:p>
            <a:pPr marL="7938" indent="352425" algn="just"/>
            <a:r>
              <a:rPr lang="ru-RU" dirty="0"/>
              <a:t>Участники: 2 команды учащихся – конкуренты.</a:t>
            </a:r>
          </a:p>
          <a:p>
            <a:pPr marL="7938" indent="352425" algn="just"/>
            <a:r>
              <a:rPr lang="ru-RU" dirty="0"/>
              <a:t>Группа учеников, определяющих победителя – наниматели.</a:t>
            </a:r>
          </a:p>
          <a:p>
            <a:pPr marL="7938" indent="352425" algn="just"/>
            <a:r>
              <a:rPr lang="ru-RU" dirty="0"/>
              <a:t>Спорные вопросы решает арбитр.</a:t>
            </a:r>
          </a:p>
          <a:p>
            <a:pPr marL="7938" indent="352425" algn="just"/>
            <a:r>
              <a:rPr lang="ru-RU" dirty="0"/>
              <a:t>До игры:</a:t>
            </a:r>
          </a:p>
          <a:p>
            <a:pPr marL="7938" indent="352425" algn="just"/>
            <a:r>
              <a:rPr lang="ru-RU" dirty="0"/>
              <a:t>1.Учитель знакомит класс со схемой игры. 2. Формируются команды, определяется состав фирмы – нанимателя.</a:t>
            </a:r>
          </a:p>
          <a:p>
            <a:pPr marL="7938" indent="352425" algn="just"/>
            <a:r>
              <a:rPr lang="ru-RU" dirty="0"/>
              <a:t>Во время игры:</a:t>
            </a:r>
          </a:p>
          <a:p>
            <a:pPr marL="7938" indent="352425" algn="just">
              <a:buFontTx/>
              <a:buChar char="•"/>
            </a:pPr>
            <a:r>
              <a:rPr lang="ru-RU" dirty="0"/>
              <a:t>Учитель задаёт тему. 2. Команды придумывают друг для друга 5 заданий по данной теме. 3. Команды поочерёдно дают друг другу задания, соперник его выполняет. Если соперник не справляется, задающая вопрос команда сама должна на него ответить. Одновременно с этим фирма – наниматель оценивает по 5-балльной системе каждое задание и по 10-балльной системе - каждый ответ.  4. Наниматели совещаются и принимают решения – кто принят на работу. А пока наниматели совещаются, учитель делает краткий «разбор полёта», обращает внимание на ошибки, делает выводы.</a:t>
            </a:r>
          </a:p>
          <a:p>
            <a:pPr marL="7938" indent="352425" algn="just"/>
            <a:r>
              <a:rPr lang="ru-RU" dirty="0"/>
              <a:t>Оптимальный состав команды – 4 – 6 человек.</a:t>
            </a:r>
          </a:p>
        </p:txBody>
      </p:sp>
      <p:sp>
        <p:nvSpPr>
          <p:cNvPr id="5" name="Заголовок 1"/>
          <p:cNvSpPr txBox="1">
            <a:spLocks/>
          </p:cNvSpPr>
          <p:nvPr/>
        </p:nvSpPr>
        <p:spPr>
          <a:xfrm>
            <a:off x="457200" y="-142900"/>
            <a:ext cx="8229600" cy="1143000"/>
          </a:xfrm>
          <a:prstGeom prst="rect">
            <a:avLst/>
          </a:prstGeom>
        </p:spPr>
        <p:txBody>
          <a:bodyPr/>
          <a:lstStyle/>
          <a:p>
            <a:pPr algn="ctr">
              <a:defRPr/>
            </a:pPr>
            <a:r>
              <a:rPr lang="ru-RU" sz="4400" b="1" dirty="0">
                <a:solidFill>
                  <a:schemeClr val="bg1"/>
                </a:solidFill>
                <a:effectLst>
                  <a:reflection blurRad="6350" stA="55000" endA="300" endPos="45500" dir="5400000" sy="-100000" algn="bl" rotWithShape="0"/>
                </a:effectLst>
                <a:latin typeface="Arial" pitchFamily="34" charset="0"/>
                <a:ea typeface="+mj-ea"/>
                <a:cs typeface="Arial" pitchFamily="34" charset="0"/>
              </a:rPr>
              <a:t>Деловая игра «Компетентность»</a:t>
            </a:r>
          </a:p>
        </p:txBody>
      </p:sp>
      <p:sp>
        <p:nvSpPr>
          <p:cNvPr id="6" name="Text Box 4"/>
          <p:cNvSpPr txBox="1">
            <a:spLocks noChangeArrowheads="1"/>
          </p:cNvSpPr>
          <p:nvPr/>
        </p:nvSpPr>
        <p:spPr bwMode="auto">
          <a:xfrm>
            <a:off x="285720" y="6215082"/>
            <a:ext cx="1008062" cy="366713"/>
          </a:xfrm>
          <a:prstGeom prst="rect">
            <a:avLst/>
          </a:prstGeom>
          <a:noFill/>
          <a:ln w="9525" algn="ctr">
            <a:noFill/>
            <a:miter lim="800000"/>
            <a:headEnd/>
            <a:tailEnd/>
          </a:ln>
        </p:spPr>
        <p:txBody>
          <a:bodyPr anchorCtr="1">
            <a:spAutoFit/>
          </a:bodyPr>
          <a:lstStyle/>
          <a:p>
            <a:pPr>
              <a:spcBef>
                <a:spcPct val="50000"/>
              </a:spcBef>
            </a:pPr>
            <a:r>
              <a:rPr lang="ru-RU" dirty="0" smtClean="0">
                <a:hlinkClick r:id="rId2" action="ppaction://hlinksldjump"/>
              </a:rPr>
              <a:t>МЕНЮ</a:t>
            </a:r>
            <a:endParaRPr lang="ru-RU"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Presentation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7971</TotalTime>
  <Words>15530</Words>
  <Application>Microsoft Office PowerPoint</Application>
  <PresentationFormat>Экран (4:3)</PresentationFormat>
  <Paragraphs>1809</Paragraphs>
  <Slides>178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178</vt:i4>
      </vt:variant>
    </vt:vector>
  </HeadingPairs>
  <TitlesOfParts>
    <vt:vector size="179" baseType="lpstr">
      <vt:lpstr>Presentation3</vt:lpstr>
      <vt:lpstr>Конструктор уроков  нового формата</vt:lpstr>
      <vt:lpstr>Презентация PowerPoint</vt:lpstr>
      <vt:lpstr>Содержание</vt:lpstr>
      <vt:lpstr>Этапы урока</vt:lpstr>
      <vt:lpstr>Краткая теория</vt:lpstr>
      <vt:lpstr>Сравнение структур</vt:lpstr>
      <vt:lpstr>Диагностика уровня мотивации </vt:lpstr>
      <vt:lpstr>Определение барьеров в обучении</vt:lpstr>
      <vt:lpstr>Как дети учатся?</vt:lpstr>
      <vt:lpstr>Презентация PowerPoint</vt:lpstr>
      <vt:lpstr>Подготовка темы (продолжение)</vt:lpstr>
      <vt:lpstr>Форма краткосрочного плана</vt:lpstr>
      <vt:lpstr>Творческие принципы уроков нового формата</vt:lpstr>
      <vt:lpstr>Теория Чиксентмихайи</vt:lpstr>
      <vt:lpstr>ТАКСОНОМИЯ МЫСЛИТЕЛЬНЫХ УМЕНИЙ БЛУМА </vt:lpstr>
      <vt:lpstr>ТАКСОНОМИЯ МЫСЛИТЕЛЬНЫХ УМЕНИЙ БЛУМА </vt:lpstr>
      <vt:lpstr>Презентация PowerPoint</vt:lpstr>
      <vt:lpstr>Эффективность запоминания</vt:lpstr>
      <vt:lpstr>Приемы активизации познавательной деятельности учащихся</vt:lpstr>
      <vt:lpstr>Приемы визуализации учебной информации</vt:lpstr>
      <vt:lpstr>Презентация PowerPoint</vt:lpstr>
      <vt:lpstr>Меню мотивационного этапа</vt:lpstr>
      <vt:lpstr>Игры на сплочение</vt:lpstr>
      <vt:lpstr>“Театр Кабуки” (20 мин)</vt:lpstr>
      <vt:lpstr>Самолетик с девизом</vt:lpstr>
      <vt:lpstr>Солнце светит на того, кто</vt:lpstr>
      <vt:lpstr>Слепой паровозик</vt:lpstr>
      <vt:lpstr>Танец «Лабада»</vt:lpstr>
      <vt:lpstr>Поверь в мечту</vt:lpstr>
      <vt:lpstr>Круг радости</vt:lpstr>
      <vt:lpstr>Я люблю….</vt:lpstr>
      <vt:lpstr>Мы-уникальные</vt:lpstr>
      <vt:lpstr>Презентация PowerPoint</vt:lpstr>
      <vt:lpstr>Ассоциативный ряд</vt:lpstr>
      <vt:lpstr>Тестовая проверка опорных знаний</vt:lpstr>
      <vt:lpstr>«Спроси у товарища»</vt:lpstr>
      <vt:lpstr>«Составь план»</vt:lpstr>
      <vt:lpstr>Найди ошибку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Эстафета ответов</vt:lpstr>
      <vt:lpstr>Цепочка признаков</vt:lpstr>
      <vt:lpstr>Жокей и лошадь</vt:lpstr>
      <vt:lpstr>Ромашка Блума</vt:lpstr>
      <vt:lpstr>Удивительное рядом!</vt:lpstr>
      <vt:lpstr>Технологическая карта</vt:lpstr>
      <vt:lpstr>Стенд «Сегодня на уроке»</vt:lpstr>
      <vt:lpstr>Корзина идей</vt:lpstr>
      <vt:lpstr>Гипотеза</vt:lpstr>
      <vt:lpstr>Ложная альтернатива</vt:lpstr>
      <vt:lpstr>Сделай шаг!</vt:lpstr>
      <vt:lpstr>Необъявленная тема</vt:lpstr>
      <vt:lpstr>Презентация PowerPoint</vt:lpstr>
      <vt:lpstr>Презентация PowerPoint</vt:lpstr>
      <vt:lpstr>Своя опора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Час «Х»</vt:lpstr>
      <vt:lpstr>Парные разговоры</vt:lpstr>
      <vt:lpstr>Снежный ком</vt:lpstr>
      <vt:lpstr>Думай – В паре - Делись</vt:lpstr>
      <vt:lpstr>Аквариум для золотой рыбки</vt:lpstr>
      <vt:lpstr>Мозаика</vt:lpstr>
      <vt:lpstr>Слушающая тройка</vt:lpstr>
      <vt:lpstr>Стоп-кадр</vt:lpstr>
      <vt:lpstr>Стратегия «Посол»</vt:lpstr>
      <vt:lpstr>Группа радуги</vt:lpstr>
      <vt:lpstr>Автобусная остановка</vt:lpstr>
      <vt:lpstr>Презентация PowerPoint</vt:lpstr>
      <vt:lpstr>Работа с визуальными свидетельствами</vt:lpstr>
      <vt:lpstr>Диалог на стикерах </vt:lpstr>
      <vt:lpstr>Пинг-понг</vt:lpstr>
      <vt:lpstr>Игровая цель</vt:lpstr>
      <vt:lpstr>Целое-часть</vt:lpstr>
      <vt:lpstr>Зигзаг</vt:lpstr>
      <vt:lpstr>Инсерт</vt:lpstr>
      <vt:lpstr>Прокуроры-адвокаты</vt:lpstr>
      <vt:lpstr>Рыночная палатка</vt:lpstr>
      <vt:lpstr>Идеальный проект</vt:lpstr>
      <vt:lpstr> SWOT-анализ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Время Круга</vt:lpstr>
      <vt:lpstr>ТВ шоу </vt:lpstr>
      <vt:lpstr>Стратегии «адвокат» и «психолог»</vt:lpstr>
      <vt:lpstr>Презентация PowerPoint</vt:lpstr>
      <vt:lpstr>Звонки на радио</vt:lpstr>
      <vt:lpstr>Три правды и одна ложь</vt:lpstr>
      <vt:lpstr>Презентация PowerPoint</vt:lpstr>
      <vt:lpstr>Шесть шляп мышления</vt:lpstr>
      <vt:lpstr>Стратегия «Конверт»</vt:lpstr>
      <vt:lpstr>Спектр ценностей</vt:lpstr>
      <vt:lpstr>Горячий стул</vt:lpstr>
      <vt:lpstr>Синквейн</vt:lpstr>
      <vt:lpstr>Презентация PowerPoint</vt:lpstr>
      <vt:lpstr>Трехшаговое интервью</vt:lpstr>
      <vt:lpstr>До и после</vt:lpstr>
      <vt:lpstr>Фишбоун (Рыбный скелет)</vt:lpstr>
      <vt:lpstr>Согласен-несогласен</vt:lpstr>
      <vt:lpstr>Ментальная карта</vt:lpstr>
      <vt:lpstr>Японские «Хокку»</vt:lpstr>
      <vt:lpstr>Бриллиант</vt:lpstr>
      <vt:lpstr>Яблоня ожиданий</vt:lpstr>
      <vt:lpstr>Диаграмма Венна</vt:lpstr>
      <vt:lpstr>Прием ЗХУ</vt:lpstr>
      <vt:lpstr>Рюкзак</vt:lpstr>
      <vt:lpstr>Работа с одаренными</vt:lpstr>
      <vt:lpstr>Работа с одаренными</vt:lpstr>
      <vt:lpstr>Сетевые проекты для одаренных и не только</vt:lpstr>
      <vt:lpstr>Использование в проектах online инструментов мышления :</vt:lpstr>
      <vt:lpstr>Преимущества инструментов для учащихся</vt:lpstr>
      <vt:lpstr>Преимущества инструментов для учителя </vt:lpstr>
      <vt:lpstr>"Для упорядочения предпочтений… более высокой оценки чего-то одного по сравнению с чем-то другим и объяснения принятого решения необходима глубина и четкость мышления и сравнения, что способствует более ясному пониманию вопроса и позволяет получить большее удовольствие.»                                              Майкл Дж. Гелб </vt:lpstr>
      <vt:lpstr>Инструмент визуального ранжирования </vt:lpstr>
      <vt:lpstr>Используемые инструменты (визуальное ранжирование)</vt:lpstr>
      <vt:lpstr>Презентация PowerPoint</vt:lpstr>
      <vt:lpstr>Инструмент видения причины</vt:lpstr>
      <vt:lpstr>Seeing Reason</vt:lpstr>
      <vt:lpstr>Составить причинную карту</vt:lpstr>
      <vt:lpstr>Предъявление доказательств</vt:lpstr>
      <vt:lpstr>Инструмент предъявления доказательства</vt:lpstr>
      <vt:lpstr>ПРЕИМУЩЕСТВА ПРЕДЪЯВЛЕНИЕ ДОКАЗАТЕЛЬСТВ </vt:lpstr>
      <vt:lpstr>ПРЕИМУЩЕСТВА ПРЕДЪЯВЛЕНИЕ ДОКАЗАТЕЛЬСТВ </vt:lpstr>
      <vt:lpstr>КАЧЕСТВО ДОКАЗАТЕЛЬСТВА</vt:lpstr>
      <vt:lpstr>КАЧЕСТВО ДОКАЗАТЕЛЬСТВА</vt:lpstr>
      <vt:lpstr>Сформулируйте утверждение, подберите аргументы</vt:lpstr>
      <vt:lpstr>Сундук мудрости </vt:lpstr>
      <vt:lpstr>Морфологический ящик </vt:lpstr>
      <vt:lpstr>Симпозиум </vt:lpstr>
      <vt:lpstr>В гостях у сказки </vt:lpstr>
      <vt:lpstr>Создай паспорт </vt:lpstr>
      <vt:lpstr>Изюминка </vt:lpstr>
      <vt:lpstr>Необычный доклад </vt:lpstr>
      <vt:lpstr>Притча </vt:lpstr>
      <vt:lpstr>Миниатюра </vt:lpstr>
      <vt:lpstr>Назойливый игрок </vt:lpstr>
      <vt:lpstr>Японские «Хокку» </vt:lpstr>
      <vt:lpstr>«Мысли во времени»  </vt:lpstr>
      <vt:lpstr>«Бортовой журнал»  </vt:lpstr>
      <vt:lpstr>Связи</vt:lpstr>
      <vt:lpstr>Занимательные истории </vt:lpstr>
      <vt:lpstr>Занимательные истории (продолжение)</vt:lpstr>
      <vt:lpstr>Маша -растеряша </vt:lpstr>
      <vt:lpstr>Теремок </vt:lpstr>
      <vt:lpstr>Держи вора! </vt:lpstr>
      <vt:lpstr>Красная шапочка </vt:lpstr>
      <vt:lpstr>Домашнее задание</vt:lpstr>
      <vt:lpstr>Презентация PowerPoint</vt:lpstr>
      <vt:lpstr>Презентация PowerPoint</vt:lpstr>
      <vt:lpstr>Презентация PowerPoint</vt:lpstr>
      <vt:lpstr>Презентация PowerPoint</vt:lpstr>
      <vt:lpstr>Творчество работает на будущее</vt:lpstr>
      <vt:lpstr>Оценивание для обучения</vt:lpstr>
      <vt:lpstr>Формативное оценивание- это оценивание процесса учащихся с целью внесения изменений в процессе учения, оно позволяет учащимся осознавать и отслеживать собственный прогресс и планировать дальнейшие шаги.</vt:lpstr>
      <vt:lpstr>Формативное оценивание</vt:lpstr>
      <vt:lpstr>Формативное оценивание</vt:lpstr>
      <vt:lpstr>Критериальное оценивание</vt:lpstr>
      <vt:lpstr>Приём «Райтинг»</vt:lpstr>
      <vt:lpstr>Обратная связь</vt:lpstr>
      <vt:lpstr>Использованная литература</vt:lpstr>
      <vt:lpstr>Использованная литература</vt:lpstr>
    </vt:vector>
  </TitlesOfParts>
  <Company>Pimlicoschool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and Debate Toolkit</dc:title>
  <dc:creator>mgershon</dc:creator>
  <cp:lastModifiedBy>User</cp:lastModifiedBy>
  <cp:revision>743</cp:revision>
  <dcterms:created xsi:type="dcterms:W3CDTF">2009-07-14T12:52:44Z</dcterms:created>
  <dcterms:modified xsi:type="dcterms:W3CDTF">2015-11-22T13:00:00Z</dcterms:modified>
</cp:coreProperties>
</file>