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42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214810" y="285728"/>
            <a:ext cx="4572000" cy="6097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Интернет </a:t>
            </a:r>
            <a:r>
              <a:rPr lang="ru-RU" b="1" dirty="0" err="1" smtClean="0">
                <a:solidFill>
                  <a:srgbClr val="7030A0"/>
                </a:solidFill>
              </a:rPr>
              <a:t>тарихы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    Интернет </a:t>
            </a:r>
            <a:r>
              <a:rPr lang="ru-RU" dirty="0" err="1" smtClean="0">
                <a:solidFill>
                  <a:srgbClr val="7030A0"/>
                </a:solidFill>
              </a:rPr>
              <a:t>осыдан</a:t>
            </a:r>
            <a:r>
              <a:rPr lang="ru-RU" dirty="0" smtClean="0">
                <a:solidFill>
                  <a:srgbClr val="7030A0"/>
                </a:solidFill>
              </a:rPr>
              <a:t> 25 </a:t>
            </a:r>
            <a:r>
              <a:rPr lang="ru-RU" dirty="0" err="1" smtClean="0">
                <a:solidFill>
                  <a:srgbClr val="7030A0"/>
                </a:solidFill>
              </a:rPr>
              <a:t>жыл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бүрын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АҚШ-ң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қорғаныс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министрлігінің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ARPnet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тармағын</a:t>
            </a:r>
            <a:r>
              <a:rPr lang="ru-RU" dirty="0" smtClean="0">
                <a:solidFill>
                  <a:srgbClr val="7030A0"/>
                </a:solidFill>
              </a:rPr>
              <a:t> радио </a:t>
            </a:r>
            <a:r>
              <a:rPr lang="ru-RU" dirty="0" err="1" smtClean="0">
                <a:solidFill>
                  <a:srgbClr val="7030A0"/>
                </a:solidFill>
              </a:rPr>
              <a:t>және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спутникалық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жүйелермен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байланыстырудың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нәтижесінде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пайда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болған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ARPnet</a:t>
            </a:r>
            <a:r>
              <a:rPr lang="ru-RU" dirty="0" smtClean="0">
                <a:solidFill>
                  <a:srgbClr val="7030A0"/>
                </a:solidFill>
              </a:rPr>
              <a:t> (</a:t>
            </a:r>
            <a:r>
              <a:rPr lang="ru-RU" dirty="0" err="1" smtClean="0">
                <a:solidFill>
                  <a:srgbClr val="7030A0"/>
                </a:solidFill>
              </a:rPr>
              <a:t>Advanced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Research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Projects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Agency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net</a:t>
            </a:r>
            <a:r>
              <a:rPr lang="ru-RU" dirty="0" smtClean="0">
                <a:solidFill>
                  <a:srgbClr val="7030A0"/>
                </a:solidFill>
              </a:rPr>
              <a:t>) </a:t>
            </a:r>
            <a:r>
              <a:rPr lang="ru-RU" dirty="0" err="1" smtClean="0">
                <a:solidFill>
                  <a:srgbClr val="7030A0"/>
                </a:solidFill>
              </a:rPr>
              <a:t>эксперименталды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жүйе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болған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Ол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әртүрлі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әскери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зерттеулерді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қамтамасыз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ету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үшін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құрылған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Негізгі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мақсаты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жүйенің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кейбір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бөлімдері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істен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шықсада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ісін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жалғастырады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деп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жасаған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Мәселен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әуе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соққылары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кезінде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ARPnet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моделімен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ЭЕМ-ң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арасы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және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бастау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адресатының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арасында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әрқашан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байланыс</a:t>
            </a:r>
            <a:r>
              <a:rPr lang="ru-RU" dirty="0" smtClean="0">
                <a:solidFill>
                  <a:srgbClr val="7030A0"/>
                </a:solidFill>
              </a:rPr>
              <a:t> бар. </a:t>
            </a:r>
            <a:r>
              <a:rPr lang="ru-RU" dirty="0" err="1" smtClean="0">
                <a:solidFill>
                  <a:srgbClr val="7030A0"/>
                </a:solidFill>
              </a:rPr>
              <a:t>Торап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сенімділігі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төмен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болып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саналады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Оның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кез-келген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кесіндісі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кез-келген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уақытта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жоғалып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кетуі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мүмкін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Мысалы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бомбылағанда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 err="1" smtClean="0">
                <a:solidFill>
                  <a:srgbClr val="7030A0"/>
                </a:solidFill>
              </a:rPr>
              <a:t>кабелді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кескенде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Торап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арқылы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хабарды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жіберу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үшін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ақпараттарды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конвертке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орналастыру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керек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err="1" smtClean="0">
                <a:solidFill>
                  <a:srgbClr val="7030A0"/>
                </a:solidFill>
              </a:rPr>
              <a:t>Бұл</a:t>
            </a:r>
            <a:r>
              <a:rPr lang="ru-RU" dirty="0" smtClean="0">
                <a:solidFill>
                  <a:srgbClr val="7030A0"/>
                </a:solidFill>
              </a:rPr>
              <a:t> конверт </a:t>
            </a:r>
            <a:r>
              <a:rPr lang="ru-RU" dirty="0" err="1" smtClean="0">
                <a:solidFill>
                  <a:srgbClr val="7030A0"/>
                </a:solidFill>
              </a:rPr>
              <a:t>торап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аралық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хаттама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деп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аталады</a:t>
            </a:r>
            <a:r>
              <a:rPr lang="ru-RU" dirty="0" smtClean="0">
                <a:solidFill>
                  <a:srgbClr val="7030A0"/>
                </a:solidFill>
              </a:rPr>
              <a:t>. 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4323" y="1214422"/>
            <a:ext cx="374829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57686" y="642918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  </a:t>
            </a:r>
            <a:r>
              <a:rPr lang="ru-RU" dirty="0" err="1" smtClean="0">
                <a:solidFill>
                  <a:srgbClr val="00B050"/>
                </a:solidFill>
              </a:rPr>
              <a:t>Бұл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шешімдер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негізінен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тораптың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қолайлығы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күмәнді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болуы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мүмкін</a:t>
            </a:r>
            <a:r>
              <a:rPr lang="ru-RU" dirty="0" smtClean="0">
                <a:solidFill>
                  <a:srgbClr val="00B050"/>
                </a:solidFill>
              </a:rPr>
              <a:t>, </a:t>
            </a:r>
            <a:r>
              <a:rPr lang="ru-RU" dirty="0" err="1" smtClean="0">
                <a:solidFill>
                  <a:srgbClr val="00B050"/>
                </a:solidFill>
              </a:rPr>
              <a:t>алайда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тарих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дәлелдегендей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бұл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дұрыс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қадам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  <a:r>
              <a:rPr lang="ru-RU" dirty="0" err="1" smtClean="0">
                <a:solidFill>
                  <a:srgbClr val="00B050"/>
                </a:solidFill>
              </a:rPr>
              <a:t>Белгілі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бағдарламадан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кейін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ыңғайлы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торап</a:t>
            </a:r>
            <a:r>
              <a:rPr lang="ru-RU" dirty="0" smtClean="0">
                <a:solidFill>
                  <a:srgbClr val="00B050"/>
                </a:solidFill>
              </a:rPr>
              <a:t>. (</a:t>
            </a:r>
            <a:r>
              <a:rPr lang="ru-RU" dirty="0" err="1" smtClean="0">
                <a:solidFill>
                  <a:srgbClr val="00B050"/>
                </a:solidFill>
              </a:rPr>
              <a:t>Бұл</a:t>
            </a:r>
            <a:r>
              <a:rPr lang="ru-RU" dirty="0" smtClean="0">
                <a:solidFill>
                  <a:srgbClr val="00B050"/>
                </a:solidFill>
              </a:rPr>
              <a:t> интернет </a:t>
            </a:r>
            <a:r>
              <a:rPr lang="ru-RU" dirty="0" err="1" smtClean="0">
                <a:solidFill>
                  <a:srgbClr val="00B050"/>
                </a:solidFill>
              </a:rPr>
              <a:t>негізін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қалады</a:t>
            </a:r>
            <a:r>
              <a:rPr lang="ru-RU" dirty="0" smtClean="0">
                <a:solidFill>
                  <a:srgbClr val="00B050"/>
                </a:solidFill>
              </a:rPr>
              <a:t>.) </a:t>
            </a:r>
            <a:r>
              <a:rPr lang="ru-RU" dirty="0" err="1" smtClean="0">
                <a:solidFill>
                  <a:srgbClr val="00B050"/>
                </a:solidFill>
              </a:rPr>
              <a:t>Ғалымдар</a:t>
            </a:r>
            <a:r>
              <a:rPr lang="ru-RU" dirty="0" smtClean="0">
                <a:solidFill>
                  <a:srgbClr val="00B050"/>
                </a:solidFill>
              </a:rPr>
              <a:t>, </a:t>
            </a:r>
            <a:r>
              <a:rPr lang="ru-RU" dirty="0" err="1" smtClean="0">
                <a:solidFill>
                  <a:srgbClr val="00B050"/>
                </a:solidFill>
              </a:rPr>
              <a:t>оқытушылар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және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басқа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мамандар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Іnternet-ке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кіре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отырып</a:t>
            </a:r>
            <a:r>
              <a:rPr lang="ru-RU" dirty="0" smtClean="0">
                <a:solidFill>
                  <a:srgbClr val="00B050"/>
                </a:solidFill>
              </a:rPr>
              <a:t>, </a:t>
            </a:r>
            <a:r>
              <a:rPr lang="ru-RU" dirty="0" err="1" smtClean="0">
                <a:solidFill>
                  <a:srgbClr val="00B050"/>
                </a:solidFill>
              </a:rPr>
              <a:t>оның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лайықты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мүмкіндіктерін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бағалады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  <a:r>
              <a:rPr lang="ru-RU" dirty="0" err="1" smtClean="0">
                <a:solidFill>
                  <a:srgbClr val="00B050"/>
                </a:solidFill>
              </a:rPr>
              <a:t>Нәтижесінде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тораптарға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сұраныс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бірден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өсті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  <a:r>
              <a:rPr lang="ru-RU" dirty="0" err="1" smtClean="0">
                <a:solidFill>
                  <a:srgbClr val="00B050"/>
                </a:solidFill>
              </a:rPr>
              <a:t>Стандарттаудың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халықаралық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ұйымы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есептеуіш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тораптарға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байланысты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көп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жылдар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бойы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жұмыс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істеді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  <a:r>
              <a:rPr lang="ru-RU" dirty="0" err="1" smtClean="0">
                <a:solidFill>
                  <a:srgbClr val="00B050"/>
                </a:solidFill>
              </a:rPr>
              <a:t>Іnternet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программасын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шығарушылары</a:t>
            </a:r>
            <a:r>
              <a:rPr lang="ru-RU" dirty="0" smtClean="0">
                <a:solidFill>
                  <a:srgbClr val="00B050"/>
                </a:solidFill>
              </a:rPr>
              <a:t>, </a:t>
            </a:r>
            <a:r>
              <a:rPr lang="ru-RU" dirty="0" err="1" smtClean="0">
                <a:solidFill>
                  <a:srgbClr val="00B050"/>
                </a:solidFill>
              </a:rPr>
              <a:t>яғни</a:t>
            </a:r>
            <a:r>
              <a:rPr lang="ru-RU" dirty="0" smtClean="0">
                <a:solidFill>
                  <a:srgbClr val="00B050"/>
                </a:solidFill>
              </a:rPr>
              <a:t> АҚШ, </a:t>
            </a:r>
            <a:r>
              <a:rPr lang="ru-RU" dirty="0" err="1" smtClean="0">
                <a:solidFill>
                  <a:srgbClr val="00B050"/>
                </a:solidFill>
              </a:rPr>
              <a:t>Ұлыбритания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ғалымдары</a:t>
            </a:r>
            <a:r>
              <a:rPr lang="ru-RU" dirty="0" smtClean="0">
                <a:solidFill>
                  <a:srgbClr val="00B050"/>
                </a:solidFill>
              </a:rPr>
              <a:t> ІP </a:t>
            </a:r>
            <a:r>
              <a:rPr lang="ru-RU" dirty="0" err="1" smtClean="0">
                <a:solidFill>
                  <a:srgbClr val="00B050"/>
                </a:solidFill>
              </a:rPr>
              <a:t>программасымен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қамтамасыз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етіп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отырды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  <a:r>
              <a:rPr lang="ru-RU" dirty="0" err="1" smtClean="0">
                <a:solidFill>
                  <a:srgbClr val="00B050"/>
                </a:solidFill>
              </a:rPr>
              <a:t>Бұл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әртүрлі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фирмалар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шығаратын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компьютерлерге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дұрыс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шешім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болды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  <a:r>
              <a:rPr lang="ru-RU" dirty="0" err="1" smtClean="0">
                <a:solidFill>
                  <a:srgbClr val="00B050"/>
                </a:solidFill>
              </a:rPr>
              <a:t>Бұл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тұтынушылардың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өзіне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қолайлы</a:t>
            </a:r>
            <a:r>
              <a:rPr lang="ru-RU" dirty="0" smtClean="0">
                <a:solidFill>
                  <a:srgbClr val="00B050"/>
                </a:solidFill>
              </a:rPr>
              <a:t> компьютер </a:t>
            </a:r>
            <a:r>
              <a:rPr lang="ru-RU" dirty="0" err="1" smtClean="0">
                <a:solidFill>
                  <a:srgbClr val="00B050"/>
                </a:solidFill>
              </a:rPr>
              <a:t>алуға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тиімді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болды</a:t>
            </a:r>
            <a:r>
              <a:rPr lang="ru-RU" dirty="0" smtClean="0">
                <a:solidFill>
                  <a:srgbClr val="00B050"/>
                </a:solidFill>
              </a:rPr>
              <a:t>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142984"/>
            <a:ext cx="363439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86182" y="785794"/>
            <a:ext cx="53578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   </a:t>
            </a:r>
            <a:r>
              <a:rPr lang="ru-RU" dirty="0" err="1" smtClean="0">
                <a:solidFill>
                  <a:srgbClr val="0070C0"/>
                </a:solidFill>
              </a:rPr>
              <a:t>Бұндай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жағдай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негізінде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үкімет</a:t>
            </a:r>
            <a:r>
              <a:rPr lang="ru-RU" dirty="0" smtClean="0">
                <a:solidFill>
                  <a:srgbClr val="0070C0"/>
                </a:solidFill>
              </a:rPr>
              <a:t> пен </a:t>
            </a:r>
            <a:r>
              <a:rPr lang="ru-RU" dirty="0" err="1" smtClean="0">
                <a:solidFill>
                  <a:srgbClr val="0070C0"/>
                </a:solidFill>
              </a:rPr>
              <a:t>университеттерді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қызықтырды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Өйткені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бұған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дейін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олар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компьютерлерді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бір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ғана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сатушыдан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талап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ету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құқықтары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жоқ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еді</a:t>
            </a:r>
            <a:r>
              <a:rPr lang="ru-RU" dirty="0" smtClean="0">
                <a:solidFill>
                  <a:srgbClr val="0070C0"/>
                </a:solidFill>
              </a:rPr>
              <a:t>. Интернет </a:t>
            </a:r>
            <a:r>
              <a:rPr lang="ru-RU" dirty="0" err="1" smtClean="0">
                <a:solidFill>
                  <a:srgbClr val="0070C0"/>
                </a:solidFill>
              </a:rPr>
              <a:t>пайда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болған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кезде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локальды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есептеу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Ethernet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технологиясы</a:t>
            </a:r>
            <a:r>
              <a:rPr lang="ru-RU" dirty="0" smtClean="0">
                <a:solidFill>
                  <a:srgbClr val="0070C0"/>
                </a:solidFill>
              </a:rPr>
              <a:t> ЛАС </a:t>
            </a:r>
            <a:r>
              <a:rPr lang="ru-RU" dirty="0" err="1" smtClean="0">
                <a:solidFill>
                  <a:srgbClr val="0070C0"/>
                </a:solidFill>
              </a:rPr>
              <a:t>пайда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болды</a:t>
            </a:r>
            <a:r>
              <a:rPr lang="ru-RU" dirty="0" smtClean="0">
                <a:solidFill>
                  <a:srgbClr val="0070C0"/>
                </a:solidFill>
              </a:rPr>
              <a:t>. 1983 </a:t>
            </a:r>
            <a:r>
              <a:rPr lang="ru-RU" dirty="0" err="1" smtClean="0">
                <a:solidFill>
                  <a:srgbClr val="0070C0"/>
                </a:solidFill>
              </a:rPr>
              <a:t>жылға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дейін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дамытылды</a:t>
            </a:r>
            <a:r>
              <a:rPr lang="ru-RU" dirty="0" smtClean="0">
                <a:solidFill>
                  <a:srgbClr val="0070C0"/>
                </a:solidFill>
              </a:rPr>
              <a:t>. Ал </a:t>
            </a:r>
            <a:r>
              <a:rPr lang="ru-RU" dirty="0" err="1" smtClean="0">
                <a:solidFill>
                  <a:srgbClr val="0070C0"/>
                </a:solidFill>
              </a:rPr>
              <a:t>столды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жұмыс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станциялары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пайда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болған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кезде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локальды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торапта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шынайы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өзгерістер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орын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алды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Жұмыс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станциялардың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көбісі</a:t>
            </a:r>
            <a:r>
              <a:rPr lang="ru-RU" dirty="0" smtClean="0">
                <a:solidFill>
                  <a:srgbClr val="0070C0"/>
                </a:solidFill>
              </a:rPr>
              <a:t> UNІX </a:t>
            </a:r>
            <a:r>
              <a:rPr lang="ru-RU" dirty="0" err="1" smtClean="0">
                <a:solidFill>
                  <a:srgbClr val="0070C0"/>
                </a:solidFill>
              </a:rPr>
              <a:t>операциялары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тораптарымен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және</a:t>
            </a:r>
            <a:r>
              <a:rPr lang="ru-RU" dirty="0" smtClean="0">
                <a:solidFill>
                  <a:srgbClr val="0070C0"/>
                </a:solidFill>
              </a:rPr>
              <a:t> ІP </a:t>
            </a:r>
            <a:r>
              <a:rPr lang="ru-RU" dirty="0" err="1" smtClean="0">
                <a:solidFill>
                  <a:srgbClr val="0070C0"/>
                </a:solidFill>
              </a:rPr>
              <a:t>жұмыс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жасады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Сұраныс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күннен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күнге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көбейіп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жатыр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Интернетке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көптеген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колледждер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қосылды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енді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ойда</a:t>
            </a:r>
            <a:r>
              <a:rPr lang="ru-RU" dirty="0" smtClean="0">
                <a:solidFill>
                  <a:srgbClr val="0070C0"/>
                </a:solidFill>
              </a:rPr>
              <a:t> орта </a:t>
            </a:r>
            <a:r>
              <a:rPr lang="ru-RU" dirty="0" err="1" smtClean="0">
                <a:solidFill>
                  <a:srgbClr val="0070C0"/>
                </a:solidFill>
              </a:rPr>
              <a:t>мектептер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және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кітапхананы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қосу</a:t>
            </a:r>
            <a:r>
              <a:rPr lang="ru-RU" dirty="0" smtClean="0">
                <a:solidFill>
                  <a:srgbClr val="0070C0"/>
                </a:solidFill>
              </a:rPr>
              <a:t> бар. Колледж </a:t>
            </a:r>
            <a:r>
              <a:rPr lang="ru-RU" dirty="0" err="1" smtClean="0">
                <a:solidFill>
                  <a:srgbClr val="0070C0"/>
                </a:solidFill>
              </a:rPr>
              <a:t>бітіргендер</a:t>
            </a:r>
            <a:r>
              <a:rPr lang="ru-RU" dirty="0" smtClean="0">
                <a:solidFill>
                  <a:srgbClr val="0070C0"/>
                </a:solidFill>
              </a:rPr>
              <a:t> интернет </a:t>
            </a:r>
            <a:r>
              <a:rPr lang="ru-RU" dirty="0" err="1" smtClean="0">
                <a:solidFill>
                  <a:srgbClr val="0070C0"/>
                </a:solidFill>
              </a:rPr>
              <a:t>пайдасын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білгендіктен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өздері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жұмыс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істейтін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фирмаларда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Интернетке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қосылуды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өз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басшыларын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көндіруде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Бұның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барлығы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тораптың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көп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өсуіне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прогресті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технологиялар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жаңа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проблемалар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пайда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болды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Кейбір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адамдар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үйлеріндеде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қоса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бастады</a:t>
            </a:r>
            <a:r>
              <a:rPr lang="ru-RU" dirty="0" smtClean="0">
                <a:solidFill>
                  <a:srgbClr val="0070C0"/>
                </a:solidFill>
              </a:rPr>
              <a:t>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59"/>
            <a:ext cx="3357586" cy="4741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57686" y="285728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B0F0"/>
                </a:solidFill>
              </a:rPr>
              <a:t>Интернет </a:t>
            </a:r>
            <a:r>
              <a:rPr lang="ru-RU" b="1" dirty="0" err="1" smtClean="0">
                <a:solidFill>
                  <a:srgbClr val="00B0F0"/>
                </a:solidFill>
              </a:rPr>
              <a:t>құрылысы</a:t>
            </a:r>
            <a:r>
              <a:rPr lang="ru-RU" dirty="0" smtClean="0">
                <a:solidFill>
                  <a:srgbClr val="00B0F0"/>
                </a:solidFill>
              </a:rPr>
              <a:t/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   </a:t>
            </a:r>
            <a:r>
              <a:rPr lang="ru-RU" dirty="0" err="1" smtClean="0">
                <a:solidFill>
                  <a:srgbClr val="00B0F0"/>
                </a:solidFill>
              </a:rPr>
              <a:t>Интернетте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жақсы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жұмыс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істеу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үшін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оның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құрылысын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білу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онша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қажет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болмайды</a:t>
            </a:r>
            <a:r>
              <a:rPr lang="ru-RU" dirty="0" smtClean="0">
                <a:solidFill>
                  <a:srgbClr val="00B0F0"/>
                </a:solidFill>
              </a:rPr>
              <a:t>. </a:t>
            </a:r>
            <a:r>
              <a:rPr lang="ru-RU" dirty="0" err="1" smtClean="0">
                <a:solidFill>
                  <a:srgbClr val="00B0F0"/>
                </a:solidFill>
              </a:rPr>
              <a:t>Бірақ</a:t>
            </a:r>
            <a:r>
              <a:rPr lang="ru-RU" dirty="0" smtClean="0">
                <a:solidFill>
                  <a:srgbClr val="00B0F0"/>
                </a:solidFill>
              </a:rPr>
              <a:t> интернет </a:t>
            </a:r>
            <a:r>
              <a:rPr lang="ru-RU" dirty="0" err="1" smtClean="0">
                <a:solidFill>
                  <a:srgbClr val="00B0F0"/>
                </a:solidFill>
              </a:rPr>
              <a:t>жұмысы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және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пайдаланылатын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терминдер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туралы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біршама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білу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керек</a:t>
            </a:r>
            <a:r>
              <a:rPr lang="ru-RU" dirty="0" smtClean="0">
                <a:solidFill>
                  <a:srgbClr val="00B0F0"/>
                </a:solidFill>
              </a:rPr>
              <a:t>. </a:t>
            </a:r>
            <a:r>
              <a:rPr lang="ru-RU" dirty="0" err="1" smtClean="0">
                <a:solidFill>
                  <a:srgbClr val="00B0F0"/>
                </a:solidFill>
              </a:rPr>
              <a:t>Бұл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жағдай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интернетті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тезірек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меңгеруге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көмектеседі</a:t>
            </a:r>
            <a:r>
              <a:rPr lang="ru-RU" dirty="0" smtClean="0">
                <a:solidFill>
                  <a:srgbClr val="00B0F0"/>
                </a:solidFill>
              </a:rPr>
              <a:t>. </a:t>
            </a:r>
            <a:r>
              <a:rPr lang="ru-RU" dirty="0" err="1" smtClean="0">
                <a:solidFill>
                  <a:srgbClr val="00B0F0"/>
                </a:solidFill>
              </a:rPr>
              <a:t>Әрбір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тұтынушы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компьютерді</a:t>
            </a:r>
            <a:r>
              <a:rPr lang="ru-RU" dirty="0" smtClean="0">
                <a:solidFill>
                  <a:srgbClr val="00B0F0"/>
                </a:solidFill>
              </a:rPr>
              <a:t> телефон </a:t>
            </a:r>
            <a:r>
              <a:rPr lang="ru-RU" dirty="0" err="1" smtClean="0">
                <a:solidFill>
                  <a:srgbClr val="00B0F0"/>
                </a:solidFill>
              </a:rPr>
              <a:t>арналарымен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түйінді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машиналармен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байланысады</a:t>
            </a:r>
            <a:r>
              <a:rPr lang="ru-RU" dirty="0" smtClean="0">
                <a:solidFill>
                  <a:srgbClr val="00B0F0"/>
                </a:solidFill>
              </a:rPr>
              <a:t>. Ал </a:t>
            </a:r>
            <a:r>
              <a:rPr lang="ru-RU" dirty="0" err="1" smtClean="0">
                <a:solidFill>
                  <a:srgbClr val="00B0F0"/>
                </a:solidFill>
              </a:rPr>
              <a:t>түйінді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немесе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негізгі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машиналар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бір-бірімен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қуатты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оптикалық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талшықты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немесе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спутникті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арналармен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жалғасады</a:t>
            </a:r>
            <a:r>
              <a:rPr lang="ru-RU" dirty="0" smtClean="0">
                <a:solidFill>
                  <a:srgbClr val="00B0F0"/>
                </a:solidFill>
              </a:rPr>
              <a:t>. </a:t>
            </a:r>
            <a:r>
              <a:rPr lang="ru-RU" dirty="0" err="1" smtClean="0">
                <a:solidFill>
                  <a:srgbClr val="00B0F0"/>
                </a:solidFill>
              </a:rPr>
              <a:t>Түйінді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машиналар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кез-келген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жай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компьютерлер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арасында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байланыс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орнату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үшін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қажет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олар</a:t>
            </a:r>
            <a:r>
              <a:rPr lang="ru-RU" dirty="0" smtClean="0">
                <a:solidFill>
                  <a:srgbClr val="00B0F0"/>
                </a:solidFill>
              </a:rPr>
              <a:t>: </a:t>
            </a:r>
            <a:r>
              <a:rPr lang="ru-RU" dirty="0" err="1" smtClean="0">
                <a:solidFill>
                  <a:srgbClr val="00B0F0"/>
                </a:solidFill>
              </a:rPr>
              <a:t>тәулік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бойынша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үзіліссіз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жұмыс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істеп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байланыс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сеанстарының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арасындағы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уақытта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жолда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жүрген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ақпараттарды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уақытша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сақтайды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ақпараттық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серверлер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деп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аталатын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мәлімет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жинақтауыш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компьютерлермен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жылдам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істейтін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оптикалық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түрдегі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байланыстыру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ісін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қамтамасыз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етеді</a:t>
            </a:r>
            <a:r>
              <a:rPr lang="ru-RU" dirty="0" smtClean="0">
                <a:solidFill>
                  <a:srgbClr val="00B0F0"/>
                </a:solidFill>
              </a:rPr>
              <a:t>.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378621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86182" y="357166"/>
            <a:ext cx="521495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Компьютерлік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торап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дегеніміз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не?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 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Сіздің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компьютеріңіздің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дискісі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қанша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үлкен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және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онда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көп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ақпарат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сақталсада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файлдар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қажет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болатын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жағдай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туады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Ең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қарапайым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тәсіл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оларды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дискет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арқылы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көшіру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Ал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егер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файлдар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үлкен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болып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дискетке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симаса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? Ал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егер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олар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көп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болса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?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Мұндай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проблеманы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шешудің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қарапайым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варианты –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компьютердің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торапқа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топтастырылып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оларды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параллель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немесе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бір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ізді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тораптар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арқылы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қосып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және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де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арнайы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программа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көмегімен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мысалы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түзу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кабельді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жалғау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арқылы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мәліметтер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беруін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қамтамасыз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етуге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болады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Ол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үшін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қосатын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кабельдер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ғана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қажет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Алайда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осылай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қосылған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жағдайда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мәліметтер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беру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жылдамдығы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төмен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болады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Және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осылай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қосу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тек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бір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бөлменің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шеңберінде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ғана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болуы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мүмкін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Егер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де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мәліметтермен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әртүрлі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бөлмелерде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немесе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бір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мекеменің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әр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этажындағы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орналасқан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компьютерлерде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алмасу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үшін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компьютерді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арнайы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тораптық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адаптерлер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арқылы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кабельдер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көмегімен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бір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торапқа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байланыстырады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14422"/>
            <a:ext cx="339653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9</Words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Ученик</cp:lastModifiedBy>
  <cp:revision>3</cp:revision>
  <dcterms:modified xsi:type="dcterms:W3CDTF">2011-05-14T08:25:59Z</dcterms:modified>
</cp:coreProperties>
</file>