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58" r:id="rId4"/>
    <p:sldId id="270" r:id="rId5"/>
    <p:sldId id="268" r:id="rId6"/>
    <p:sldId id="271" r:id="rId7"/>
    <p:sldId id="261" r:id="rId8"/>
    <p:sldId id="269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D008"/>
    <a:srgbClr val="D82400"/>
    <a:srgbClr val="D5239E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 autoAdjust="0"/>
    <p:restoredTop sz="94660" autoAdjust="0"/>
  </p:normalViewPr>
  <p:slideViewPr>
    <p:cSldViewPr>
      <p:cViewPr varScale="1">
        <p:scale>
          <a:sx n="67" d="100"/>
          <a:sy n="67" d="100"/>
        </p:scale>
        <p:origin x="-8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8067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4AC9D-D79A-4223-9D06-C38E4E7C73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3579-1608-4284-AF17-7429B4D555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5036A-DBF2-4CF1-93BE-AE29EB1EDB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676400"/>
            <a:ext cx="4194175" cy="21351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76400"/>
            <a:ext cx="4194175" cy="21351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301625" y="3963988"/>
            <a:ext cx="4194175" cy="2135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63988"/>
            <a:ext cx="4194175" cy="2135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4235E-87EB-48CC-A252-833DF93F00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7AD2D-951E-4B2D-BD5F-8E54E3F314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E66D3-3F61-40AC-9040-9016B48C98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F2D5-C2EE-4393-9C40-5B0E6C03CA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C68EC-FA2C-476F-9A13-6A4EE39061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BB6F3-B3E3-4874-BA50-46D3AA8528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E50C0-81A5-4E7E-B1DD-73D0AEE565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4EAF4-B129-4BF8-8C2B-BA068100F7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05343-E028-45C8-A931-545AF3CEA2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7043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705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705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705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6AD922C-8282-475F-918F-7B13CE852E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8000" i="1" smtClean="0">
                <a:solidFill>
                  <a:schemeClr val="tx1"/>
                </a:solidFill>
              </a:rPr>
              <a:t>Разложение</a:t>
            </a:r>
            <a:r>
              <a:rPr lang="ru-RU" sz="8000" i="1" smtClean="0"/>
              <a:t> </a:t>
            </a:r>
            <a:r>
              <a:rPr lang="ru-RU" sz="8000" i="1" smtClean="0">
                <a:solidFill>
                  <a:schemeClr val="tx1"/>
                </a:solidFill>
              </a:rPr>
              <a:t>многочлена</a:t>
            </a:r>
            <a:r>
              <a:rPr lang="ru-RU" sz="8000" i="1" smtClean="0"/>
              <a:t> </a:t>
            </a:r>
            <a:r>
              <a:rPr lang="ru-RU" sz="8000" i="1" smtClean="0">
                <a:solidFill>
                  <a:schemeClr val="tx1"/>
                </a:solidFill>
              </a:rPr>
              <a:t>на множители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8" name="Rectangle 8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18525" cy="6369050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smtClean="0">
                <a:solidFill>
                  <a:schemeClr val="tx1"/>
                </a:solidFill>
              </a:rPr>
              <a:t>Разложение многочлена на множители с помощью комбинации различных приёмов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Rot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D82400"/>
                </a:solidFill>
              </a:rPr>
              <a:t>Тест</a:t>
            </a:r>
          </a:p>
        </p:txBody>
      </p:sp>
      <p:graphicFrame>
        <p:nvGraphicFramePr>
          <p:cNvPr id="11365" name="Group 101"/>
          <p:cNvGraphicFramePr>
            <a:graphicFrameLocks noGrp="1"/>
          </p:cNvGraphicFramePr>
          <p:nvPr>
            <p:ph sz="quarter" idx="1"/>
          </p:nvPr>
        </p:nvGraphicFramePr>
        <p:xfrm>
          <a:off x="323850" y="1700213"/>
          <a:ext cx="4194175" cy="2160587"/>
        </p:xfrm>
        <a:graphic>
          <a:graphicData uri="http://schemas.openxmlformats.org/drawingml/2006/table">
            <a:tbl>
              <a:tblPr/>
              <a:tblGrid>
                <a:gridCol w="698500"/>
                <a:gridCol w="700088"/>
                <a:gridCol w="698500"/>
                <a:gridCol w="698500"/>
                <a:gridCol w="700087"/>
                <a:gridCol w="698500"/>
              </a:tblGrid>
              <a:tr h="1068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2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2390" name="Group 54"/>
          <p:cNvGraphicFramePr>
            <a:graphicFrameLocks noGrp="1"/>
          </p:cNvGraphicFramePr>
          <p:nvPr>
            <p:ph sz="quarter" idx="2"/>
          </p:nvPr>
        </p:nvGraphicFramePr>
        <p:xfrm>
          <a:off x="4648200" y="1676400"/>
          <a:ext cx="4194175" cy="2135188"/>
        </p:xfrm>
        <a:graphic>
          <a:graphicData uri="http://schemas.openxmlformats.org/drawingml/2006/table">
            <a:tbl>
              <a:tblPr/>
              <a:tblGrid>
                <a:gridCol w="698500"/>
                <a:gridCol w="700088"/>
                <a:gridCol w="698500"/>
                <a:gridCol w="698500"/>
                <a:gridCol w="700087"/>
                <a:gridCol w="698500"/>
              </a:tblGrid>
              <a:tr h="1068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2413" name="Group 77"/>
          <p:cNvGraphicFramePr>
            <a:graphicFrameLocks noGrp="1"/>
          </p:cNvGraphicFramePr>
          <p:nvPr>
            <p:ph sz="quarter" idx="3"/>
          </p:nvPr>
        </p:nvGraphicFramePr>
        <p:xfrm>
          <a:off x="357188" y="4500563"/>
          <a:ext cx="4194175" cy="2135187"/>
        </p:xfrm>
        <a:graphic>
          <a:graphicData uri="http://schemas.openxmlformats.org/drawingml/2006/table">
            <a:tbl>
              <a:tblPr/>
              <a:tblGrid>
                <a:gridCol w="698500"/>
                <a:gridCol w="700088"/>
                <a:gridCol w="698500"/>
                <a:gridCol w="698500"/>
                <a:gridCol w="700087"/>
                <a:gridCol w="698500"/>
              </a:tblGrid>
              <a:tr h="1068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2436" name="Group 100"/>
          <p:cNvGraphicFramePr>
            <a:graphicFrameLocks noGrp="1"/>
          </p:cNvGraphicFramePr>
          <p:nvPr>
            <p:ph sz="quarter" idx="4"/>
          </p:nvPr>
        </p:nvGraphicFramePr>
        <p:xfrm>
          <a:off x="4643438" y="4500563"/>
          <a:ext cx="4194175" cy="2135187"/>
        </p:xfrm>
        <a:graphic>
          <a:graphicData uri="http://schemas.openxmlformats.org/drawingml/2006/table">
            <a:tbl>
              <a:tblPr/>
              <a:tblGrid>
                <a:gridCol w="698500"/>
                <a:gridCol w="700088"/>
                <a:gridCol w="698500"/>
                <a:gridCol w="698500"/>
                <a:gridCol w="700087"/>
                <a:gridCol w="698500"/>
              </a:tblGrid>
              <a:tr h="1068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Г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59" name="TextBox 96"/>
          <p:cNvSpPr txBox="1">
            <a:spLocks noChangeArrowheads="1"/>
          </p:cNvSpPr>
          <p:nvPr/>
        </p:nvSpPr>
        <p:spPr bwMode="auto">
          <a:xfrm>
            <a:off x="500063" y="1285875"/>
            <a:ext cx="1244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 вариант</a:t>
            </a:r>
          </a:p>
        </p:txBody>
      </p:sp>
      <p:sp>
        <p:nvSpPr>
          <p:cNvPr id="11360" name="TextBox 97"/>
          <p:cNvSpPr txBox="1">
            <a:spLocks noChangeArrowheads="1"/>
          </p:cNvSpPr>
          <p:nvPr/>
        </p:nvSpPr>
        <p:spPr bwMode="auto">
          <a:xfrm>
            <a:off x="500063" y="4000500"/>
            <a:ext cx="157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3 вариант</a:t>
            </a:r>
          </a:p>
        </p:txBody>
      </p:sp>
      <p:sp>
        <p:nvSpPr>
          <p:cNvPr id="11361" name="TextBox 98"/>
          <p:cNvSpPr txBox="1">
            <a:spLocks noChangeArrowheads="1"/>
          </p:cNvSpPr>
          <p:nvPr/>
        </p:nvSpPr>
        <p:spPr bwMode="auto">
          <a:xfrm>
            <a:off x="5072063" y="414337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1362" name="TextBox 9"/>
          <p:cNvSpPr txBox="1">
            <a:spLocks noChangeArrowheads="1"/>
          </p:cNvSpPr>
          <p:nvPr/>
        </p:nvSpPr>
        <p:spPr bwMode="auto">
          <a:xfrm>
            <a:off x="4714875" y="1214438"/>
            <a:ext cx="157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2 вариант</a:t>
            </a:r>
          </a:p>
        </p:txBody>
      </p:sp>
      <p:sp>
        <p:nvSpPr>
          <p:cNvPr id="11363" name="TextBox 10"/>
          <p:cNvSpPr txBox="1">
            <a:spLocks noChangeArrowheads="1"/>
          </p:cNvSpPr>
          <p:nvPr/>
        </p:nvSpPr>
        <p:spPr bwMode="auto">
          <a:xfrm>
            <a:off x="4643438" y="4000500"/>
            <a:ext cx="1428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4 вариант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i="1" smtClean="0">
                <a:solidFill>
                  <a:srgbClr val="D82400"/>
                </a:solidFill>
              </a:rPr>
              <a:t>Цели урока</a:t>
            </a:r>
          </a:p>
        </p:txBody>
      </p:sp>
      <p:sp>
        <p:nvSpPr>
          <p:cNvPr id="11366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smtClean="0"/>
              <a:t>Систематизировать, расширить и углубить знания, умения применять различные способы разложения многочлена на множители и их комбинации.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/>
              <a:t>Способствовать развитию наблюдательности, умения анализировать, сравнивать, делать выводы.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/>
              <a:t>Вырабатывать потребность в обосновании своих высказываний.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i="1" smtClean="0">
                <a:solidFill>
                  <a:srgbClr val="D82400"/>
                </a:solidFill>
              </a:rPr>
              <a:t>Разложение многочлена на множители - это</a:t>
            </a:r>
          </a:p>
        </p:txBody>
      </p:sp>
      <p:sp>
        <p:nvSpPr>
          <p:cNvPr id="1146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hlink"/>
                </a:solidFill>
              </a:rPr>
              <a:t>1</a:t>
            </a:r>
            <a:r>
              <a:rPr lang="ru-RU" dirty="0" smtClean="0"/>
              <a:t>… представление многочлена в виде суммы двух или нескольких многочленов</a:t>
            </a:r>
          </a:p>
          <a:p>
            <a:pPr eaLnBrk="1" hangingPunct="1">
              <a:defRPr/>
            </a:pPr>
            <a:r>
              <a:rPr lang="ru-RU" dirty="0" smtClean="0">
                <a:solidFill>
                  <a:schemeClr val="hlink"/>
                </a:solidFill>
              </a:rPr>
              <a:t>2</a:t>
            </a:r>
            <a:r>
              <a:rPr lang="ru-RU" dirty="0" smtClean="0"/>
              <a:t>…представление многочлена в виде произведения двух или нескольких одночленов</a:t>
            </a:r>
          </a:p>
          <a:p>
            <a:pPr eaLnBrk="1" hangingPunct="1">
              <a:defRPr/>
            </a:pPr>
            <a:r>
              <a:rPr lang="ru-RU" dirty="0" smtClean="0">
                <a:solidFill>
                  <a:schemeClr val="hlink"/>
                </a:solidFill>
              </a:rPr>
              <a:t>3</a:t>
            </a:r>
            <a:r>
              <a:rPr lang="ru-RU" dirty="0" smtClean="0"/>
              <a:t>…представление многочлена в виде произведения двух или нескольких многочленов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i="1" smtClean="0">
                <a:solidFill>
                  <a:srgbClr val="D82400"/>
                </a:solidFill>
                <a:effectLst/>
              </a:rPr>
              <a:t>Способы разложения на множители</a:t>
            </a:r>
          </a:p>
        </p:txBody>
      </p:sp>
      <p:sp>
        <p:nvSpPr>
          <p:cNvPr id="30723" name="Rectangle 3"/>
          <p:cNvSpPr>
            <a:spLocks noGrp="1" noRot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ru-RU" sz="3600" smtClean="0">
                <a:effectLst/>
              </a:rPr>
              <a:t>Вынесение общего множителя за скобки</a:t>
            </a:r>
          </a:p>
          <a:p>
            <a:endParaRPr lang="ru-RU" sz="3600" smtClean="0">
              <a:effectLst/>
            </a:endParaRPr>
          </a:p>
          <a:p>
            <a:r>
              <a:rPr lang="ru-RU" sz="3600" smtClean="0">
                <a:effectLst/>
              </a:rPr>
              <a:t>Формулы сокращенного умножения</a:t>
            </a:r>
          </a:p>
          <a:p>
            <a:endParaRPr lang="ru-RU" sz="3600" smtClean="0">
              <a:effectLst/>
            </a:endParaRPr>
          </a:p>
          <a:p>
            <a:r>
              <a:rPr lang="ru-RU" sz="3600" smtClean="0">
                <a:effectLst/>
              </a:rPr>
              <a:t>Способ группировки</a:t>
            </a:r>
          </a:p>
          <a:p>
            <a:endParaRPr lang="ru-RU" sz="3600" smtClean="0">
              <a:effectLst/>
            </a:endParaRPr>
          </a:p>
          <a:p>
            <a:endParaRPr lang="ru-RU" sz="2800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i="1" smtClean="0">
                <a:solidFill>
                  <a:srgbClr val="D82400"/>
                </a:solidFill>
                <a:effectLst/>
              </a:rPr>
              <a:t>Ответы № 1</a:t>
            </a:r>
          </a:p>
        </p:txBody>
      </p:sp>
      <p:sp>
        <p:nvSpPr>
          <p:cNvPr id="27651" name="Rectangle 3"/>
          <p:cNvSpPr>
            <a:spLocks noGrp="1" noRot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mtClean="0">
                <a:effectLst/>
              </a:rPr>
              <a:t>                        </a:t>
            </a:r>
            <a:r>
              <a:rPr lang="ru-RU" sz="4000" smtClean="0">
                <a:effectLst/>
              </a:rPr>
              <a:t>а) 5(с + 2)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mtClean="0">
                <a:effectLst/>
              </a:rPr>
              <a:t>                     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mtClean="0">
                <a:effectLst/>
              </a:rPr>
              <a:t>                        </a:t>
            </a:r>
            <a:r>
              <a:rPr lang="ru-RU" sz="4000" smtClean="0">
                <a:effectLst/>
              </a:rPr>
              <a:t>б) а(8а + 3 – 2а</a:t>
            </a:r>
            <a:r>
              <a:rPr lang="ru-RU" sz="4000" baseline="30000" smtClean="0">
                <a:effectLst/>
              </a:rPr>
              <a:t>2</a:t>
            </a:r>
            <a:r>
              <a:rPr lang="ru-RU" sz="4000" smtClean="0">
                <a:effectLst/>
              </a:rPr>
              <a:t>)</a:t>
            </a:r>
          </a:p>
          <a:p>
            <a:pPr>
              <a:lnSpc>
                <a:spcPct val="90000"/>
              </a:lnSpc>
            </a:pPr>
            <a:endParaRPr lang="ru-RU" sz="4000" smtClean="0">
              <a:effectLst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mtClean="0">
                <a:effectLst/>
              </a:rPr>
              <a:t>                        </a:t>
            </a:r>
            <a:r>
              <a:rPr lang="ru-RU" sz="4000" smtClean="0">
                <a:effectLst/>
              </a:rPr>
              <a:t>в) 7х</a:t>
            </a:r>
            <a:r>
              <a:rPr lang="ru-RU" sz="4000" baseline="30000" smtClean="0">
                <a:effectLst/>
              </a:rPr>
              <a:t>2</a:t>
            </a:r>
            <a:r>
              <a:rPr lang="ru-RU" sz="4000" smtClean="0">
                <a:effectLst/>
              </a:rPr>
              <a:t>у</a:t>
            </a:r>
            <a:r>
              <a:rPr lang="ru-RU" sz="4000" baseline="30000" smtClean="0">
                <a:effectLst/>
              </a:rPr>
              <a:t>3</a:t>
            </a:r>
            <a:r>
              <a:rPr lang="ru-RU" sz="4000" smtClean="0">
                <a:effectLst/>
              </a:rPr>
              <a:t>(1 – 3х)</a:t>
            </a:r>
          </a:p>
          <a:p>
            <a:pPr>
              <a:lnSpc>
                <a:spcPct val="90000"/>
              </a:lnSpc>
            </a:pPr>
            <a:endParaRPr lang="ru-RU" smtClean="0">
              <a:effectLst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mtClean="0">
                <a:effectLst/>
              </a:rPr>
              <a:t>                        </a:t>
            </a:r>
            <a:r>
              <a:rPr lang="ru-RU" sz="4000" smtClean="0">
                <a:effectLst/>
              </a:rPr>
              <a:t>г) (х – 5)(2у + х)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i="1" smtClean="0">
                <a:solidFill>
                  <a:srgbClr val="D82400"/>
                </a:solidFill>
                <a:effectLst/>
              </a:rPr>
              <a:t>Формулы сокращенного умножения</a:t>
            </a:r>
          </a:p>
        </p:txBody>
      </p:sp>
      <p:sp>
        <p:nvSpPr>
          <p:cNvPr id="31747" name="Rectangle 3"/>
          <p:cNvSpPr>
            <a:spLocks noGrp="1" noRot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>
                <a:effectLst/>
              </a:rPr>
              <a:t>                         а</a:t>
            </a:r>
            <a:r>
              <a:rPr lang="ru-RU" sz="2800" baseline="30000" smtClean="0">
                <a:effectLst/>
              </a:rPr>
              <a:t>2</a:t>
            </a:r>
            <a:r>
              <a:rPr lang="ru-RU" sz="2800" smtClean="0">
                <a:effectLst/>
              </a:rPr>
              <a:t> – </a:t>
            </a:r>
            <a:r>
              <a:rPr lang="en-US" sz="2800" smtClean="0">
                <a:effectLst/>
              </a:rPr>
              <a:t>b</a:t>
            </a:r>
            <a:r>
              <a:rPr lang="en-US" sz="2800" baseline="30000" smtClean="0">
                <a:effectLst/>
              </a:rPr>
              <a:t>2</a:t>
            </a:r>
            <a:r>
              <a:rPr lang="en-US" sz="2800" smtClean="0">
                <a:effectLst/>
              </a:rPr>
              <a:t> = (a – b)(a +b)</a:t>
            </a:r>
          </a:p>
          <a:p>
            <a:pPr>
              <a:lnSpc>
                <a:spcPct val="90000"/>
              </a:lnSpc>
            </a:pPr>
            <a:endParaRPr lang="en-US" sz="2800" smtClean="0">
              <a:effectLst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>
                <a:effectLst/>
              </a:rPr>
              <a:t>                         </a:t>
            </a:r>
            <a:r>
              <a:rPr lang="en-US" sz="2800" smtClean="0">
                <a:effectLst/>
              </a:rPr>
              <a:t>a</a:t>
            </a:r>
            <a:r>
              <a:rPr lang="en-US" sz="2800" baseline="30000" smtClean="0">
                <a:effectLst/>
              </a:rPr>
              <a:t>2</a:t>
            </a:r>
            <a:r>
              <a:rPr lang="en-US" sz="2800" smtClean="0">
                <a:effectLst/>
              </a:rPr>
              <a:t> – 2ab + b</a:t>
            </a:r>
            <a:r>
              <a:rPr lang="en-US" sz="2800" baseline="30000" smtClean="0">
                <a:effectLst/>
              </a:rPr>
              <a:t>2</a:t>
            </a:r>
            <a:r>
              <a:rPr lang="en-US" sz="2800" smtClean="0">
                <a:effectLst/>
              </a:rPr>
              <a:t> = (a – b)</a:t>
            </a:r>
            <a:r>
              <a:rPr lang="en-US" sz="2800" baseline="30000" smtClean="0">
                <a:effectLst/>
              </a:rPr>
              <a:t>2</a:t>
            </a:r>
          </a:p>
          <a:p>
            <a:pPr>
              <a:lnSpc>
                <a:spcPct val="90000"/>
              </a:lnSpc>
            </a:pPr>
            <a:endParaRPr lang="en-US" sz="2800" smtClean="0">
              <a:effectLst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>
                <a:effectLst/>
              </a:rPr>
              <a:t>                         </a:t>
            </a:r>
            <a:r>
              <a:rPr lang="en-US" sz="2800" smtClean="0">
                <a:effectLst/>
              </a:rPr>
              <a:t>a</a:t>
            </a:r>
            <a:r>
              <a:rPr lang="en-US" sz="2800" baseline="30000" smtClean="0">
                <a:effectLst/>
              </a:rPr>
              <a:t>2</a:t>
            </a:r>
            <a:r>
              <a:rPr lang="en-US" sz="2800" smtClean="0">
                <a:effectLst/>
              </a:rPr>
              <a:t> + 2ab + b</a:t>
            </a:r>
            <a:r>
              <a:rPr lang="en-US" sz="2800" baseline="30000" smtClean="0">
                <a:effectLst/>
              </a:rPr>
              <a:t>2</a:t>
            </a:r>
            <a:r>
              <a:rPr lang="en-US" sz="2800" smtClean="0">
                <a:effectLst/>
              </a:rPr>
              <a:t> = (a + b)</a:t>
            </a:r>
            <a:r>
              <a:rPr lang="en-US" sz="2800" baseline="30000" smtClean="0">
                <a:effectLst/>
              </a:rPr>
              <a:t>2</a:t>
            </a:r>
          </a:p>
          <a:p>
            <a:pPr>
              <a:lnSpc>
                <a:spcPct val="90000"/>
              </a:lnSpc>
            </a:pPr>
            <a:endParaRPr lang="en-US" sz="2800" smtClean="0">
              <a:effectLst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>
                <a:effectLst/>
              </a:rPr>
              <a:t>                     </a:t>
            </a:r>
            <a:r>
              <a:rPr lang="en-US" sz="2800" smtClean="0">
                <a:effectLst/>
              </a:rPr>
              <a:t>a</a:t>
            </a:r>
            <a:r>
              <a:rPr lang="en-US" sz="2800" baseline="30000" smtClean="0">
                <a:effectLst/>
              </a:rPr>
              <a:t>3</a:t>
            </a:r>
            <a:r>
              <a:rPr lang="en-US" sz="2800" smtClean="0">
                <a:effectLst/>
              </a:rPr>
              <a:t> – b</a:t>
            </a:r>
            <a:r>
              <a:rPr lang="en-US" sz="2800" baseline="30000" smtClean="0">
                <a:effectLst/>
              </a:rPr>
              <a:t>3</a:t>
            </a:r>
            <a:r>
              <a:rPr lang="en-US" sz="2800" smtClean="0">
                <a:effectLst/>
              </a:rPr>
              <a:t> = (a – b)(a</a:t>
            </a:r>
            <a:r>
              <a:rPr lang="en-US" sz="2800" baseline="30000" smtClean="0">
                <a:effectLst/>
              </a:rPr>
              <a:t>2 </a:t>
            </a:r>
            <a:r>
              <a:rPr lang="en-US" sz="2800" smtClean="0">
                <a:effectLst/>
              </a:rPr>
              <a:t>+ ab + b</a:t>
            </a:r>
            <a:r>
              <a:rPr lang="en-US" sz="2800" baseline="30000" smtClean="0">
                <a:effectLst/>
              </a:rPr>
              <a:t>2</a:t>
            </a:r>
            <a:r>
              <a:rPr lang="en-US" sz="2800" smtClean="0">
                <a:effectLst/>
              </a:rPr>
              <a:t>)</a:t>
            </a:r>
          </a:p>
          <a:p>
            <a:pPr>
              <a:lnSpc>
                <a:spcPct val="90000"/>
              </a:lnSpc>
            </a:pPr>
            <a:endParaRPr lang="en-US" sz="2800" baseline="30000" smtClean="0">
              <a:effectLst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>
                <a:effectLst/>
              </a:rPr>
              <a:t>                     </a:t>
            </a:r>
            <a:r>
              <a:rPr lang="en-US" sz="2800" smtClean="0">
                <a:effectLst/>
              </a:rPr>
              <a:t>a</a:t>
            </a:r>
            <a:r>
              <a:rPr lang="en-US" sz="2800" baseline="30000" smtClean="0">
                <a:effectLst/>
              </a:rPr>
              <a:t>3</a:t>
            </a:r>
            <a:r>
              <a:rPr lang="en-US" sz="2800" smtClean="0">
                <a:effectLst/>
              </a:rPr>
              <a:t> + b</a:t>
            </a:r>
            <a:r>
              <a:rPr lang="en-US" sz="2800" baseline="30000" smtClean="0">
                <a:effectLst/>
              </a:rPr>
              <a:t>3</a:t>
            </a:r>
            <a:r>
              <a:rPr lang="en-US" sz="2800" smtClean="0">
                <a:effectLst/>
              </a:rPr>
              <a:t> = (a + b)(a</a:t>
            </a:r>
            <a:r>
              <a:rPr lang="en-US" sz="2800" baseline="30000" smtClean="0">
                <a:effectLst/>
              </a:rPr>
              <a:t>2 </a:t>
            </a:r>
            <a:r>
              <a:rPr lang="en-US" sz="2800" smtClean="0">
                <a:effectLst/>
              </a:rPr>
              <a:t>- ab + b</a:t>
            </a:r>
            <a:r>
              <a:rPr lang="en-US" sz="2800" baseline="30000" smtClean="0">
                <a:effectLst/>
              </a:rPr>
              <a:t>2</a:t>
            </a:r>
            <a:r>
              <a:rPr lang="en-US" sz="2800" smtClean="0">
                <a:effectLst/>
              </a:rPr>
              <a:t>)</a:t>
            </a:r>
            <a:endParaRPr lang="en-US" sz="2800" baseline="30000" smtClean="0">
              <a:effectLst/>
            </a:endParaRPr>
          </a:p>
          <a:p>
            <a:pPr>
              <a:lnSpc>
                <a:spcPct val="90000"/>
              </a:lnSpc>
            </a:pPr>
            <a:endParaRPr lang="en-US" sz="2800" baseline="30000" smtClean="0">
              <a:effectLst/>
            </a:endParaRPr>
          </a:p>
          <a:p>
            <a:pPr>
              <a:lnSpc>
                <a:spcPct val="90000"/>
              </a:lnSpc>
            </a:pPr>
            <a:endParaRPr lang="en-US" sz="2800" baseline="30000" smtClean="0">
              <a:effectLst/>
            </a:endParaRPr>
          </a:p>
          <a:p>
            <a:pPr>
              <a:lnSpc>
                <a:spcPct val="90000"/>
              </a:lnSpc>
            </a:pPr>
            <a:endParaRPr lang="ru-RU" sz="2800" baseline="30000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83" name="Group 39"/>
          <p:cNvGraphicFramePr>
            <a:graphicFrameLocks noGrp="1"/>
          </p:cNvGraphicFramePr>
          <p:nvPr>
            <p:ph idx="4294967295"/>
          </p:nvPr>
        </p:nvGraphicFramePr>
        <p:xfrm>
          <a:off x="684213" y="981075"/>
          <a:ext cx="7704137" cy="4968876"/>
        </p:xfrm>
        <a:graphic>
          <a:graphicData uri="http://schemas.openxmlformats.org/drawingml/2006/table">
            <a:tbl>
              <a:tblPr/>
              <a:tblGrid>
                <a:gridCol w="5111750"/>
                <a:gridCol w="2592387"/>
              </a:tblGrid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(2х – у)(2х + у)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(х – у)(х + у)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(х + 3)</a:t>
                      </a:r>
                      <a:r>
                        <a:rPr kumimoji="0" lang="ru-RU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(х + 2)</a:t>
                      </a:r>
                      <a:r>
                        <a:rPr kumimoji="0" lang="ru-RU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(3у – 2х)(3у + 2х)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(1 – 2х)(1 + 2х)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(х + 2)</a:t>
                      </a:r>
                      <a:r>
                        <a:rPr kumimoji="0" lang="ru-RU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(2х – 1)</a:t>
                      </a:r>
                      <a:r>
                        <a:rPr kumimoji="0" lang="ru-RU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(5х – 4у)(5х + 4у)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i="1" smtClean="0">
                <a:solidFill>
                  <a:srgbClr val="D82400"/>
                </a:solidFill>
                <a:effectLst/>
              </a:rPr>
              <a:t>Семиотика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0" y="0"/>
          <a:ext cx="123825" cy="123825"/>
        </p:xfrm>
        <a:graphic>
          <a:graphicData uri="http://schemas.openxmlformats.org/presentationml/2006/ole">
            <p:oleObj spid="_x0000_s29700" name="Формула" r:id="rId3" imgW="126725" imgH="126725" progId="Equation.3">
              <p:embed/>
            </p:oleObj>
          </a:graphicData>
        </a:graphic>
      </p:graphicFrame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0" y="0"/>
          <a:ext cx="123825" cy="123825"/>
        </p:xfrm>
        <a:graphic>
          <a:graphicData uri="http://schemas.openxmlformats.org/presentationml/2006/ole">
            <p:oleObj spid="_x0000_s29702" name="Формула" r:id="rId4" imgW="126725" imgH="126725" progId="Equation.3">
              <p:embed/>
            </p:oleObj>
          </a:graphicData>
        </a:graphic>
      </p:graphicFrame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0" y="0"/>
          <a:ext cx="123825" cy="123825"/>
        </p:xfrm>
        <a:graphic>
          <a:graphicData uri="http://schemas.openxmlformats.org/presentationml/2006/ole">
            <p:oleObj spid="_x0000_s29704" name="Формула" r:id="rId5" imgW="126725" imgH="126725" progId="Equation.3">
              <p:embed/>
            </p:oleObj>
          </a:graphicData>
        </a:graphic>
      </p:graphicFrame>
      <p:sp>
        <p:nvSpPr>
          <p:cNvPr id="29706" name="Rectangle 10"/>
          <p:cNvSpPr>
            <a:spLocks noGrp="1" noRot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mtClean="0">
                <a:effectLst/>
              </a:rPr>
              <a:t>        От греч. </a:t>
            </a:r>
            <a:r>
              <a:rPr lang="en-US" smtClean="0">
                <a:effectLst/>
              </a:rPr>
              <a:t>Semeion – </a:t>
            </a:r>
            <a:r>
              <a:rPr lang="ru-RU" smtClean="0">
                <a:effectLst/>
              </a:rPr>
              <a:t>знак, признак.</a:t>
            </a:r>
          </a:p>
          <a:p>
            <a:pPr>
              <a:buFont typeface="Wingdings" pitchFamily="2" charset="2"/>
              <a:buNone/>
            </a:pPr>
            <a:endParaRPr lang="ru-RU" smtClean="0"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 smtClean="0">
                <a:effectLst/>
              </a:rPr>
              <a:t>   Наука, исследующая свойства знаков и знаковых систем (главным образом естественных и искусственных языков)</a:t>
            </a:r>
          </a:p>
          <a:p>
            <a:pPr>
              <a:buFont typeface="Wingdings" pitchFamily="2" charset="2"/>
              <a:buNone/>
            </a:pPr>
            <a:endParaRPr lang="ru-RU" smtClean="0"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 smtClean="0">
                <a:effectLst/>
              </a:rPr>
              <a:t>                      +, </a:t>
            </a:r>
            <a:r>
              <a:rPr lang="en-US" smtClean="0">
                <a:effectLst/>
                <a:cs typeface="Arial" charset="0"/>
              </a:rPr>
              <a:t>%</a:t>
            </a:r>
            <a:r>
              <a:rPr lang="ru-RU" smtClean="0">
                <a:effectLst/>
                <a:cs typeface="Arial" charset="0"/>
              </a:rPr>
              <a:t>, </a:t>
            </a:r>
            <a:r>
              <a:rPr lang="en-US" smtClean="0">
                <a:effectLst/>
                <a:cs typeface="Arial" charset="0"/>
              </a:rPr>
              <a:t>&gt;</a:t>
            </a:r>
            <a:r>
              <a:rPr lang="ru-RU" smtClean="0">
                <a:effectLst/>
                <a:cs typeface="Arial" charset="0"/>
              </a:rPr>
              <a:t>, </a:t>
            </a:r>
            <a:r>
              <a:rPr lang="en-US" smtClean="0">
                <a:effectLst/>
                <a:cs typeface="Arial" charset="0"/>
              </a:rPr>
              <a:t>&lt;</a:t>
            </a:r>
            <a:r>
              <a:rPr lang="ru-RU" smtClean="0">
                <a:effectLst/>
                <a:cs typeface="Arial" charset="0"/>
              </a:rPr>
              <a:t>, =,…</a:t>
            </a:r>
            <a:endParaRPr lang="en-US" smtClean="0">
              <a:effectLst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D82400"/>
                </a:solidFill>
              </a:rPr>
              <a:t>Способ группировки</a:t>
            </a:r>
          </a:p>
        </p:txBody>
      </p:sp>
      <p:sp>
        <p:nvSpPr>
          <p:cNvPr id="1351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1628775"/>
            <a:ext cx="8540750" cy="442277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chemeClr val="hlink"/>
                </a:solidFill>
              </a:rPr>
              <a:t>1</a:t>
            </a:r>
            <a:r>
              <a:rPr lang="ru-RU" smtClean="0"/>
              <a:t>.Сгруппировать слагаемые так, чтобы в каждой группе имелся общий множитель</a:t>
            </a:r>
          </a:p>
          <a:p>
            <a:pPr eaLnBrk="1" hangingPunct="1">
              <a:defRPr/>
            </a:pPr>
            <a:endParaRPr lang="ru-RU" smtClean="0"/>
          </a:p>
          <a:p>
            <a:pPr eaLnBrk="1" hangingPunct="1">
              <a:defRPr/>
            </a:pPr>
            <a:r>
              <a:rPr lang="ru-RU" smtClean="0">
                <a:solidFill>
                  <a:schemeClr val="hlink"/>
                </a:solidFill>
              </a:rPr>
              <a:t>2</a:t>
            </a:r>
            <a:r>
              <a:rPr lang="ru-RU" smtClean="0"/>
              <a:t>.Вынести в каждой группе общий множитель в виде одночлена за скобки</a:t>
            </a:r>
          </a:p>
          <a:p>
            <a:pPr eaLnBrk="1" hangingPunct="1">
              <a:defRPr/>
            </a:pPr>
            <a:endParaRPr lang="ru-RU" smtClean="0"/>
          </a:p>
          <a:p>
            <a:pPr eaLnBrk="1" hangingPunct="1">
              <a:defRPr/>
            </a:pPr>
            <a:r>
              <a:rPr lang="ru-RU" smtClean="0">
                <a:solidFill>
                  <a:schemeClr val="hlink"/>
                </a:solidFill>
              </a:rPr>
              <a:t>3</a:t>
            </a:r>
            <a:r>
              <a:rPr lang="ru-RU" smtClean="0"/>
              <a:t>. Вынести в каждой группе общий множитель (в виде многочлена) за скобки</a:t>
            </a:r>
          </a:p>
          <a:p>
            <a:pPr eaLnBrk="1" hangingPunct="1">
              <a:defRPr/>
            </a:pPr>
            <a:endParaRPr lang="ru-RU" smtClean="0"/>
          </a:p>
          <a:p>
            <a:pPr eaLnBrk="1" hangingPunct="1">
              <a:defRPr/>
            </a:pPr>
            <a:endParaRPr lang="ru-RU" smtClean="0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зложение многочлена на множители">
  <a:themeElements>
    <a:clrScheme name="Разложение многочлена на множители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Разложение многочлена на множител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ложение многочлена на множители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ложение многочлена на множители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ложение многочлена на множители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ложение многочлена на множители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ложение многочлена на множители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ложение многочлена на множители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ложение многочлена на множители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ложение многочлена на множители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ложение многочлена на множители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531</TotalTime>
  <Words>433</Words>
  <Application>Microsoft PowerPoint</Application>
  <PresentationFormat>Экран (4:3)</PresentationFormat>
  <Paragraphs>120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Wingdings</vt:lpstr>
      <vt:lpstr>Calibri</vt:lpstr>
      <vt:lpstr>Разложение многочлена на множители</vt:lpstr>
      <vt:lpstr>Microsoft Equation 3.0</vt:lpstr>
      <vt:lpstr>Разложение многочлена на множители</vt:lpstr>
      <vt:lpstr>Цели урока</vt:lpstr>
      <vt:lpstr>Разложение многочлена на множители - это</vt:lpstr>
      <vt:lpstr>Способы разложения на множители</vt:lpstr>
      <vt:lpstr>Ответы № 1</vt:lpstr>
      <vt:lpstr>Формулы сокращенного умножения</vt:lpstr>
      <vt:lpstr>Слайд 7</vt:lpstr>
      <vt:lpstr>Семиотика</vt:lpstr>
      <vt:lpstr>Способ группировки</vt:lpstr>
      <vt:lpstr>Разложение многочлена на множители с помощью комбинации различных приёмов </vt:lpstr>
      <vt:lpstr>Тест</vt:lpstr>
    </vt:vector>
  </TitlesOfParts>
  <Company>Домашний компьютер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Разложение многочлена на множители</dc:title>
  <dc:creator>Пользователь</dc:creator>
  <cp:lastModifiedBy>Виталя</cp:lastModifiedBy>
  <cp:revision>11</cp:revision>
  <cp:lastPrinted>1601-01-01T00:00:00Z</cp:lastPrinted>
  <dcterms:created xsi:type="dcterms:W3CDTF">2009-04-13T16:06:03Z</dcterms:created>
  <dcterms:modified xsi:type="dcterms:W3CDTF">2010-03-04T21:48:21Z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9</vt:i4>
  </property>
</Properties>
</file>