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8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3/11/2010</a:t>
            </a:fld>
            <a:endParaRPr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3/11/2010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3/11/2010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3/11/2010</a:t>
            </a:fld>
            <a:endParaRPr lang="en-US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3/11/2010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3/11/2010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3/11/2010</a:t>
            </a:fld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3/11/2010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3/11/2010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3/11/2010</a:t>
            </a:fld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3/11/2010</a:t>
            </a:fld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3/11/2010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67200" y="4495800"/>
            <a:ext cx="3505200" cy="1143000"/>
          </a:xfrm>
        </p:spPr>
        <p:txBody>
          <a:bodyPr/>
          <a:lstStyle/>
          <a:p>
            <a:r>
              <a:rPr lang="ru-RU" dirty="0" smtClean="0"/>
              <a:t>Геометрия, 7 класс</a:t>
            </a:r>
          </a:p>
          <a:p>
            <a:r>
              <a:rPr lang="ru-RU" dirty="0" smtClean="0"/>
              <a:t>урок № 4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Измерение отрезков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Ввести понятие длины отрезков</a:t>
            </a:r>
          </a:p>
          <a:p>
            <a:r>
              <a:rPr lang="ru-RU" dirty="0" smtClean="0"/>
              <a:t>Рассмотреть свойства длин отрезков</a:t>
            </a:r>
          </a:p>
          <a:p>
            <a:r>
              <a:rPr lang="ru-RU" dirty="0" smtClean="0"/>
              <a:t>Ознакомишь учащихся с различными единицами измерения и инструментами для измерения отрезков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Цели уроков: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Какие фигуры называются равными?</a:t>
            </a:r>
          </a:p>
          <a:p>
            <a:r>
              <a:rPr lang="ru-RU" dirty="0" smtClean="0"/>
              <a:t>Как сравнить два отрезка?</a:t>
            </a:r>
          </a:p>
          <a:p>
            <a:r>
              <a:rPr lang="ru-RU" dirty="0" smtClean="0"/>
              <a:t>Какая точка называется серединой отрезка?</a:t>
            </a:r>
          </a:p>
          <a:p>
            <a:r>
              <a:rPr lang="ru-RU" dirty="0" smtClean="0"/>
              <a:t>Как сравнить два угла?</a:t>
            </a:r>
          </a:p>
          <a:p>
            <a:r>
              <a:rPr lang="ru-RU" dirty="0" smtClean="0"/>
              <a:t>Какой луч называют </a:t>
            </a:r>
            <a:r>
              <a:rPr lang="ru-RU" dirty="0" err="1" smtClean="0"/>
              <a:t>биссекрисой</a:t>
            </a:r>
            <a:r>
              <a:rPr lang="ru-RU" dirty="0" smtClean="0"/>
              <a:t> угла?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Проверка домашнего задания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28600" y="1143000"/>
            <a:ext cx="4267200" cy="57150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1600" dirty="0" smtClean="0"/>
              <a:t>I </a:t>
            </a:r>
            <a:r>
              <a:rPr lang="ru-RU" sz="1600" dirty="0" smtClean="0"/>
              <a:t>вариант</a:t>
            </a:r>
            <a:endParaRPr lang="en-US" sz="1600" dirty="0" smtClean="0"/>
          </a:p>
          <a:p>
            <a:pPr marL="180000" indent="-180000" algn="just">
              <a:buFont typeface="+mj-lt"/>
              <a:buAutoNum type="arabicPeriod"/>
            </a:pPr>
            <a:r>
              <a:rPr lang="ru-RU" sz="1600" dirty="0" smtClean="0"/>
              <a:t>На прямой </a:t>
            </a:r>
            <a:r>
              <a:rPr lang="en-US" sz="1600" i="1" dirty="0" smtClean="0"/>
              <a:t>a</a:t>
            </a:r>
            <a:r>
              <a:rPr lang="ru-RU" sz="1600" i="1" dirty="0" smtClean="0"/>
              <a:t> </a:t>
            </a:r>
            <a:r>
              <a:rPr lang="ru-RU" sz="1600" dirty="0" smtClean="0"/>
              <a:t>от точки </a:t>
            </a:r>
            <a:r>
              <a:rPr lang="ru-RU" sz="1600" i="1" dirty="0" smtClean="0"/>
              <a:t>А </a:t>
            </a:r>
            <a:r>
              <a:rPr lang="ru-RU" sz="1600" dirty="0" smtClean="0"/>
              <a:t>в одном направлении отложены два отрезка </a:t>
            </a:r>
            <a:r>
              <a:rPr lang="ru-RU" sz="1600" i="1" dirty="0" smtClean="0"/>
              <a:t>АВ</a:t>
            </a:r>
            <a:r>
              <a:rPr lang="ru-RU" sz="1600" dirty="0" smtClean="0"/>
              <a:t> и </a:t>
            </a:r>
            <a:r>
              <a:rPr lang="ru-RU" sz="1600" i="1" dirty="0" smtClean="0"/>
              <a:t>АС</a:t>
            </a:r>
            <a:r>
              <a:rPr lang="ru-RU" sz="1600" dirty="0" smtClean="0"/>
              <a:t> так, что </a:t>
            </a:r>
            <a:r>
              <a:rPr lang="ru-RU" sz="1600" i="1" dirty="0" smtClean="0"/>
              <a:t>АС </a:t>
            </a:r>
            <a:r>
              <a:rPr lang="en-US" sz="1600" i="1" dirty="0" smtClean="0"/>
              <a:t>&gt;</a:t>
            </a:r>
            <a:r>
              <a:rPr lang="ru-RU" sz="1600" i="1" dirty="0" smtClean="0"/>
              <a:t> АВ</a:t>
            </a:r>
            <a:r>
              <a:rPr lang="ru-RU" sz="1600" dirty="0" smtClean="0"/>
              <a:t>. От точки </a:t>
            </a:r>
            <a:r>
              <a:rPr lang="ru-RU" sz="1600" i="1" dirty="0" smtClean="0"/>
              <a:t>С</a:t>
            </a:r>
            <a:r>
              <a:rPr lang="ru-RU" sz="1600" dirty="0" smtClean="0"/>
              <a:t> на этой прямой отложите отрезок </a:t>
            </a:r>
            <a:r>
              <a:rPr lang="ru-RU" sz="1600" i="1" dirty="0" smtClean="0"/>
              <a:t>СЕ</a:t>
            </a:r>
            <a:r>
              <a:rPr lang="ru-RU" sz="1600" dirty="0" smtClean="0"/>
              <a:t>, чтобы </a:t>
            </a:r>
            <a:r>
              <a:rPr lang="ru-RU" sz="1600" i="1" dirty="0" smtClean="0"/>
              <a:t>АС = ВЕ</a:t>
            </a:r>
            <a:r>
              <a:rPr lang="ru-RU" sz="1600" dirty="0" smtClean="0"/>
              <a:t>. Сравните отрезки </a:t>
            </a:r>
            <a:r>
              <a:rPr lang="ru-RU" sz="1600" i="1" dirty="0" smtClean="0"/>
              <a:t>СЕ</a:t>
            </a:r>
            <a:r>
              <a:rPr lang="ru-RU" sz="1600" dirty="0" smtClean="0"/>
              <a:t> и </a:t>
            </a:r>
            <a:r>
              <a:rPr lang="ru-RU" sz="1600" i="1" dirty="0" smtClean="0"/>
              <a:t>АВ</a:t>
            </a:r>
            <a:r>
              <a:rPr lang="ru-RU" sz="1600" dirty="0" smtClean="0"/>
              <a:t>. </a:t>
            </a:r>
          </a:p>
          <a:p>
            <a:pPr marL="180000" indent="-180000" algn="just">
              <a:buFont typeface="+mj-lt"/>
              <a:buAutoNum type="arabicPeriod"/>
            </a:pPr>
            <a:r>
              <a:rPr lang="ru-RU" sz="1600" dirty="0" smtClean="0"/>
              <a:t>Дано: угол АОС равен углу ВО</a:t>
            </a:r>
            <a:r>
              <a:rPr lang="en-US" sz="1600" dirty="0" smtClean="0"/>
              <a:t>D</a:t>
            </a:r>
            <a:r>
              <a:rPr lang="ru-RU" sz="1600" dirty="0" smtClean="0"/>
              <a:t>, ОМ – биссектриса угла АОВ. Доказать, что ОМ – биссектриса угла </a:t>
            </a:r>
            <a:r>
              <a:rPr lang="en-US" sz="1600" dirty="0" smtClean="0"/>
              <a:t>COD.</a:t>
            </a:r>
            <a:endParaRPr lang="ru-RU" sz="1600" dirty="0" smtClean="0"/>
          </a:p>
          <a:p>
            <a:pPr marL="180000" indent="-180000" algn="just">
              <a:buFont typeface="+mj-lt"/>
              <a:buAutoNum type="arabicPeriod"/>
            </a:pPr>
            <a:endParaRPr lang="ru-RU" sz="1600" dirty="0" smtClean="0"/>
          </a:p>
          <a:p>
            <a:pPr marL="180000" indent="-180000" algn="just">
              <a:buFont typeface="+mj-lt"/>
              <a:buAutoNum type="arabicPeriod"/>
            </a:pPr>
            <a:endParaRPr lang="ru-RU" sz="1600" dirty="0" smtClean="0"/>
          </a:p>
          <a:p>
            <a:pPr marL="180000" indent="-180000" algn="just">
              <a:buFont typeface="+mj-lt"/>
              <a:buAutoNum type="arabicPeriod"/>
            </a:pPr>
            <a:endParaRPr lang="ru-RU" sz="1600" dirty="0" smtClean="0"/>
          </a:p>
          <a:p>
            <a:pPr marL="180000" indent="-180000" algn="just">
              <a:buFont typeface="+mj-lt"/>
              <a:buAutoNum type="arabicPeriod"/>
            </a:pPr>
            <a:endParaRPr lang="ru-RU" sz="1600" dirty="0" smtClean="0"/>
          </a:p>
          <a:p>
            <a:pPr marL="180000" indent="-180000" algn="just">
              <a:buFont typeface="+mj-lt"/>
              <a:buAutoNum type="arabicPeriod"/>
            </a:pPr>
            <a:endParaRPr lang="ru-RU" sz="1600" dirty="0" smtClean="0"/>
          </a:p>
          <a:p>
            <a:pPr marL="180000" indent="-180000" algn="just">
              <a:buFont typeface="+mj-lt"/>
              <a:buAutoNum type="arabicPeriod"/>
            </a:pPr>
            <a:endParaRPr lang="ru-RU" sz="1600" dirty="0" smtClean="0"/>
          </a:p>
          <a:p>
            <a:pPr marL="180000" indent="-180000" algn="just">
              <a:buFont typeface="+mj-lt"/>
              <a:buAutoNum type="arabicPeriod"/>
            </a:pPr>
            <a:endParaRPr lang="ru-RU" sz="1600" dirty="0" smtClean="0"/>
          </a:p>
          <a:p>
            <a:pPr marL="180000" indent="-180000" algn="just">
              <a:buFont typeface="+mj-lt"/>
              <a:buAutoNum type="arabicPeriod"/>
            </a:pPr>
            <a:r>
              <a:rPr lang="ru-RU" sz="1600" dirty="0" smtClean="0"/>
              <a:t>На сколько частей могут разделить плоскость три прямые?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31817"/>
          </a:xfrm>
        </p:spPr>
        <p:txBody>
          <a:bodyPr/>
          <a:lstStyle/>
          <a:p>
            <a:pPr algn="ctr"/>
            <a:r>
              <a:rPr lang="ru-RU" dirty="0" smtClean="0"/>
              <a:t>Самостоятельная работа.</a:t>
            </a:r>
            <a:endParaRPr lang="ru-RU" dirty="0"/>
          </a:p>
        </p:txBody>
      </p:sp>
      <p:sp>
        <p:nvSpPr>
          <p:cNvPr id="4" name="Содержимое 1"/>
          <p:cNvSpPr txBox="1">
            <a:spLocks/>
          </p:cNvSpPr>
          <p:nvPr/>
        </p:nvSpPr>
        <p:spPr>
          <a:xfrm>
            <a:off x="4648200" y="1143000"/>
            <a:ext cx="4114800" cy="5486400"/>
          </a:xfrm>
          <a:prstGeom prst="rect">
            <a:avLst/>
          </a:prstGeom>
        </p:spPr>
        <p:txBody>
          <a:bodyPr vert="horz">
            <a:normAutofit fontScale="70000" lnSpcReduction="20000"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2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II </a:t>
            </a:r>
            <a:r>
              <a:rPr kumimoji="0" lang="ru-RU" sz="2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вариант</a:t>
            </a:r>
          </a:p>
          <a:p>
            <a:pPr marL="180000" indent="-180000" algn="just">
              <a:lnSpc>
                <a:spcPct val="120000"/>
              </a:lnSpc>
              <a:buFont typeface="+mj-lt"/>
              <a:buAutoNum type="arabicPeriod"/>
            </a:pPr>
            <a:r>
              <a:rPr lang="ru-RU" sz="2300" dirty="0" smtClean="0"/>
              <a:t>На прямой </a:t>
            </a:r>
            <a:r>
              <a:rPr lang="en-US" sz="2300" i="1" dirty="0" smtClean="0"/>
              <a:t>m</a:t>
            </a:r>
            <a:r>
              <a:rPr lang="ru-RU" sz="2300" i="1" dirty="0" smtClean="0"/>
              <a:t> </a:t>
            </a:r>
            <a:r>
              <a:rPr lang="ru-RU" sz="2300" dirty="0" smtClean="0"/>
              <a:t>от точки </a:t>
            </a:r>
            <a:r>
              <a:rPr lang="ru-RU" sz="2300" i="1" dirty="0" smtClean="0"/>
              <a:t>А </a:t>
            </a:r>
            <a:r>
              <a:rPr lang="ru-RU" sz="2300" dirty="0" smtClean="0"/>
              <a:t>отложены два отрезка</a:t>
            </a:r>
            <a:r>
              <a:rPr lang="en-US" sz="2300" dirty="0" smtClean="0"/>
              <a:t> </a:t>
            </a:r>
            <a:r>
              <a:rPr lang="ru-RU" sz="2300" dirty="0" smtClean="0"/>
              <a:t>так, что </a:t>
            </a:r>
            <a:r>
              <a:rPr lang="ru-RU" sz="2300" i="1" dirty="0" smtClean="0"/>
              <a:t>АС </a:t>
            </a:r>
            <a:r>
              <a:rPr lang="en-US" sz="2300" i="1" dirty="0" smtClean="0"/>
              <a:t>&gt;</a:t>
            </a:r>
            <a:r>
              <a:rPr lang="ru-RU" sz="2300" i="1" dirty="0" smtClean="0"/>
              <a:t> АВ </a:t>
            </a:r>
            <a:r>
              <a:rPr lang="ru-RU" sz="2300" dirty="0" smtClean="0"/>
              <a:t>и точка </a:t>
            </a:r>
            <a:r>
              <a:rPr lang="ru-RU" sz="2300" i="1" dirty="0" smtClean="0"/>
              <a:t>А </a:t>
            </a:r>
            <a:r>
              <a:rPr lang="ru-RU" sz="2300" dirty="0" smtClean="0"/>
              <a:t>лежит между точками </a:t>
            </a:r>
            <a:r>
              <a:rPr lang="ru-RU" sz="2300" i="1" dirty="0" smtClean="0"/>
              <a:t>В </a:t>
            </a:r>
            <a:r>
              <a:rPr lang="ru-RU" sz="2300" dirty="0" smtClean="0"/>
              <a:t>и</a:t>
            </a:r>
            <a:r>
              <a:rPr lang="ru-RU" sz="2300" i="1" dirty="0" smtClean="0"/>
              <a:t> С</a:t>
            </a:r>
            <a:r>
              <a:rPr lang="ru-RU" sz="2300" dirty="0" smtClean="0"/>
              <a:t>. От точки </a:t>
            </a:r>
            <a:r>
              <a:rPr lang="ru-RU" sz="2300" i="1" dirty="0" smtClean="0"/>
              <a:t>С</a:t>
            </a:r>
            <a:r>
              <a:rPr lang="ru-RU" sz="2300" dirty="0" smtClean="0"/>
              <a:t> отложен отрезок </a:t>
            </a:r>
            <a:r>
              <a:rPr lang="ru-RU" sz="2300" i="1" dirty="0" smtClean="0"/>
              <a:t>СМ</a:t>
            </a:r>
            <a:r>
              <a:rPr lang="ru-RU" sz="2300" dirty="0" smtClean="0"/>
              <a:t> так, что </a:t>
            </a:r>
            <a:r>
              <a:rPr lang="ru-RU" sz="2300" i="1" dirty="0" smtClean="0"/>
              <a:t>ВМ = АС</a:t>
            </a:r>
            <a:r>
              <a:rPr lang="ru-RU" sz="2300" dirty="0" smtClean="0"/>
              <a:t>. Сравните отрезки </a:t>
            </a:r>
            <a:r>
              <a:rPr lang="ru-RU" sz="2300" i="1" dirty="0" smtClean="0"/>
              <a:t>МС</a:t>
            </a:r>
            <a:r>
              <a:rPr lang="ru-RU" sz="2300" dirty="0" smtClean="0"/>
              <a:t> и </a:t>
            </a:r>
            <a:r>
              <a:rPr lang="ru-RU" sz="2300" i="1" dirty="0" smtClean="0"/>
              <a:t>АВ</a:t>
            </a:r>
            <a:r>
              <a:rPr lang="ru-RU" sz="2300" dirty="0" smtClean="0"/>
              <a:t>. </a:t>
            </a:r>
          </a:p>
          <a:p>
            <a:pPr marL="180000" indent="-180000" algn="just">
              <a:lnSpc>
                <a:spcPct val="120000"/>
              </a:lnSpc>
              <a:buFont typeface="+mj-lt"/>
              <a:buAutoNum type="arabicPeriod"/>
            </a:pPr>
            <a:r>
              <a:rPr lang="ru-RU" sz="2300" dirty="0" smtClean="0"/>
              <a:t>Дано: угол АОС равен углу ВОС; угол АОЕ равен углу </a:t>
            </a:r>
            <a:r>
              <a:rPr lang="en-US" sz="2300" dirty="0" smtClean="0"/>
              <a:t>BOF</a:t>
            </a:r>
            <a:r>
              <a:rPr lang="ru-RU" sz="2300" dirty="0" smtClean="0"/>
              <a:t>. Доказать, что ОС – биссектриса угла ЕО</a:t>
            </a:r>
            <a:r>
              <a:rPr lang="en-US" sz="2300" dirty="0" smtClean="0"/>
              <a:t>F.</a:t>
            </a:r>
            <a:endParaRPr lang="ru-RU" sz="2300" dirty="0" smtClean="0"/>
          </a:p>
          <a:p>
            <a:pPr marL="180000" indent="-180000" algn="just">
              <a:buFont typeface="+mj-lt"/>
              <a:buAutoNum type="arabicPeriod"/>
            </a:pPr>
            <a:endParaRPr lang="ru-RU" sz="2300" dirty="0" smtClean="0"/>
          </a:p>
          <a:p>
            <a:pPr marL="180000" indent="-180000" algn="just">
              <a:buFont typeface="+mj-lt"/>
              <a:buAutoNum type="arabicPeriod"/>
            </a:pPr>
            <a:endParaRPr lang="ru-RU" sz="2300" dirty="0" smtClean="0"/>
          </a:p>
          <a:p>
            <a:pPr marL="180000" indent="-180000" algn="just">
              <a:buFont typeface="+mj-lt"/>
              <a:buAutoNum type="arabicPeriod"/>
            </a:pPr>
            <a:endParaRPr lang="ru-RU" sz="2300" dirty="0" smtClean="0"/>
          </a:p>
          <a:p>
            <a:pPr marL="180000" indent="-180000" algn="just">
              <a:buFont typeface="+mj-lt"/>
              <a:buAutoNum type="arabicPeriod"/>
            </a:pPr>
            <a:endParaRPr lang="ru-RU" sz="2300" dirty="0" smtClean="0"/>
          </a:p>
          <a:p>
            <a:pPr marL="180000" indent="-180000" algn="just"/>
            <a:endParaRPr lang="ru-RU" sz="2300" dirty="0" smtClean="0"/>
          </a:p>
          <a:p>
            <a:pPr marL="180000" indent="-180000" algn="just">
              <a:buFont typeface="+mj-lt"/>
              <a:buAutoNum type="arabicPeriod"/>
            </a:pPr>
            <a:endParaRPr lang="ru-RU" sz="2300" dirty="0" smtClean="0"/>
          </a:p>
          <a:p>
            <a:pPr marL="180000" indent="-180000" algn="just">
              <a:buFont typeface="+mj-lt"/>
              <a:buAutoNum type="arabicPeriod"/>
            </a:pPr>
            <a:endParaRPr lang="ru-RU" sz="2300" dirty="0" smtClean="0"/>
          </a:p>
          <a:p>
            <a:pPr marL="180000" indent="-180000" algn="just">
              <a:buFont typeface="+mj-lt"/>
              <a:buAutoNum type="arabicPeriod"/>
            </a:pPr>
            <a:endParaRPr lang="ru-RU" sz="2300" dirty="0" smtClean="0"/>
          </a:p>
          <a:p>
            <a:pPr marL="180000" indent="-180000" algn="just">
              <a:buFont typeface="+mj-lt"/>
              <a:buAutoNum type="arabicPeriod"/>
            </a:pPr>
            <a:endParaRPr lang="ru-RU" sz="2300" dirty="0" smtClean="0"/>
          </a:p>
          <a:p>
            <a:pPr marL="180000" indent="-180000" algn="just"/>
            <a:endParaRPr lang="en-US" sz="2300" dirty="0" smtClean="0"/>
          </a:p>
          <a:p>
            <a:pPr marL="180000" indent="-180000" algn="just">
              <a:lnSpc>
                <a:spcPct val="120000"/>
              </a:lnSpc>
            </a:pPr>
            <a:r>
              <a:rPr lang="ru-RU" sz="2300" dirty="0" smtClean="0"/>
              <a:t>3.	Даны три прямые, каждая из которых пересекает хотя бы одну другую. Сколько всего точек пересечения могут иметь такие прямые?</a:t>
            </a:r>
            <a:endParaRPr lang="en-US" sz="2300" dirty="0" smtClean="0"/>
          </a:p>
          <a:p>
            <a:pPr marL="180000" indent="-180000" algn="just">
              <a:buFont typeface="+mj-lt"/>
              <a:buAutoNum type="arabicPeriod"/>
            </a:pPr>
            <a:endParaRPr lang="ru-RU" sz="2800" dirty="0" smtClean="0"/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None/>
              <a:tabLst/>
              <a:defRPr/>
            </a:pPr>
            <a:endParaRPr kumimoji="0" lang="ru-RU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rot="5400000" flipH="1" flipV="1">
            <a:off x="990600" y="4038600"/>
            <a:ext cx="1295400" cy="99060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1143000" y="3962400"/>
            <a:ext cx="1524000" cy="121920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1219200" y="4724400"/>
            <a:ext cx="1981200" cy="45720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1143000" y="4191000"/>
            <a:ext cx="2057400" cy="99060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143000" y="5181600"/>
            <a:ext cx="1981200" cy="7620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Овал 20"/>
          <p:cNvSpPr/>
          <p:nvPr/>
        </p:nvSpPr>
        <p:spPr>
          <a:xfrm>
            <a:off x="1066800" y="51054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TextBox 24"/>
          <p:cNvSpPr txBox="1"/>
          <p:nvPr/>
        </p:nvSpPr>
        <p:spPr>
          <a:xfrm>
            <a:off x="1981200" y="3886200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2667000" y="3886200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</a:t>
            </a:r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3048000" y="4191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</a:t>
            </a:r>
            <a:endParaRPr lang="ru-RU" dirty="0"/>
          </a:p>
        </p:txBody>
      </p:sp>
      <p:sp>
        <p:nvSpPr>
          <p:cNvPr id="28" name="TextBox 27"/>
          <p:cNvSpPr txBox="1"/>
          <p:nvPr/>
        </p:nvSpPr>
        <p:spPr>
          <a:xfrm>
            <a:off x="3124200" y="4648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ru-RU" dirty="0"/>
          </a:p>
        </p:txBody>
      </p:sp>
      <p:sp>
        <p:nvSpPr>
          <p:cNvPr id="29" name="TextBox 28"/>
          <p:cNvSpPr txBox="1"/>
          <p:nvPr/>
        </p:nvSpPr>
        <p:spPr>
          <a:xfrm>
            <a:off x="3124200" y="51054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685800" y="49530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</a:t>
            </a:r>
            <a:endParaRPr lang="ru-RU" dirty="0"/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 rot="5400000" flipH="1" flipV="1">
            <a:off x="5753894" y="4076700"/>
            <a:ext cx="1294606" cy="794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6400800" y="4724400"/>
            <a:ext cx="1143000" cy="38100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rot="10800000" flipV="1">
            <a:off x="5410200" y="4724400"/>
            <a:ext cx="990600" cy="45720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5400000" flipH="1" flipV="1">
            <a:off x="6057900" y="3848100"/>
            <a:ext cx="1219200" cy="53340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rot="16200000" flipV="1">
            <a:off x="5562600" y="3886200"/>
            <a:ext cx="1143000" cy="53340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5181600" y="4800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49" name="TextBox 48"/>
          <p:cNvSpPr txBox="1"/>
          <p:nvPr/>
        </p:nvSpPr>
        <p:spPr>
          <a:xfrm>
            <a:off x="7315200" y="4724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50" name="TextBox 49"/>
          <p:cNvSpPr txBox="1"/>
          <p:nvPr/>
        </p:nvSpPr>
        <p:spPr>
          <a:xfrm>
            <a:off x="6934200" y="3429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ru-RU" dirty="0"/>
          </a:p>
        </p:txBody>
      </p:sp>
      <p:sp>
        <p:nvSpPr>
          <p:cNvPr id="51" name="TextBox 50"/>
          <p:cNvSpPr txBox="1"/>
          <p:nvPr/>
        </p:nvSpPr>
        <p:spPr>
          <a:xfrm>
            <a:off x="5486400" y="3429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</a:t>
            </a:r>
            <a:endParaRPr lang="ru-RU" dirty="0"/>
          </a:p>
        </p:txBody>
      </p:sp>
      <p:sp>
        <p:nvSpPr>
          <p:cNvPr id="52" name="TextBox 51"/>
          <p:cNvSpPr txBox="1"/>
          <p:nvPr/>
        </p:nvSpPr>
        <p:spPr>
          <a:xfrm>
            <a:off x="6019800" y="3352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53" name="Овал 52"/>
          <p:cNvSpPr/>
          <p:nvPr/>
        </p:nvSpPr>
        <p:spPr>
          <a:xfrm>
            <a:off x="6324600" y="46482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TextBox 53"/>
          <p:cNvSpPr txBox="1"/>
          <p:nvPr/>
        </p:nvSpPr>
        <p:spPr>
          <a:xfrm>
            <a:off x="6477000" y="4419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31</TotalTime>
  <Words>226</Words>
  <PresentationFormat>Экран (4:3)</PresentationFormat>
  <Paragraphs>51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Бумажная</vt:lpstr>
      <vt:lpstr>Измерение отрезков</vt:lpstr>
      <vt:lpstr>Цели уроков:</vt:lpstr>
      <vt:lpstr>Проверка домашнего задания</vt:lpstr>
      <vt:lpstr>Самостоятельная работа.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Измерение отрезков</dc:title>
  <cp:lastModifiedBy>Виталя</cp:lastModifiedBy>
  <cp:revision>5</cp:revision>
  <dcterms:modified xsi:type="dcterms:W3CDTF">2010-03-11T04:52:37Z</dcterms:modified>
</cp:coreProperties>
</file>