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78" r:id="rId3"/>
    <p:sldId id="257" r:id="rId4"/>
    <p:sldId id="260" r:id="rId5"/>
    <p:sldId id="264" r:id="rId6"/>
    <p:sldId id="267" r:id="rId7"/>
    <p:sldId id="266" r:id="rId8"/>
    <p:sldId id="258" r:id="rId9"/>
    <p:sldId id="268" r:id="rId10"/>
    <p:sldId id="269" r:id="rId11"/>
    <p:sldId id="270" r:id="rId12"/>
    <p:sldId id="275" r:id="rId13"/>
    <p:sldId id="272" r:id="rId14"/>
    <p:sldId id="277" r:id="rId15"/>
    <p:sldId id="279" r:id="rId16"/>
    <p:sldId id="263" r:id="rId17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3183" autoAdjust="0"/>
    <p:restoredTop sz="94660"/>
  </p:normalViewPr>
  <p:slideViewPr>
    <p:cSldViewPr>
      <p:cViewPr varScale="1">
        <p:scale>
          <a:sx n="45" d="100"/>
          <a:sy n="45" d="100"/>
        </p:scale>
        <p:origin x="-108" y="-12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72707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>
              <a:latin typeface="Times New Roman" pitchFamily="18" charset="0"/>
            </a:endParaRPr>
          </a:p>
        </p:txBody>
      </p:sp>
      <p:sp>
        <p:nvSpPr>
          <p:cNvPr id="72708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sz="1800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2712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2713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E202FFAE-7E08-49DC-97D4-25D1E5DDC1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641E3-EECC-42D8-9D23-D02F0B5426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8755CF-E39E-4767-8B0A-B954879F76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62000" y="6391275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C55AC2B1-6C18-41C6-A68B-B4A2A4D00F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62000" y="6391275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2FB76DE7-FB18-4A3D-A844-39E1B123249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62000" y="6391275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352800" y="64039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AF9F1EE7-8BE4-46DC-8C76-44FEC6C9766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A964F4-5DD1-47F0-BE92-04E4CD0C50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55C321-22D7-4E43-B030-AACCFB1991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16494-D41D-4AD7-9D9F-793EE685295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F47D6B-AFED-4BFF-8F09-6B607589ED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818B58-97A8-4531-BDFD-7D587F276C2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0B281C-D7FA-4A0B-A876-5BA54D8305A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2BFE7E-8AC6-4AF9-A649-90FA318B6C1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1CBB89-B467-4332-A906-7E021B205B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B2543C7-F235-4733-AAB6-7A627A32B619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71687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71688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>
                <a:latin typeface="Times New Roman" pitchFamily="18" charset="0"/>
              </a:endParaRPr>
            </a:p>
          </p:txBody>
        </p:sp>
        <p:sp>
          <p:nvSpPr>
            <p:cNvPr id="71689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files.1september.ru/festival/articles/210899/img1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196975"/>
            <a:ext cx="9144000" cy="2519363"/>
          </a:xfrm>
        </p:spPr>
        <p:txBody>
          <a:bodyPr/>
          <a:lstStyle/>
          <a:p>
            <a:r>
              <a:rPr lang="kk-KZ"/>
              <a:t>     </a:t>
            </a:r>
            <a:r>
              <a:rPr lang="kk-KZ" sz="4900" i="0"/>
              <a:t>Бірқалыпты түзусызықты қозғалыс графигі</a:t>
            </a:r>
            <a:r>
              <a:rPr lang="kk-KZ"/>
              <a:t> </a:t>
            </a:r>
            <a:endParaRPr lang="ru-RU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3933825"/>
            <a:ext cx="8561387" cy="175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kk-KZ"/>
              <a:t>Біле бер қанша білсең –тағы тіле, </a:t>
            </a:r>
          </a:p>
          <a:p>
            <a:pPr>
              <a:lnSpc>
                <a:spcPct val="90000"/>
              </a:lnSpc>
            </a:pPr>
            <a:r>
              <a:rPr lang="kk-KZ"/>
              <a:t>Жетерсің мақсатыңа біле , біле . </a:t>
            </a:r>
          </a:p>
          <a:p>
            <a:pPr>
              <a:lnSpc>
                <a:spcPct val="90000"/>
              </a:lnSpc>
            </a:pPr>
            <a:r>
              <a:rPr lang="kk-KZ"/>
              <a:t>Ж. Баласағұн.</a:t>
            </a:r>
            <a:endParaRPr lang="ru-RU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0"/>
            <a:ext cx="7696200" cy="1143000"/>
          </a:xfrm>
        </p:spPr>
        <p:txBody>
          <a:bodyPr/>
          <a:lstStyle/>
          <a:p>
            <a:r>
              <a:rPr lang="kk-KZ"/>
              <a:t>Ұйқасын тап </a:t>
            </a:r>
            <a:endParaRPr lang="ru-RU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696200" cy="5124450"/>
          </a:xfrm>
        </p:spPr>
        <p:txBody>
          <a:bodyPr/>
          <a:lstStyle/>
          <a:p>
            <a:r>
              <a:rPr lang="en-US"/>
              <a:t>       </a:t>
            </a:r>
            <a:endParaRPr lang="ru-RU"/>
          </a:p>
        </p:txBody>
      </p:sp>
      <p:sp>
        <p:nvSpPr>
          <p:cNvPr id="84996" name="Oval 4"/>
          <p:cNvSpPr>
            <a:spLocks noChangeArrowheads="1"/>
          </p:cNvSpPr>
          <p:nvPr/>
        </p:nvSpPr>
        <p:spPr bwMode="auto">
          <a:xfrm>
            <a:off x="4643438" y="2565400"/>
            <a:ext cx="1152525" cy="1150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997" name="Oval 5"/>
          <p:cNvSpPr>
            <a:spLocks noChangeArrowheads="1"/>
          </p:cNvSpPr>
          <p:nvPr/>
        </p:nvSpPr>
        <p:spPr bwMode="auto">
          <a:xfrm>
            <a:off x="6732588" y="3068638"/>
            <a:ext cx="71437" cy="714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4998" name="Oval 6"/>
          <p:cNvSpPr>
            <a:spLocks noChangeArrowheads="1"/>
          </p:cNvSpPr>
          <p:nvPr/>
        </p:nvSpPr>
        <p:spPr bwMode="auto">
          <a:xfrm>
            <a:off x="6732588" y="2492375"/>
            <a:ext cx="1152525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01" name="Text Box 9"/>
          <p:cNvSpPr txBox="1">
            <a:spLocks noChangeArrowheads="1"/>
          </p:cNvSpPr>
          <p:nvPr/>
        </p:nvSpPr>
        <p:spPr bwMode="auto">
          <a:xfrm>
            <a:off x="3302000" y="2276475"/>
            <a:ext cx="6286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8000"/>
              <a:t>=</a:t>
            </a:r>
            <a:endParaRPr lang="ru-RU" sz="8000"/>
          </a:p>
        </p:txBody>
      </p:sp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1835150" y="2349500"/>
            <a:ext cx="1152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endParaRPr lang="ru-RU"/>
          </a:p>
        </p:txBody>
      </p:sp>
      <p:sp>
        <p:nvSpPr>
          <p:cNvPr id="85003" name="Text Box 11"/>
          <p:cNvSpPr txBox="1">
            <a:spLocks noChangeArrowheads="1"/>
          </p:cNvSpPr>
          <p:nvPr/>
        </p:nvSpPr>
        <p:spPr bwMode="auto">
          <a:xfrm>
            <a:off x="2124075" y="2565400"/>
            <a:ext cx="935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endParaRPr lang="ru-RU"/>
          </a:p>
        </p:txBody>
      </p:sp>
      <p:sp>
        <p:nvSpPr>
          <p:cNvPr id="85005" name="Text Box 13"/>
          <p:cNvSpPr txBox="1">
            <a:spLocks noChangeArrowheads="1"/>
          </p:cNvSpPr>
          <p:nvPr/>
        </p:nvSpPr>
        <p:spPr bwMode="auto">
          <a:xfrm>
            <a:off x="6084888" y="2205038"/>
            <a:ext cx="2159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/>
              <a:t>.</a:t>
            </a:r>
            <a:r>
              <a:rPr lang="en-US" sz="6000">
                <a:cs typeface="Arial" charset="0"/>
              </a:rPr>
              <a:t>•</a:t>
            </a:r>
          </a:p>
        </p:txBody>
      </p:sp>
      <p:sp>
        <p:nvSpPr>
          <p:cNvPr id="85007" name="Text Box 15"/>
          <p:cNvSpPr txBox="1">
            <a:spLocks noChangeArrowheads="1"/>
          </p:cNvSpPr>
          <p:nvPr/>
        </p:nvSpPr>
        <p:spPr bwMode="auto">
          <a:xfrm>
            <a:off x="1692275" y="2133600"/>
            <a:ext cx="1171575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8800">
                <a:latin typeface="Arial Narrow" pitchFamily="34" charset="0"/>
              </a:rPr>
              <a:t>s</a:t>
            </a:r>
          </a:p>
        </p:txBody>
      </p:sp>
      <p:sp>
        <p:nvSpPr>
          <p:cNvPr id="85010" name="AutoShape 18"/>
          <p:cNvSpPr>
            <a:spLocks noChangeArrowheads="1"/>
          </p:cNvSpPr>
          <p:nvPr/>
        </p:nvSpPr>
        <p:spPr bwMode="auto">
          <a:xfrm rot="10455396">
            <a:off x="2555875" y="3716338"/>
            <a:ext cx="2303463" cy="10795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11" name="Oval 19"/>
          <p:cNvSpPr>
            <a:spLocks noChangeArrowheads="1"/>
          </p:cNvSpPr>
          <p:nvPr/>
        </p:nvSpPr>
        <p:spPr bwMode="auto">
          <a:xfrm>
            <a:off x="1187450" y="4797425"/>
            <a:ext cx="1152525" cy="9366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12" name="Text Box 20"/>
          <p:cNvSpPr txBox="1">
            <a:spLocks noChangeArrowheads="1"/>
          </p:cNvSpPr>
          <p:nvPr/>
        </p:nvSpPr>
        <p:spPr bwMode="auto">
          <a:xfrm>
            <a:off x="4140200" y="515778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endParaRPr lang="ru-RU"/>
          </a:p>
        </p:txBody>
      </p:sp>
      <p:sp>
        <p:nvSpPr>
          <p:cNvPr id="85013" name="Text Box 21"/>
          <p:cNvSpPr txBox="1">
            <a:spLocks noChangeArrowheads="1"/>
          </p:cNvSpPr>
          <p:nvPr/>
        </p:nvSpPr>
        <p:spPr bwMode="auto">
          <a:xfrm>
            <a:off x="3708400" y="4724400"/>
            <a:ext cx="10795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8000"/>
              <a:t>=</a:t>
            </a:r>
            <a:endParaRPr lang="ru-RU" sz="8000"/>
          </a:p>
        </p:txBody>
      </p:sp>
      <p:sp>
        <p:nvSpPr>
          <p:cNvPr id="85014" name="Line 22"/>
          <p:cNvSpPr>
            <a:spLocks noChangeShapeType="1"/>
          </p:cNvSpPr>
          <p:nvPr/>
        </p:nvSpPr>
        <p:spPr bwMode="auto">
          <a:xfrm>
            <a:off x="5292725" y="5373688"/>
            <a:ext cx="18716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5015" name="Text Box 23"/>
          <p:cNvSpPr txBox="1">
            <a:spLocks noChangeArrowheads="1"/>
          </p:cNvSpPr>
          <p:nvPr/>
        </p:nvSpPr>
        <p:spPr bwMode="auto">
          <a:xfrm>
            <a:off x="5575300" y="3903663"/>
            <a:ext cx="60166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8000">
                <a:latin typeface="Arial Narrow" pitchFamily="34" charset="0"/>
              </a:rPr>
              <a:t>s</a:t>
            </a:r>
          </a:p>
        </p:txBody>
      </p:sp>
      <p:sp>
        <p:nvSpPr>
          <p:cNvPr id="85017" name="Oval 25"/>
          <p:cNvSpPr>
            <a:spLocks noChangeArrowheads="1"/>
          </p:cNvSpPr>
          <p:nvPr/>
        </p:nvSpPr>
        <p:spPr bwMode="auto">
          <a:xfrm>
            <a:off x="5508625" y="5661025"/>
            <a:ext cx="1079500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5018" name="Text Box 26"/>
          <p:cNvSpPr txBox="1">
            <a:spLocks noChangeArrowheads="1"/>
          </p:cNvSpPr>
          <p:nvPr/>
        </p:nvSpPr>
        <p:spPr bwMode="auto">
          <a:xfrm>
            <a:off x="6804025" y="6400800"/>
            <a:ext cx="1841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endParaRPr lang="en-US"/>
          </a:p>
          <a:p>
            <a:pPr algn="r"/>
            <a:endParaRPr lang="en-US"/>
          </a:p>
          <a:p>
            <a:pPr algn="r"/>
            <a:endParaRPr lang="en-US"/>
          </a:p>
          <a:p>
            <a:pPr algn="r"/>
            <a:endParaRPr lang="ru-RU"/>
          </a:p>
        </p:txBody>
      </p:sp>
      <p:sp>
        <p:nvSpPr>
          <p:cNvPr id="85019" name="Text Box 27"/>
          <p:cNvSpPr txBox="1">
            <a:spLocks noChangeArrowheads="1"/>
          </p:cNvSpPr>
          <p:nvPr/>
        </p:nvSpPr>
        <p:spPr bwMode="auto">
          <a:xfrm>
            <a:off x="6300788" y="6400800"/>
            <a:ext cx="1841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endParaRPr lang="en-US"/>
          </a:p>
          <a:p>
            <a:pPr algn="r"/>
            <a:endParaRPr lang="en-US"/>
          </a:p>
          <a:p>
            <a:pPr algn="r"/>
            <a:endParaRPr lang="en-US"/>
          </a:p>
          <a:p>
            <a:pPr algn="r"/>
            <a:endParaRPr lang="en-US"/>
          </a:p>
          <a:p>
            <a:pPr algn="r"/>
            <a:endParaRPr lang="en-US"/>
          </a:p>
          <a:p>
            <a:pPr algn="r"/>
            <a:endParaRPr lang="en-US"/>
          </a:p>
          <a:p>
            <a:pPr algn="r"/>
            <a:endParaRPr lang="ru-RU"/>
          </a:p>
        </p:txBody>
      </p:sp>
      <p:sp>
        <p:nvSpPr>
          <p:cNvPr id="85020" name="AutoShape 28"/>
          <p:cNvSpPr>
            <a:spLocks noChangeArrowheads="1"/>
          </p:cNvSpPr>
          <p:nvPr/>
        </p:nvSpPr>
        <p:spPr bwMode="auto">
          <a:xfrm rot="6476547">
            <a:off x="1966119" y="5863431"/>
            <a:ext cx="936625" cy="1052513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060575"/>
            <a:ext cx="7696200" cy="5976938"/>
          </a:xfrm>
        </p:spPr>
        <p:txBody>
          <a:bodyPr/>
          <a:lstStyle/>
          <a:p>
            <a:endParaRPr lang="ru-RU"/>
          </a:p>
        </p:txBody>
      </p:sp>
      <p:sp>
        <p:nvSpPr>
          <p:cNvPr id="86020" name="Oval 4"/>
          <p:cNvSpPr>
            <a:spLocks noChangeArrowheads="1"/>
          </p:cNvSpPr>
          <p:nvPr/>
        </p:nvSpPr>
        <p:spPr bwMode="auto">
          <a:xfrm flipV="1">
            <a:off x="2339975" y="2205038"/>
            <a:ext cx="1439863" cy="12239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4140200" y="2420938"/>
            <a:ext cx="11525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8000"/>
              <a:t>=</a:t>
            </a:r>
            <a:endParaRPr lang="ru-RU" sz="8000"/>
          </a:p>
        </p:txBody>
      </p:sp>
      <p:sp>
        <p:nvSpPr>
          <p:cNvPr id="86022" name="Text Box 6"/>
          <p:cNvSpPr txBox="1">
            <a:spLocks noChangeArrowheads="1"/>
          </p:cNvSpPr>
          <p:nvPr/>
        </p:nvSpPr>
        <p:spPr bwMode="auto">
          <a:xfrm>
            <a:off x="5435600" y="3068638"/>
            <a:ext cx="1081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ru-RU"/>
          </a:p>
        </p:txBody>
      </p:sp>
      <p:sp>
        <p:nvSpPr>
          <p:cNvPr id="86023" name="Line 7"/>
          <p:cNvSpPr>
            <a:spLocks noChangeShapeType="1"/>
          </p:cNvSpPr>
          <p:nvPr/>
        </p:nvSpPr>
        <p:spPr bwMode="auto">
          <a:xfrm>
            <a:off x="5724525" y="3213100"/>
            <a:ext cx="1727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6024" name="Oval 8"/>
          <p:cNvSpPr>
            <a:spLocks noChangeArrowheads="1"/>
          </p:cNvSpPr>
          <p:nvPr/>
        </p:nvSpPr>
        <p:spPr bwMode="auto">
          <a:xfrm>
            <a:off x="6372225" y="1844675"/>
            <a:ext cx="1152525" cy="12239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6025" name="Oval 9"/>
          <p:cNvSpPr>
            <a:spLocks noChangeArrowheads="1"/>
          </p:cNvSpPr>
          <p:nvPr/>
        </p:nvSpPr>
        <p:spPr bwMode="auto">
          <a:xfrm>
            <a:off x="6156325" y="3644900"/>
            <a:ext cx="1512888" cy="10080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6026" name="Text Box 10"/>
          <p:cNvSpPr txBox="1">
            <a:spLocks noChangeArrowheads="1"/>
          </p:cNvSpPr>
          <p:nvPr/>
        </p:nvSpPr>
        <p:spPr bwMode="auto">
          <a:xfrm>
            <a:off x="2411413" y="5013325"/>
            <a:ext cx="108108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8000"/>
              <a:t>t</a:t>
            </a:r>
            <a:endParaRPr lang="ru-RU" sz="8000"/>
          </a:p>
        </p:txBody>
      </p:sp>
      <p:sp>
        <p:nvSpPr>
          <p:cNvPr id="86027" name="Text Box 11"/>
          <p:cNvSpPr txBox="1">
            <a:spLocks noChangeArrowheads="1"/>
          </p:cNvSpPr>
          <p:nvPr/>
        </p:nvSpPr>
        <p:spPr bwMode="auto">
          <a:xfrm>
            <a:off x="4284663" y="5157788"/>
            <a:ext cx="100806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8000"/>
              <a:t>=</a:t>
            </a:r>
            <a:endParaRPr lang="ru-RU" sz="8000"/>
          </a:p>
        </p:txBody>
      </p:sp>
      <p:sp>
        <p:nvSpPr>
          <p:cNvPr id="86028" name="Text Box 12"/>
          <p:cNvSpPr txBox="1">
            <a:spLocks noChangeArrowheads="1"/>
          </p:cNvSpPr>
          <p:nvPr/>
        </p:nvSpPr>
        <p:spPr bwMode="auto">
          <a:xfrm>
            <a:off x="5580063" y="5867400"/>
            <a:ext cx="1871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ru-RU"/>
          </a:p>
        </p:txBody>
      </p:sp>
      <p:sp>
        <p:nvSpPr>
          <p:cNvPr id="86029" name="Line 13"/>
          <p:cNvSpPr>
            <a:spLocks noChangeShapeType="1"/>
          </p:cNvSpPr>
          <p:nvPr/>
        </p:nvSpPr>
        <p:spPr bwMode="auto">
          <a:xfrm>
            <a:off x="5724525" y="5805488"/>
            <a:ext cx="165576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6030" name="Oval 14"/>
          <p:cNvSpPr>
            <a:spLocks noChangeArrowheads="1"/>
          </p:cNvSpPr>
          <p:nvPr/>
        </p:nvSpPr>
        <p:spPr bwMode="auto">
          <a:xfrm>
            <a:off x="6011863" y="4941888"/>
            <a:ext cx="935037" cy="7191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6032" name="Oval 16"/>
          <p:cNvSpPr>
            <a:spLocks noChangeArrowheads="1"/>
          </p:cNvSpPr>
          <p:nvPr/>
        </p:nvSpPr>
        <p:spPr bwMode="auto">
          <a:xfrm>
            <a:off x="6084888" y="5876925"/>
            <a:ext cx="935037" cy="9810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6034" name="AutoShape 18"/>
          <p:cNvSpPr>
            <a:spLocks noChangeArrowheads="1"/>
          </p:cNvSpPr>
          <p:nvPr/>
        </p:nvSpPr>
        <p:spPr bwMode="auto">
          <a:xfrm rot="9539327">
            <a:off x="7235825" y="4652963"/>
            <a:ext cx="792163" cy="1943100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6035" name="Text Box 19"/>
          <p:cNvSpPr txBox="1">
            <a:spLocks noChangeArrowheads="1"/>
          </p:cNvSpPr>
          <p:nvPr/>
        </p:nvSpPr>
        <p:spPr bwMode="auto">
          <a:xfrm>
            <a:off x="7504113" y="6516688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964612" cy="1143000"/>
          </a:xfrm>
        </p:spPr>
        <p:txBody>
          <a:bodyPr/>
          <a:lstStyle/>
          <a:p>
            <a:r>
              <a:rPr lang="ru-RU" sz="2900" b="1">
                <a:solidFill>
                  <a:srgbClr val="FF6600"/>
                </a:solidFill>
                <a:latin typeface="Bodoni MT Black" pitchFamily="18" charset="0"/>
              </a:rPr>
              <a:t/>
            </a:r>
            <a:br>
              <a:rPr lang="ru-RU" sz="2900" b="1">
                <a:solidFill>
                  <a:srgbClr val="FF6600"/>
                </a:solidFill>
                <a:latin typeface="Bodoni MT Black" pitchFamily="18" charset="0"/>
              </a:rPr>
            </a:br>
            <a:r>
              <a:rPr lang="ru-RU" sz="2900" b="1">
                <a:solidFill>
                  <a:srgbClr val="FF6600"/>
                </a:solidFill>
                <a:latin typeface="Bodoni MT Black" pitchFamily="18" charset="0"/>
              </a:rPr>
              <a:t>                                      </a:t>
            </a:r>
            <a:r>
              <a:rPr lang="ru-RU" sz="4000" b="1">
                <a:solidFill>
                  <a:srgbClr val="FF6600"/>
                </a:solidFill>
                <a:latin typeface="Bodoni MT Black" pitchFamily="18" charset="0"/>
              </a:rPr>
              <a:t>Ойлан тап!</a:t>
            </a:r>
            <a:br>
              <a:rPr lang="ru-RU" sz="4000" b="1">
                <a:solidFill>
                  <a:srgbClr val="FF6600"/>
                </a:solidFill>
                <a:latin typeface="Bodoni MT Black" pitchFamily="18" charset="0"/>
              </a:rPr>
            </a:br>
            <a:r>
              <a:rPr lang="ru-RU" sz="2900" b="1">
                <a:solidFill>
                  <a:srgbClr val="0000CC"/>
                </a:solidFill>
                <a:latin typeface="Bodoni MT Black" pitchFamily="18" charset="0"/>
              </a:rPr>
              <a:t>Ferrari F 360 Modena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341438"/>
            <a:ext cx="4316413" cy="532765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900">
              <a:solidFill>
                <a:srgbClr val="FF0066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100" b="1">
                <a:solidFill>
                  <a:srgbClr val="FF0066"/>
                </a:solidFill>
                <a:latin typeface="Bodoni MT Black" pitchFamily="18" charset="0"/>
              </a:rPr>
              <a:t> </a:t>
            </a:r>
            <a:r>
              <a:rPr lang="ru-RU" sz="4000" b="1">
                <a:solidFill>
                  <a:srgbClr val="FF0066"/>
                </a:solidFill>
                <a:latin typeface="Bodoni MT Black" pitchFamily="18" charset="0"/>
              </a:rPr>
              <a:t>4 секундта 100 км/сағ жылдамдық алады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4000" b="1">
                <a:solidFill>
                  <a:srgbClr val="FF0066"/>
                </a:solidFill>
                <a:latin typeface="Bodoni MT Black" pitchFamily="18" charset="0"/>
              </a:rPr>
              <a:t>Ең жоғары жылдамдығы –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4000" b="1">
                <a:solidFill>
                  <a:srgbClr val="FF0066"/>
                </a:solidFill>
                <a:latin typeface="Bodoni MT Black" pitchFamily="18" charset="0"/>
              </a:rPr>
              <a:t>295км/ сағ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4000" b="1">
              <a:solidFill>
                <a:srgbClr val="FF0066"/>
              </a:solidFill>
              <a:latin typeface="Bodoni MT Black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100" b="1">
                <a:solidFill>
                  <a:srgbClr val="FF0066"/>
                </a:solidFill>
                <a:latin typeface="Bodoni MT Black" pitchFamily="18" charset="0"/>
              </a:rPr>
              <a:t>ыыы</a:t>
            </a:r>
            <a:endParaRPr lang="ru-RU" sz="1100" b="1">
              <a:solidFill>
                <a:srgbClr val="6600CC"/>
              </a:solidFill>
              <a:latin typeface="Bodoni MT Black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100" b="1">
              <a:solidFill>
                <a:srgbClr val="6600CC"/>
              </a:solidFill>
              <a:latin typeface="Bodoni MT Black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sz="1100" b="1">
              <a:solidFill>
                <a:srgbClr val="6600CC"/>
              </a:solidFill>
              <a:latin typeface="Bodoni MT Black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100" b="1">
                <a:solidFill>
                  <a:srgbClr val="6600CC"/>
                </a:solidFill>
                <a:latin typeface="Bodoni MT Black" pitchFamily="18" charset="0"/>
              </a:rPr>
              <a:t>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100" b="1">
                <a:solidFill>
                  <a:srgbClr val="6600CC"/>
                </a:solidFill>
                <a:latin typeface="Bodoni MT Black" pitchFamily="18" charset="0"/>
              </a:rPr>
              <a:t>               </a:t>
            </a:r>
            <a:endParaRPr lang="ru-RU" sz="1100" b="1">
              <a:solidFill>
                <a:srgbClr val="FF0066"/>
              </a:solidFill>
              <a:latin typeface="Bodoni MT Black" pitchFamily="18" charset="0"/>
            </a:endParaRPr>
          </a:p>
        </p:txBody>
      </p:sp>
      <p:pic>
        <p:nvPicPr>
          <p:cNvPr id="91140" name="Picture 4" descr="уап"/>
          <p:cNvPicPr>
            <a:picLocks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23850" y="1562100"/>
            <a:ext cx="4032250" cy="2574925"/>
          </a:xfrm>
          <a:noFill/>
          <a:ln/>
        </p:spPr>
      </p:pic>
      <p:pic>
        <p:nvPicPr>
          <p:cNvPr id="91141" name="Picture 5" descr="пв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4221163"/>
            <a:ext cx="4178300" cy="253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1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1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1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6" name="Picture 2" descr="бю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700213"/>
            <a:ext cx="3743325" cy="2278062"/>
          </a:xfrm>
          <a:prstGeom prst="rect">
            <a:avLst/>
          </a:prstGeom>
          <a:noFill/>
        </p:spPr>
      </p:pic>
      <p:sp>
        <p:nvSpPr>
          <p:cNvPr id="880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35975" cy="1143000"/>
          </a:xfrm>
        </p:spPr>
        <p:txBody>
          <a:bodyPr/>
          <a:lstStyle/>
          <a:p>
            <a:r>
              <a:rPr lang="ru-RU" sz="2900" b="1">
                <a:solidFill>
                  <a:srgbClr val="FF6600"/>
                </a:solidFill>
                <a:latin typeface="Bodoni MT Black" pitchFamily="18" charset="0"/>
              </a:rPr>
              <a:t/>
            </a:r>
            <a:br>
              <a:rPr lang="ru-RU" sz="2900" b="1">
                <a:solidFill>
                  <a:srgbClr val="FF6600"/>
                </a:solidFill>
                <a:latin typeface="Bodoni MT Black" pitchFamily="18" charset="0"/>
              </a:rPr>
            </a:br>
            <a:r>
              <a:rPr lang="ru-RU" sz="2900" b="1">
                <a:solidFill>
                  <a:srgbClr val="0000CC"/>
                </a:solidFill>
                <a:latin typeface="Bodoni MT Black" pitchFamily="18" charset="0"/>
              </a:rPr>
              <a:t>Porsche Boxster S  (986)</a:t>
            </a:r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356100" y="1557338"/>
            <a:ext cx="4787900" cy="50688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400" b="1">
                <a:solidFill>
                  <a:srgbClr val="6600CC"/>
                </a:solidFill>
                <a:latin typeface="Bodoni MT Black" pitchFamily="18" charset="0"/>
              </a:rPr>
              <a:t>5секундта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400" b="1">
                <a:solidFill>
                  <a:srgbClr val="6600CC"/>
                </a:solidFill>
                <a:latin typeface="Bodoni MT Black" pitchFamily="18" charset="0"/>
              </a:rPr>
              <a:t>100км/сағ жылдамдық алады 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400" b="1">
                <a:solidFill>
                  <a:srgbClr val="6600CC"/>
                </a:solidFill>
                <a:latin typeface="Bodoni MT Black" pitchFamily="18" charset="0"/>
              </a:rPr>
              <a:t>Ең жоғары жылдамдығы. –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400" b="1">
                <a:solidFill>
                  <a:srgbClr val="6600CC"/>
                </a:solidFill>
                <a:latin typeface="Bodoni MT Black" pitchFamily="18" charset="0"/>
              </a:rPr>
              <a:t>             </a:t>
            </a:r>
            <a:r>
              <a:rPr lang="ru-RU" sz="4400" b="1">
                <a:solidFill>
                  <a:srgbClr val="FF0066"/>
                </a:solidFill>
                <a:latin typeface="Bodoni MT Black" pitchFamily="18" charset="0"/>
              </a:rPr>
              <a:t>260 км/сағ</a:t>
            </a:r>
          </a:p>
        </p:txBody>
      </p:sp>
      <p:pic>
        <p:nvPicPr>
          <p:cNvPr id="88069" name="Picture 5" descr="7го"/>
          <p:cNvPicPr>
            <a:picLocks noChangeAspect="1" noChangeArrowheads="1"/>
          </p:cNvPicPr>
          <p:nvPr>
            <p:ph sz="half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250825" y="4221163"/>
            <a:ext cx="3816350" cy="2408237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8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8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8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8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80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80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80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80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0"/>
            <a:ext cx="8785225" cy="1125538"/>
          </a:xfrm>
        </p:spPr>
        <p:txBody>
          <a:bodyPr/>
          <a:lstStyle/>
          <a:p>
            <a:r>
              <a:rPr lang="ru-RU" sz="2900" b="1">
                <a:solidFill>
                  <a:srgbClr val="FF6600"/>
                </a:solidFill>
                <a:latin typeface="Bodoni MT Black" pitchFamily="18" charset="0"/>
              </a:rPr>
              <a:t/>
            </a:r>
            <a:br>
              <a:rPr lang="ru-RU" sz="2900" b="1">
                <a:solidFill>
                  <a:srgbClr val="FF6600"/>
                </a:solidFill>
                <a:latin typeface="Bodoni MT Black" pitchFamily="18" charset="0"/>
              </a:rPr>
            </a:br>
            <a:r>
              <a:rPr lang="ru-RU" sz="2900" b="1">
                <a:solidFill>
                  <a:srgbClr val="0000CC"/>
                </a:solidFill>
                <a:latin typeface="Bodoni MT Black" pitchFamily="18" charset="0"/>
              </a:rPr>
              <a:t>Rolls</a:t>
            </a:r>
            <a:r>
              <a:rPr lang="en-US" sz="2900" b="1">
                <a:solidFill>
                  <a:srgbClr val="0000CC"/>
                </a:solidFill>
                <a:latin typeface="Bodoni MT Black" pitchFamily="18" charset="0"/>
              </a:rPr>
              <a:t> </a:t>
            </a:r>
            <a:r>
              <a:rPr lang="ru-RU" sz="2900" b="1">
                <a:solidFill>
                  <a:srgbClr val="0000CC"/>
                </a:solidFill>
                <a:latin typeface="Bodoni MT Black" pitchFamily="18" charset="0"/>
              </a:rPr>
              <a:t>-</a:t>
            </a:r>
            <a:r>
              <a:rPr lang="en-US" sz="2900" b="1">
                <a:solidFill>
                  <a:srgbClr val="0000CC"/>
                </a:solidFill>
                <a:latin typeface="Bodoni MT Black" pitchFamily="18" charset="0"/>
              </a:rPr>
              <a:t> </a:t>
            </a:r>
            <a:r>
              <a:rPr lang="ru-RU" sz="2900" b="1">
                <a:solidFill>
                  <a:srgbClr val="0000CC"/>
                </a:solidFill>
                <a:latin typeface="Bodoni MT Black" pitchFamily="18" charset="0"/>
              </a:rPr>
              <a:t>Royce Phantom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125538"/>
            <a:ext cx="4244975" cy="55435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3300" b="1">
                <a:solidFill>
                  <a:srgbClr val="6600CC"/>
                </a:solidFill>
                <a:latin typeface="Bodoni MT Black" pitchFamily="18" charset="0"/>
              </a:rPr>
              <a:t> </a:t>
            </a:r>
            <a:r>
              <a:rPr lang="ru-RU" sz="4400">
                <a:solidFill>
                  <a:srgbClr val="6600CC"/>
                </a:solidFill>
                <a:latin typeface="Bodoni MT Black" pitchFamily="18" charset="0"/>
              </a:rPr>
              <a:t>6 секундта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400">
                <a:solidFill>
                  <a:srgbClr val="6600CC"/>
                </a:solidFill>
                <a:latin typeface="Bodoni MT Black" pitchFamily="18" charset="0"/>
              </a:rPr>
              <a:t>100 км/сағ жылдамдық алады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400">
                <a:solidFill>
                  <a:srgbClr val="6600CC"/>
                </a:solidFill>
                <a:latin typeface="Bodoni MT Black" pitchFamily="18" charset="0"/>
              </a:rPr>
              <a:t>Жоғары жылдамдығы –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400">
                <a:solidFill>
                  <a:srgbClr val="6600CC"/>
                </a:solidFill>
                <a:latin typeface="Bodoni MT Black" pitchFamily="18" charset="0"/>
              </a:rPr>
              <a:t>            </a:t>
            </a:r>
            <a:r>
              <a:rPr lang="ru-RU" sz="4400">
                <a:solidFill>
                  <a:srgbClr val="FF0066"/>
                </a:solidFill>
                <a:latin typeface="Bodoni MT Black" pitchFamily="18" charset="0"/>
              </a:rPr>
              <a:t>240 км/сағ</a:t>
            </a:r>
          </a:p>
        </p:txBody>
      </p:sp>
      <p:pic>
        <p:nvPicPr>
          <p:cNvPr id="94212" name="Picture 4" descr="5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341438"/>
            <a:ext cx="3960812" cy="2393950"/>
          </a:xfrm>
          <a:prstGeom prst="rect">
            <a:avLst/>
          </a:prstGeom>
          <a:noFill/>
        </p:spPr>
      </p:pic>
      <p:pic>
        <p:nvPicPr>
          <p:cNvPr id="94213" name="Picture 5" descr="6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3860800"/>
            <a:ext cx="3889375" cy="27543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 sz="4000"/>
              <a:t>                 Жауабы</a:t>
            </a:r>
            <a:endParaRPr lang="ru-RU" sz="4000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-1620838" y="1916113"/>
            <a:ext cx="3771901" cy="4038600"/>
          </a:xfrm>
        </p:spPr>
        <p:txBody>
          <a:bodyPr/>
          <a:lstStyle/>
          <a:p>
            <a:endParaRPr lang="ru-RU" sz="2700"/>
          </a:p>
        </p:txBody>
      </p:sp>
      <p:graphicFrame>
        <p:nvGraphicFramePr>
          <p:cNvPr id="97308" name="Group 28"/>
          <p:cNvGraphicFramePr>
            <a:graphicFrameLocks noGrp="1"/>
          </p:cNvGraphicFramePr>
          <p:nvPr>
            <p:ph sz="half" idx="2"/>
          </p:nvPr>
        </p:nvGraphicFramePr>
        <p:xfrm>
          <a:off x="468313" y="1989138"/>
          <a:ext cx="8458200" cy="4038600"/>
        </p:xfrm>
        <a:graphic>
          <a:graphicData uri="http://schemas.openxmlformats.org/drawingml/2006/table">
            <a:tbl>
              <a:tblPr/>
              <a:tblGrid>
                <a:gridCol w="1992312"/>
                <a:gridCol w="2155825"/>
                <a:gridCol w="2152650"/>
                <a:gridCol w="2157413"/>
              </a:tblGrid>
              <a:tr h="1346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1</a:t>
                      </a:r>
                      <a:endParaRPr kumimoji="0" lang="ru-RU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27,7м/с</a:t>
                      </a:r>
                      <a:endParaRPr kumimoji="0" lang="ru-RU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111,2м</a:t>
                      </a:r>
                      <a:endParaRPr kumimoji="0" lang="ru-RU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81,9м/с</a:t>
                      </a:r>
                      <a:endParaRPr kumimoji="0" lang="ru-RU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6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2</a:t>
                      </a:r>
                      <a:endParaRPr kumimoji="0" lang="ru-RU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27,7</a:t>
                      </a:r>
                      <a:endParaRPr kumimoji="0" lang="ru-RU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139м,</a:t>
                      </a:r>
                      <a:endParaRPr kumimoji="0" lang="ru-RU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72,2м/с</a:t>
                      </a:r>
                      <a:endParaRPr kumimoji="0" lang="ru-RU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6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3</a:t>
                      </a:r>
                      <a:endParaRPr kumimoji="0" lang="ru-RU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27,7</a:t>
                      </a:r>
                      <a:endParaRPr kumimoji="0" lang="ru-RU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166,8м</a:t>
                      </a:r>
                      <a:endParaRPr kumimoji="0" lang="ru-RU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kk-KZ" sz="2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66,6м/с</a:t>
                      </a:r>
                      <a:endParaRPr kumimoji="0" lang="ru-RU" sz="27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/>
              <a:t>           Сенесің  бе?</a:t>
            </a:r>
            <a:endParaRPr lang="ru-RU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696200" cy="3895725"/>
          </a:xfrm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kk-KZ" sz="3200"/>
              <a:t>1 Қаптың ішінде отырамын, не істейді көрсетемін, немесе қыдырамын, не ұйықтаймын. </a:t>
            </a:r>
            <a:endParaRPr lang="ru-RU" sz="3200"/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-222250" y="32845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kk-KZ" sz="1800"/>
              <a:t>. </a:t>
            </a: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250825" y="4470400"/>
            <a:ext cx="124142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kk-KZ" sz="3200"/>
              <a:t> </a:t>
            </a:r>
            <a:r>
              <a:rPr lang="kk-KZ"/>
              <a:t> </a:t>
            </a:r>
          </a:p>
        </p:txBody>
      </p:sp>
      <p:sp>
        <p:nvSpPr>
          <p:cNvPr id="78856" name="Rectangle 8"/>
          <p:cNvSpPr>
            <a:spLocks noChangeArrowheads="1"/>
          </p:cNvSpPr>
          <p:nvPr/>
        </p:nvSpPr>
        <p:spPr bwMode="auto">
          <a:xfrm>
            <a:off x="-155575" y="3716338"/>
            <a:ext cx="9299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kk-KZ" sz="1800"/>
              <a:t>. </a:t>
            </a:r>
          </a:p>
        </p:txBody>
      </p:sp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971550" y="37163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/>
            <a:r>
              <a:rPr lang="kk-KZ" sz="1800"/>
              <a:t>. </a:t>
            </a:r>
          </a:p>
        </p:txBody>
      </p:sp>
      <p:sp>
        <p:nvSpPr>
          <p:cNvPr id="78858" name="Rectangle 10"/>
          <p:cNvSpPr>
            <a:spLocks noChangeArrowheads="1"/>
          </p:cNvSpPr>
          <p:nvPr/>
        </p:nvSpPr>
        <p:spPr bwMode="auto">
          <a:xfrm>
            <a:off x="755650" y="3213100"/>
            <a:ext cx="8388350" cy="411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l"/>
            <a:r>
              <a:rPr lang="kk-KZ" sz="3600"/>
              <a:t>2 Сақау , саңырау , бірақ, сұйық көлемін анықтайды .</a:t>
            </a:r>
            <a:r>
              <a:rPr lang="kk-KZ"/>
              <a:t> </a:t>
            </a:r>
          </a:p>
          <a:p>
            <a:pPr algn="l"/>
            <a:r>
              <a:rPr lang="kk-KZ" sz="3600"/>
              <a:t>3 Екі қыз тербеледі, бір-бірімен тең келеді. Тең келгенде тоқтап тұрады</a:t>
            </a:r>
            <a:r>
              <a:rPr lang="ru-RU" sz="3600"/>
              <a:t> </a:t>
            </a:r>
            <a:endParaRPr lang="kk-KZ" sz="3600"/>
          </a:p>
          <a:p>
            <a:pPr algn="l"/>
            <a:r>
              <a:rPr lang="kk-KZ" sz="3600"/>
              <a:t>4 Тұрады- үндемейді , жүреді - ән салады</a:t>
            </a:r>
            <a:r>
              <a:rPr lang="ru-RU"/>
              <a:t> </a:t>
            </a:r>
            <a:endParaRPr lang="kk-KZ"/>
          </a:p>
          <a:p>
            <a:pPr algn="l"/>
            <a:endParaRPr lang="kk-KZ"/>
          </a:p>
          <a:p>
            <a:pPr algn="l"/>
            <a:endParaRPr lang="kk-K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z="140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Саба</a:t>
            </a:r>
            <a:r>
              <a:rPr lang="kk-KZ"/>
              <a:t>қтың мақсаты: Оқушыларға қозғалыс теңдеуін түсіндіріп , графиктік   тәсілді үйрету .</a:t>
            </a:r>
          </a:p>
          <a:p>
            <a:r>
              <a:rPr lang="kk-KZ"/>
              <a:t>Дамыту мақсаты :   Оқушылардың білімге деген қызғушылығын арттыру.    </a:t>
            </a:r>
          </a:p>
          <a:p>
            <a:r>
              <a:rPr lang="kk-KZ"/>
              <a:t>Тәрбиелік мақсаты:  Ұжымдық мақсатта тәрбиелеу.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sz="4000"/>
              <a:t>Қас қағым сәт</a:t>
            </a:r>
            <a:r>
              <a:rPr lang="kk-KZ" sz="2900"/>
              <a:t> </a:t>
            </a:r>
            <a:br>
              <a:rPr lang="kk-KZ" sz="2900"/>
            </a:br>
            <a:endParaRPr lang="ru-RU" sz="290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700213"/>
            <a:ext cx="8893175" cy="51577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2400"/>
              <a:t>1 Тарихта екінші ұстаз атанған ғалым   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2400"/>
              <a:t>2 Айға адамзат ұрпағының табаны ... тиді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2400"/>
              <a:t>  3 Бұлт пен жердің арасындағы аса қуатты электр ұшқыны   ....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2400"/>
              <a:t> 4 Астрономиялы бақылау үшін қолданылатын құрал   ....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2400"/>
              <a:t>5 Молекулалардың ретсіз қозғалыста болатынын дәлелдеген ғалым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2400"/>
              <a:t>6 Жылдамдықты қандай құралмен өлшейді ....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2400"/>
              <a:t>7 Жылдамдықтың өлшем бірлігі .....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2400"/>
              <a:t>8 Ең жылдам жүгіретін мақұлық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2400"/>
              <a:t>9 Сенбі күні автобус гаражға оралғанша 10 рейс жасайды,ал демалыс күні -- 15 рейс жасайды . Қай күні автобус көп жол жүреді? Қандай орын ауыстырулар жасайды....?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2400"/>
              <a:t>10 Нүктенің жүрген жолы орын ауыстыруға тең болса,траектория пішіні қандай болады...?</a:t>
            </a:r>
            <a:r>
              <a:rPr lang="ru-RU" sz="240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kk-KZ" sz="2400"/>
              <a:t>11 Сағаттың қай стрелкасы жылдам қозғалады: қол сағаттың секунттық тілі ме , әлде мұнараның минуттығы ма </a:t>
            </a:r>
            <a:endParaRPr lang="ru-RU" sz="240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/>
              <a:t>Эксперименттік тапсырма</a:t>
            </a:r>
            <a:br>
              <a:rPr lang="kk-KZ"/>
            </a:br>
            <a:endParaRPr lang="ru-RU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989138"/>
            <a:ext cx="7696200" cy="4038600"/>
          </a:xfrm>
        </p:spPr>
        <p:txBody>
          <a:bodyPr/>
          <a:lstStyle/>
          <a:p>
            <a:r>
              <a:rPr lang="kk-KZ"/>
              <a:t>Қозғалыстағы дененің жолы мен орын ауыстыруын анықта .    в         </a:t>
            </a:r>
            <a:endParaRPr lang="ru-RU"/>
          </a:p>
        </p:txBody>
      </p:sp>
      <p:sp>
        <p:nvSpPr>
          <p:cNvPr id="73733" name="AutoShape 5"/>
          <p:cNvSpPr>
            <a:spLocks noChangeArrowheads="1"/>
          </p:cNvSpPr>
          <p:nvPr/>
        </p:nvSpPr>
        <p:spPr bwMode="auto">
          <a:xfrm>
            <a:off x="3059113" y="3357563"/>
            <a:ext cx="1584325" cy="914400"/>
          </a:xfrm>
          <a:custGeom>
            <a:avLst/>
            <a:gdLst>
              <a:gd name="G0" fmla="+- 2597 0 0"/>
              <a:gd name="G1" fmla="+- 21600 0 2597"/>
              <a:gd name="G2" fmla="+- 21600 0 2597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2597" y="10800"/>
                </a:moveTo>
                <a:cubicBezTo>
                  <a:pt x="2597" y="15330"/>
                  <a:pt x="6270" y="19003"/>
                  <a:pt x="10800" y="19003"/>
                </a:cubicBezTo>
                <a:cubicBezTo>
                  <a:pt x="15330" y="19003"/>
                  <a:pt x="19003" y="15330"/>
                  <a:pt x="19003" y="10800"/>
                </a:cubicBezTo>
                <a:cubicBezTo>
                  <a:pt x="19003" y="6270"/>
                  <a:pt x="15330" y="2597"/>
                  <a:pt x="10800" y="2597"/>
                </a:cubicBezTo>
                <a:cubicBezTo>
                  <a:pt x="6270" y="2597"/>
                  <a:pt x="2597" y="6270"/>
                  <a:pt x="2597" y="10800"/>
                </a:cubicBez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3734" name="AutoShape 6"/>
          <p:cNvSpPr>
            <a:spLocks noChangeArrowheads="1"/>
          </p:cNvSpPr>
          <p:nvPr/>
        </p:nvSpPr>
        <p:spPr bwMode="auto">
          <a:xfrm>
            <a:off x="1835150" y="3284538"/>
            <a:ext cx="1873250" cy="338137"/>
          </a:xfrm>
          <a:prstGeom prst="wave">
            <a:avLst>
              <a:gd name="adj1" fmla="val 20644"/>
              <a:gd name="adj2" fmla="val 880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l"/>
            <a:endParaRPr lang="kk-KZ" sz="1800"/>
          </a:p>
          <a:p>
            <a:pPr algn="l"/>
            <a:r>
              <a:rPr lang="kk-KZ" sz="1800"/>
              <a:t>А</a:t>
            </a:r>
            <a:endParaRPr lang="ru-RU" sz="1800"/>
          </a:p>
        </p:txBody>
      </p:sp>
      <p:sp>
        <p:nvSpPr>
          <p:cNvPr id="73735" name="AutoShape 7"/>
          <p:cNvSpPr>
            <a:spLocks noChangeArrowheads="1"/>
          </p:cNvSpPr>
          <p:nvPr/>
        </p:nvSpPr>
        <p:spPr bwMode="auto">
          <a:xfrm rot="-549559">
            <a:off x="3779838" y="3213100"/>
            <a:ext cx="1800225" cy="288925"/>
          </a:xfrm>
          <a:prstGeom prst="wave">
            <a:avLst>
              <a:gd name="adj1" fmla="val 20644"/>
              <a:gd name="adj2" fmla="val -829"/>
            </a:avLst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r"/>
            <a:endParaRPr lang="ru-RU" sz="1800"/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539750" y="4365625"/>
            <a:ext cx="7462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kk-KZ"/>
              <a:t>        </a:t>
            </a:r>
            <a:endParaRPr lang="ru-RU"/>
          </a:p>
        </p:txBody>
      </p:sp>
      <p:sp>
        <p:nvSpPr>
          <p:cNvPr id="73739" name="Text Box 11"/>
          <p:cNvSpPr txBox="1">
            <a:spLocks noChangeArrowheads="1"/>
          </p:cNvSpPr>
          <p:nvPr/>
        </p:nvSpPr>
        <p:spPr bwMode="auto">
          <a:xfrm>
            <a:off x="1527175" y="474345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endParaRPr lang="ru-RU"/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-73025" y="4575175"/>
            <a:ext cx="8613775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k-KZ" sz="3600"/>
              <a:t>Керекті құралдар:</a:t>
            </a:r>
          </a:p>
          <a:p>
            <a:r>
              <a:rPr lang="kk-KZ" sz="3600"/>
              <a:t>Сызғыш,жіп.</a:t>
            </a:r>
          </a:p>
          <a:p>
            <a:r>
              <a:rPr lang="kk-KZ" sz="3600"/>
              <a:t>Орын ауыстыру мен жүрген жолды тап.</a:t>
            </a:r>
            <a:endParaRPr lang="ru-RU"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k-KZ"/>
              <a:t>Жаңа сабақ </a:t>
            </a:r>
            <a:endParaRPr lang="ru-RU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kk-KZ" sz="8000" b="1"/>
              <a:t>х</a:t>
            </a:r>
            <a:r>
              <a:rPr lang="en-US" sz="8000" b="1">
                <a:cs typeface="Arial" charset="0"/>
              </a:rPr>
              <a:t>=</a:t>
            </a:r>
            <a:r>
              <a:rPr lang="kk-KZ" sz="8000" b="1">
                <a:cs typeface="Arial" charset="0"/>
              </a:rPr>
              <a:t>х+</a:t>
            </a:r>
            <a:r>
              <a:rPr lang="en-US" sz="8000" b="1">
                <a:latin typeface="Arial Narrow" pitchFamily="34" charset="0"/>
                <a:cs typeface="Arial" charset="0"/>
              </a:rPr>
              <a:t>v</a:t>
            </a:r>
            <a:r>
              <a:rPr lang="kk-KZ" sz="8000" b="1" baseline="-25000">
                <a:latin typeface="Arial Narrow" pitchFamily="34" charset="0"/>
                <a:cs typeface="Arial" charset="0"/>
              </a:rPr>
              <a:t>0</a:t>
            </a:r>
            <a:r>
              <a:rPr lang="en-US" sz="8000" b="1">
                <a:latin typeface="Arial Narrow" pitchFamily="34" charset="0"/>
                <a:cs typeface="Arial" charset="0"/>
              </a:rPr>
              <a:t>t</a:t>
            </a:r>
            <a:r>
              <a:rPr lang="kk-KZ" sz="5400" b="1">
                <a:latin typeface="Arial Narrow" pitchFamily="34" charset="0"/>
                <a:cs typeface="Arial" charset="0"/>
              </a:rPr>
              <a:t>      </a:t>
            </a:r>
            <a:r>
              <a:rPr lang="kk-KZ" sz="4400" b="1">
                <a:latin typeface="Arial Narrow" pitchFamily="34" charset="0"/>
                <a:cs typeface="Arial" charset="0"/>
              </a:rPr>
              <a:t>қозғалыс    </a:t>
            </a:r>
          </a:p>
          <a:p>
            <a:pPr>
              <a:buFont typeface="Wingdings" pitchFamily="2" charset="2"/>
              <a:buNone/>
            </a:pPr>
            <a:r>
              <a:rPr lang="kk-KZ" sz="4400" b="1">
                <a:latin typeface="Arial Narrow" pitchFamily="34" charset="0"/>
                <a:cs typeface="Arial" charset="0"/>
              </a:rPr>
              <a:t>                                  теңдеуі</a:t>
            </a:r>
            <a:endParaRPr lang="ru-RU" sz="4400" b="1">
              <a:latin typeface="Arial Narrow" pitchFamily="34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229600" cy="1143000"/>
          </a:xfrm>
        </p:spPr>
        <p:txBody>
          <a:bodyPr/>
          <a:lstStyle/>
          <a:p>
            <a:r>
              <a:rPr lang="kk-KZ" sz="4400"/>
              <a:t>Деңгейлік тапсырмалар</a:t>
            </a:r>
            <a:endParaRPr lang="ru-RU" sz="440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496300" cy="4897437"/>
          </a:xfrm>
        </p:spPr>
        <p:txBody>
          <a:bodyPr/>
          <a:lstStyle/>
          <a:p>
            <a:r>
              <a:rPr lang="kk-KZ" sz="3600"/>
              <a:t>Графикті пайдаланып қозғалыстың түрін және жылдамдығын анықтаңыз .</a:t>
            </a:r>
          </a:p>
        </p:txBody>
      </p:sp>
      <p:sp>
        <p:nvSpPr>
          <p:cNvPr id="82948" name="Line 4"/>
          <p:cNvSpPr>
            <a:spLocks noChangeShapeType="1"/>
          </p:cNvSpPr>
          <p:nvPr/>
        </p:nvSpPr>
        <p:spPr bwMode="auto">
          <a:xfrm>
            <a:off x="1619250" y="28527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49" name="Line 5"/>
          <p:cNvSpPr>
            <a:spLocks noChangeShapeType="1"/>
          </p:cNvSpPr>
          <p:nvPr/>
        </p:nvSpPr>
        <p:spPr bwMode="auto">
          <a:xfrm flipV="1">
            <a:off x="1619250" y="2924175"/>
            <a:ext cx="0" cy="2376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50" name="Line 6"/>
          <p:cNvSpPr>
            <a:spLocks noChangeShapeType="1"/>
          </p:cNvSpPr>
          <p:nvPr/>
        </p:nvSpPr>
        <p:spPr bwMode="auto">
          <a:xfrm>
            <a:off x="1476375" y="5300663"/>
            <a:ext cx="43926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51" name="Line 7"/>
          <p:cNvSpPr>
            <a:spLocks noChangeShapeType="1"/>
          </p:cNvSpPr>
          <p:nvPr/>
        </p:nvSpPr>
        <p:spPr bwMode="auto">
          <a:xfrm>
            <a:off x="4859338" y="5300663"/>
            <a:ext cx="10810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52" name="Line 8"/>
          <p:cNvSpPr>
            <a:spLocks noChangeShapeType="1"/>
          </p:cNvSpPr>
          <p:nvPr/>
        </p:nvSpPr>
        <p:spPr bwMode="auto">
          <a:xfrm flipH="1">
            <a:off x="1476375" y="4941888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53" name="Line 9"/>
          <p:cNvSpPr>
            <a:spLocks noChangeShapeType="1"/>
          </p:cNvSpPr>
          <p:nvPr/>
        </p:nvSpPr>
        <p:spPr bwMode="auto">
          <a:xfrm>
            <a:off x="1547813" y="45085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54" name="Line 10"/>
          <p:cNvSpPr>
            <a:spLocks noChangeShapeType="1"/>
          </p:cNvSpPr>
          <p:nvPr/>
        </p:nvSpPr>
        <p:spPr bwMode="auto">
          <a:xfrm>
            <a:off x="1476375" y="4149725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55" name="Line 11"/>
          <p:cNvSpPr>
            <a:spLocks noChangeShapeType="1"/>
          </p:cNvSpPr>
          <p:nvPr/>
        </p:nvSpPr>
        <p:spPr bwMode="auto">
          <a:xfrm>
            <a:off x="1619250" y="37163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56" name="Line 12"/>
          <p:cNvSpPr>
            <a:spLocks noChangeShapeType="1"/>
          </p:cNvSpPr>
          <p:nvPr/>
        </p:nvSpPr>
        <p:spPr bwMode="auto">
          <a:xfrm flipH="1">
            <a:off x="1547813" y="3716338"/>
            <a:ext cx="71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57" name="Line 13"/>
          <p:cNvSpPr>
            <a:spLocks noChangeShapeType="1"/>
          </p:cNvSpPr>
          <p:nvPr/>
        </p:nvSpPr>
        <p:spPr bwMode="auto">
          <a:xfrm flipH="1">
            <a:off x="1476375" y="3716338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58" name="Text Box 14"/>
          <p:cNvSpPr txBox="1">
            <a:spLocks noChangeArrowheads="1"/>
          </p:cNvSpPr>
          <p:nvPr/>
        </p:nvSpPr>
        <p:spPr bwMode="auto">
          <a:xfrm>
            <a:off x="1835150" y="26368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endParaRPr lang="ru-RU" sz="1800"/>
          </a:p>
        </p:txBody>
      </p:sp>
      <p:sp>
        <p:nvSpPr>
          <p:cNvPr id="82959" name="Text Box 15"/>
          <p:cNvSpPr txBox="1">
            <a:spLocks noChangeArrowheads="1"/>
          </p:cNvSpPr>
          <p:nvPr/>
        </p:nvSpPr>
        <p:spPr bwMode="auto">
          <a:xfrm>
            <a:off x="5940425" y="5229225"/>
            <a:ext cx="668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endParaRPr lang="ru-RU" sz="1800"/>
          </a:p>
        </p:txBody>
      </p:sp>
      <p:sp>
        <p:nvSpPr>
          <p:cNvPr id="82960" name="Text Box 16"/>
          <p:cNvSpPr txBox="1">
            <a:spLocks noChangeArrowheads="1"/>
          </p:cNvSpPr>
          <p:nvPr/>
        </p:nvSpPr>
        <p:spPr bwMode="auto">
          <a:xfrm>
            <a:off x="1187450" y="2636838"/>
            <a:ext cx="7921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 b="1"/>
              <a:t>V</a:t>
            </a:r>
            <a:r>
              <a:rPr lang="kk-KZ" sz="1800"/>
              <a:t>, </a:t>
            </a:r>
            <a:r>
              <a:rPr lang="kk-KZ" sz="1800" b="1"/>
              <a:t>м/с</a:t>
            </a:r>
            <a:endParaRPr lang="ru-RU" sz="1800" b="1"/>
          </a:p>
        </p:txBody>
      </p:sp>
      <p:sp>
        <p:nvSpPr>
          <p:cNvPr id="82961" name="Text Box 17"/>
          <p:cNvSpPr txBox="1">
            <a:spLocks noChangeArrowheads="1"/>
          </p:cNvSpPr>
          <p:nvPr/>
        </p:nvSpPr>
        <p:spPr bwMode="auto">
          <a:xfrm>
            <a:off x="468313" y="2420938"/>
            <a:ext cx="647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ru-RU" sz="1800"/>
          </a:p>
        </p:txBody>
      </p:sp>
      <p:sp>
        <p:nvSpPr>
          <p:cNvPr id="82962" name="Line 18"/>
          <p:cNvSpPr>
            <a:spLocks noChangeShapeType="1"/>
          </p:cNvSpPr>
          <p:nvPr/>
        </p:nvSpPr>
        <p:spPr bwMode="auto">
          <a:xfrm flipV="1">
            <a:off x="2124075" y="50847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63" name="Line 19"/>
          <p:cNvSpPr>
            <a:spLocks noChangeShapeType="1"/>
          </p:cNvSpPr>
          <p:nvPr/>
        </p:nvSpPr>
        <p:spPr bwMode="auto">
          <a:xfrm flipV="1">
            <a:off x="2627313" y="50847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64" name="Line 20"/>
          <p:cNvSpPr>
            <a:spLocks noChangeShapeType="1"/>
          </p:cNvSpPr>
          <p:nvPr/>
        </p:nvSpPr>
        <p:spPr bwMode="auto">
          <a:xfrm flipV="1">
            <a:off x="3059113" y="501332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65" name="Line 21"/>
          <p:cNvSpPr>
            <a:spLocks noChangeShapeType="1"/>
          </p:cNvSpPr>
          <p:nvPr/>
        </p:nvSpPr>
        <p:spPr bwMode="auto">
          <a:xfrm flipV="1">
            <a:off x="3492500" y="50133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66" name="Line 22"/>
          <p:cNvSpPr>
            <a:spLocks noChangeShapeType="1"/>
          </p:cNvSpPr>
          <p:nvPr/>
        </p:nvSpPr>
        <p:spPr bwMode="auto">
          <a:xfrm flipV="1">
            <a:off x="3924300" y="501332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67" name="Line 23"/>
          <p:cNvSpPr>
            <a:spLocks noChangeShapeType="1"/>
          </p:cNvSpPr>
          <p:nvPr/>
        </p:nvSpPr>
        <p:spPr bwMode="auto">
          <a:xfrm>
            <a:off x="1619250" y="3716338"/>
            <a:ext cx="36004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68" name="Text Box 24"/>
          <p:cNvSpPr txBox="1">
            <a:spLocks noChangeArrowheads="1"/>
          </p:cNvSpPr>
          <p:nvPr/>
        </p:nvSpPr>
        <p:spPr bwMode="auto">
          <a:xfrm>
            <a:off x="971550" y="4221163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kk-KZ"/>
              <a:t>20</a:t>
            </a:r>
            <a:endParaRPr lang="ru-RU"/>
          </a:p>
        </p:txBody>
      </p:sp>
      <p:sp>
        <p:nvSpPr>
          <p:cNvPr id="82969" name="Text Box 25"/>
          <p:cNvSpPr txBox="1">
            <a:spLocks noChangeArrowheads="1"/>
          </p:cNvSpPr>
          <p:nvPr/>
        </p:nvSpPr>
        <p:spPr bwMode="auto">
          <a:xfrm>
            <a:off x="971550" y="4652963"/>
            <a:ext cx="574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kk-KZ"/>
              <a:t>10</a:t>
            </a:r>
            <a:endParaRPr lang="ru-RU"/>
          </a:p>
        </p:txBody>
      </p:sp>
      <p:sp>
        <p:nvSpPr>
          <p:cNvPr id="82970" name="Text Box 26"/>
          <p:cNvSpPr txBox="1">
            <a:spLocks noChangeArrowheads="1"/>
          </p:cNvSpPr>
          <p:nvPr/>
        </p:nvSpPr>
        <p:spPr bwMode="auto">
          <a:xfrm>
            <a:off x="971550" y="386080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kk-KZ"/>
              <a:t>30</a:t>
            </a:r>
            <a:endParaRPr lang="ru-RU"/>
          </a:p>
        </p:txBody>
      </p:sp>
      <p:sp>
        <p:nvSpPr>
          <p:cNvPr id="82971" name="Text Box 27"/>
          <p:cNvSpPr txBox="1">
            <a:spLocks noChangeArrowheads="1"/>
          </p:cNvSpPr>
          <p:nvPr/>
        </p:nvSpPr>
        <p:spPr bwMode="auto">
          <a:xfrm>
            <a:off x="971550" y="3357563"/>
            <a:ext cx="633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kk-KZ"/>
              <a:t>40</a:t>
            </a:r>
            <a:endParaRPr lang="ru-RU"/>
          </a:p>
        </p:txBody>
      </p:sp>
      <p:sp>
        <p:nvSpPr>
          <p:cNvPr id="82972" name="Text Box 28"/>
          <p:cNvSpPr txBox="1">
            <a:spLocks noChangeArrowheads="1"/>
          </p:cNvSpPr>
          <p:nvPr/>
        </p:nvSpPr>
        <p:spPr bwMode="auto">
          <a:xfrm>
            <a:off x="6156325" y="5229225"/>
            <a:ext cx="1152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b="1"/>
              <a:t>t</a:t>
            </a:r>
            <a:r>
              <a:rPr lang="kk-KZ" sz="2800" b="1"/>
              <a:t>, с</a:t>
            </a:r>
            <a:endParaRPr lang="ru-RU" sz="2800" b="1"/>
          </a:p>
        </p:txBody>
      </p:sp>
      <p:sp>
        <p:nvSpPr>
          <p:cNvPr id="82973" name="Text Box 29"/>
          <p:cNvSpPr txBox="1">
            <a:spLocks noChangeArrowheads="1"/>
          </p:cNvSpPr>
          <p:nvPr/>
        </p:nvSpPr>
        <p:spPr bwMode="auto">
          <a:xfrm>
            <a:off x="2032000" y="546417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kk-KZ"/>
              <a:t>1</a:t>
            </a:r>
            <a:endParaRPr lang="ru-RU"/>
          </a:p>
        </p:txBody>
      </p:sp>
      <p:sp>
        <p:nvSpPr>
          <p:cNvPr id="82974" name="Text Box 30"/>
          <p:cNvSpPr txBox="1">
            <a:spLocks noChangeArrowheads="1"/>
          </p:cNvSpPr>
          <p:nvPr/>
        </p:nvSpPr>
        <p:spPr bwMode="auto">
          <a:xfrm>
            <a:off x="2535238" y="546417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kk-KZ"/>
              <a:t>2</a:t>
            </a:r>
            <a:endParaRPr lang="ru-RU"/>
          </a:p>
        </p:txBody>
      </p:sp>
      <p:sp>
        <p:nvSpPr>
          <p:cNvPr id="82975" name="Text Box 31"/>
          <p:cNvSpPr txBox="1">
            <a:spLocks noChangeArrowheads="1"/>
          </p:cNvSpPr>
          <p:nvPr/>
        </p:nvSpPr>
        <p:spPr bwMode="auto">
          <a:xfrm>
            <a:off x="2895600" y="5392738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kk-KZ"/>
              <a:t>3</a:t>
            </a:r>
            <a:endParaRPr lang="ru-RU"/>
          </a:p>
        </p:txBody>
      </p:sp>
      <p:sp>
        <p:nvSpPr>
          <p:cNvPr id="82976" name="Text Box 32"/>
          <p:cNvSpPr txBox="1">
            <a:spLocks noChangeArrowheads="1"/>
          </p:cNvSpPr>
          <p:nvPr/>
        </p:nvSpPr>
        <p:spPr bwMode="auto">
          <a:xfrm>
            <a:off x="3327400" y="54451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kk-KZ"/>
              <a:t>4</a:t>
            </a:r>
            <a:endParaRPr lang="ru-RU"/>
          </a:p>
        </p:txBody>
      </p:sp>
      <p:sp>
        <p:nvSpPr>
          <p:cNvPr id="82977" name="Text Box 33"/>
          <p:cNvSpPr txBox="1">
            <a:spLocks noChangeArrowheads="1"/>
          </p:cNvSpPr>
          <p:nvPr/>
        </p:nvSpPr>
        <p:spPr bwMode="auto">
          <a:xfrm>
            <a:off x="3832225" y="54451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kk-KZ"/>
              <a:t>5</a:t>
            </a:r>
            <a:endParaRPr lang="ru-RU"/>
          </a:p>
        </p:txBody>
      </p:sp>
      <p:sp>
        <p:nvSpPr>
          <p:cNvPr id="82978" name="Line 34"/>
          <p:cNvSpPr>
            <a:spLocks noChangeShapeType="1"/>
          </p:cNvSpPr>
          <p:nvPr/>
        </p:nvSpPr>
        <p:spPr bwMode="auto">
          <a:xfrm>
            <a:off x="4356100" y="5300663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79" name="Line 35"/>
          <p:cNvSpPr>
            <a:spLocks noChangeShapeType="1"/>
          </p:cNvSpPr>
          <p:nvPr/>
        </p:nvSpPr>
        <p:spPr bwMode="auto">
          <a:xfrm flipV="1">
            <a:off x="4356100" y="5157788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980" name="Text Box 36"/>
          <p:cNvSpPr txBox="1">
            <a:spLocks noChangeArrowheads="1"/>
          </p:cNvSpPr>
          <p:nvPr/>
        </p:nvSpPr>
        <p:spPr bwMode="auto">
          <a:xfrm>
            <a:off x="4284663" y="544512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kk-KZ"/>
              <a:t>6</a:t>
            </a:r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404813"/>
            <a:ext cx="7772400" cy="863600"/>
          </a:xfrm>
        </p:spPr>
        <p:txBody>
          <a:bodyPr/>
          <a:lstStyle/>
          <a:p>
            <a:pPr algn="ctr"/>
            <a:r>
              <a:rPr lang="kk-KZ" sz="4100" i="1"/>
              <a:t>2</a:t>
            </a:r>
            <a:endParaRPr lang="ru-RU" sz="4100" i="1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1341438"/>
            <a:ext cx="8280400" cy="5876925"/>
          </a:xfrm>
          <a:ln w="57150">
            <a:solidFill>
              <a:schemeClr val="tx1"/>
            </a:solidFill>
          </a:ln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kk-KZ" sz="3300"/>
          </a:p>
          <a:p>
            <a:pPr marL="0" indent="0" algn="ctr">
              <a:buFont typeface="Wingdings" pitchFamily="2" charset="2"/>
              <a:buNone/>
            </a:pPr>
            <a:r>
              <a:rPr lang="kk-KZ" sz="3300"/>
              <a:t>Нүктенің 2 секундта жүрген жолын тап </a:t>
            </a:r>
          </a:p>
          <a:p>
            <a:pPr marL="0" indent="0">
              <a:buFont typeface="Wingdings" pitchFamily="2" charset="2"/>
              <a:buNone/>
            </a:pPr>
            <a:r>
              <a:rPr lang="kk-KZ" sz="3300"/>
              <a:t>         </a:t>
            </a:r>
            <a:r>
              <a:rPr lang="en-US" sz="3700"/>
              <a:t>v</a:t>
            </a:r>
            <a:r>
              <a:rPr lang="kk-KZ" sz="3700"/>
              <a:t>,м/с </a:t>
            </a:r>
            <a:r>
              <a:rPr lang="kk-KZ" sz="3300"/>
              <a:t>    </a:t>
            </a:r>
          </a:p>
          <a:p>
            <a:pPr marL="0" indent="0">
              <a:buFont typeface="Wingdings" pitchFamily="2" charset="2"/>
              <a:buNone/>
            </a:pPr>
            <a:endParaRPr lang="ru-RU" sz="3300"/>
          </a:p>
        </p:txBody>
      </p:sp>
      <p:sp>
        <p:nvSpPr>
          <p:cNvPr id="81924" name="Line 4"/>
          <p:cNvSpPr>
            <a:spLocks noChangeShapeType="1"/>
          </p:cNvSpPr>
          <p:nvPr/>
        </p:nvSpPr>
        <p:spPr bwMode="auto">
          <a:xfrm flipV="1">
            <a:off x="1763713" y="2924175"/>
            <a:ext cx="0" cy="1943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25" name="Line 5"/>
          <p:cNvSpPr>
            <a:spLocks noChangeShapeType="1"/>
          </p:cNvSpPr>
          <p:nvPr/>
        </p:nvSpPr>
        <p:spPr bwMode="auto">
          <a:xfrm>
            <a:off x="1619250" y="4724400"/>
            <a:ext cx="3889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26" name="Line 6"/>
          <p:cNvSpPr>
            <a:spLocks noChangeShapeType="1"/>
          </p:cNvSpPr>
          <p:nvPr/>
        </p:nvSpPr>
        <p:spPr bwMode="auto">
          <a:xfrm>
            <a:off x="1619250" y="4365625"/>
            <a:ext cx="215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27" name="Line 7"/>
          <p:cNvSpPr>
            <a:spLocks noChangeShapeType="1"/>
          </p:cNvSpPr>
          <p:nvPr/>
        </p:nvSpPr>
        <p:spPr bwMode="auto">
          <a:xfrm>
            <a:off x="1619250" y="3860800"/>
            <a:ext cx="2159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28" name="Line 8"/>
          <p:cNvSpPr>
            <a:spLocks noChangeShapeType="1"/>
          </p:cNvSpPr>
          <p:nvPr/>
        </p:nvSpPr>
        <p:spPr bwMode="auto">
          <a:xfrm>
            <a:off x="1547813" y="3357563"/>
            <a:ext cx="2873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29" name="Line 9"/>
          <p:cNvSpPr>
            <a:spLocks noChangeShapeType="1"/>
          </p:cNvSpPr>
          <p:nvPr/>
        </p:nvSpPr>
        <p:spPr bwMode="auto">
          <a:xfrm flipV="1">
            <a:off x="2124075" y="4508500"/>
            <a:ext cx="0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0" name="Line 10"/>
          <p:cNvSpPr>
            <a:spLocks noChangeShapeType="1"/>
          </p:cNvSpPr>
          <p:nvPr/>
        </p:nvSpPr>
        <p:spPr bwMode="auto">
          <a:xfrm flipV="1">
            <a:off x="2484438" y="4581525"/>
            <a:ext cx="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1" name="Line 11"/>
          <p:cNvSpPr>
            <a:spLocks noChangeShapeType="1"/>
          </p:cNvSpPr>
          <p:nvPr/>
        </p:nvSpPr>
        <p:spPr bwMode="auto">
          <a:xfrm flipV="1">
            <a:off x="2843213" y="4508500"/>
            <a:ext cx="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>
            <a:off x="3132138" y="4508500"/>
            <a:ext cx="0" cy="3603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3" name="Line 13"/>
          <p:cNvSpPr>
            <a:spLocks noChangeShapeType="1"/>
          </p:cNvSpPr>
          <p:nvPr/>
        </p:nvSpPr>
        <p:spPr bwMode="auto">
          <a:xfrm>
            <a:off x="2051050" y="3357563"/>
            <a:ext cx="4333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4" name="Line 14"/>
          <p:cNvSpPr>
            <a:spLocks noChangeShapeType="1"/>
          </p:cNvSpPr>
          <p:nvPr/>
        </p:nvSpPr>
        <p:spPr bwMode="auto">
          <a:xfrm>
            <a:off x="2771775" y="335756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5" name="Line 15"/>
          <p:cNvSpPr>
            <a:spLocks noChangeShapeType="1"/>
          </p:cNvSpPr>
          <p:nvPr/>
        </p:nvSpPr>
        <p:spPr bwMode="auto">
          <a:xfrm>
            <a:off x="3348038" y="3357563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6" name="Line 16"/>
          <p:cNvSpPr>
            <a:spLocks noChangeShapeType="1"/>
          </p:cNvSpPr>
          <p:nvPr/>
        </p:nvSpPr>
        <p:spPr bwMode="auto">
          <a:xfrm>
            <a:off x="3419475" y="4581525"/>
            <a:ext cx="0" cy="2889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7" name="Line 17"/>
          <p:cNvSpPr>
            <a:spLocks noChangeShapeType="1"/>
          </p:cNvSpPr>
          <p:nvPr/>
        </p:nvSpPr>
        <p:spPr bwMode="auto">
          <a:xfrm>
            <a:off x="3708400" y="4508500"/>
            <a:ext cx="0" cy="4333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8" name="Line 18"/>
          <p:cNvSpPr>
            <a:spLocks noChangeShapeType="1"/>
          </p:cNvSpPr>
          <p:nvPr/>
        </p:nvSpPr>
        <p:spPr bwMode="auto">
          <a:xfrm>
            <a:off x="3708400" y="34290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39" name="Line 19"/>
          <p:cNvSpPr>
            <a:spLocks noChangeShapeType="1"/>
          </p:cNvSpPr>
          <p:nvPr/>
        </p:nvSpPr>
        <p:spPr bwMode="auto">
          <a:xfrm>
            <a:off x="3708400" y="40052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40" name="Line 20"/>
          <p:cNvSpPr>
            <a:spLocks noChangeShapeType="1"/>
          </p:cNvSpPr>
          <p:nvPr/>
        </p:nvSpPr>
        <p:spPr bwMode="auto">
          <a:xfrm>
            <a:off x="3708400" y="4652963"/>
            <a:ext cx="71438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1941" name="Text Box 21"/>
          <p:cNvSpPr txBox="1">
            <a:spLocks noChangeArrowheads="1"/>
          </p:cNvSpPr>
          <p:nvPr/>
        </p:nvSpPr>
        <p:spPr bwMode="auto">
          <a:xfrm>
            <a:off x="5795963" y="4503738"/>
            <a:ext cx="727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3600" b="1">
                <a:latin typeface="Arial Narrow" pitchFamily="34" charset="0"/>
              </a:rPr>
              <a:t>t</a:t>
            </a:r>
            <a:r>
              <a:rPr lang="kk-KZ" sz="3600" b="1">
                <a:latin typeface="Arial Narrow" pitchFamily="34" charset="0"/>
              </a:rPr>
              <a:t>, с</a:t>
            </a:r>
            <a:endParaRPr lang="en-US" sz="3600" b="1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/>
              <a:t>3</a:t>
            </a: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90550" indent="-590550"/>
            <a:r>
              <a:rPr lang="ru-RU"/>
              <a:t>Мына графиктерде б</a:t>
            </a:r>
            <a:r>
              <a:rPr lang="kk-KZ"/>
              <a:t>ірқалыпты түзу сызықты қозғалыс көрсетілген. Денелердің жылдамдығын салыстыр.</a:t>
            </a:r>
            <a:r>
              <a:rPr lang="ru-RU"/>
              <a:t> 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755650" y="1773238"/>
            <a:ext cx="184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tabLst>
                <a:tab pos="457200" algn="l"/>
              </a:tabLst>
            </a:pPr>
            <a:endParaRPr lang="ru-RU" sz="1200">
              <a:cs typeface="Times New Roman" pitchFamily="18" charset="0"/>
            </a:endParaRPr>
          </a:p>
          <a:p>
            <a:pPr algn="l" eaLnBrk="0" hangingPunct="0">
              <a:tabLst>
                <a:tab pos="457200" algn="l"/>
              </a:tabLst>
            </a:pPr>
            <a:endParaRPr lang="ru-RU" sz="1800"/>
          </a:p>
        </p:txBody>
      </p:sp>
      <p:pic>
        <p:nvPicPr>
          <p:cNvPr id="4100" name="Picture 4" descr="http://files.1september.ru/festival/articles/210899/img1.jpg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331913" y="1196975"/>
            <a:ext cx="6265862" cy="5329238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404813"/>
            <a:ext cx="7696200" cy="647700"/>
          </a:xfrm>
        </p:spPr>
        <p:txBody>
          <a:bodyPr/>
          <a:lstStyle/>
          <a:p>
            <a:r>
              <a:rPr lang="kk-KZ"/>
              <a:t>2 деңгей</a:t>
            </a:r>
            <a:endParaRPr lang="ru-RU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25538"/>
            <a:ext cx="7696200" cy="4818062"/>
          </a:xfrm>
        </p:spPr>
        <p:txBody>
          <a:bodyPr/>
          <a:lstStyle/>
          <a:p>
            <a:r>
              <a:rPr lang="kk-KZ"/>
              <a:t>Мына жағдайлар үшін бір қалыпты түзу сызықты қозғалыс графигін сызып көрсетіңдер .</a:t>
            </a:r>
          </a:p>
          <a:p>
            <a:r>
              <a:rPr lang="kk-KZ" sz="3600" b="1"/>
              <a:t>А) </a:t>
            </a:r>
            <a:r>
              <a:rPr lang="en-US" sz="3600" b="1">
                <a:latin typeface="Calisto MT" pitchFamily="18" charset="0"/>
              </a:rPr>
              <a:t>v</a:t>
            </a:r>
            <a:r>
              <a:rPr lang="kk-KZ" sz="3600" b="1">
                <a:latin typeface="Calisto MT" pitchFamily="18" charset="0"/>
              </a:rPr>
              <a:t> </a:t>
            </a:r>
            <a:r>
              <a:rPr lang="en-US" sz="3600" b="1"/>
              <a:t>= 36</a:t>
            </a:r>
            <a:r>
              <a:rPr lang="kk-KZ" sz="3600" b="1"/>
              <a:t>км/сағ , х</a:t>
            </a:r>
            <a:r>
              <a:rPr lang="kk-KZ" sz="3600" b="1" baseline="-25000"/>
              <a:t>0</a:t>
            </a:r>
            <a:r>
              <a:rPr lang="en-US" sz="3600" b="1">
                <a:cs typeface="Arial" charset="0"/>
              </a:rPr>
              <a:t>=</a:t>
            </a:r>
            <a:r>
              <a:rPr lang="kk-KZ" sz="3600" b="1">
                <a:cs typeface="Arial" charset="0"/>
              </a:rPr>
              <a:t>1 м</a:t>
            </a:r>
            <a:endParaRPr lang="en-US" sz="3600" b="1">
              <a:cs typeface="Arial" charset="0"/>
            </a:endParaRPr>
          </a:p>
          <a:p>
            <a:r>
              <a:rPr lang="kk-KZ" sz="3600" b="1"/>
              <a:t>Б</a:t>
            </a:r>
            <a:r>
              <a:rPr lang="kk-KZ" sz="3600"/>
              <a:t>)</a:t>
            </a:r>
            <a:r>
              <a:rPr lang="en-US" sz="3600"/>
              <a:t> </a:t>
            </a:r>
            <a:r>
              <a:rPr lang="en-US" sz="3600" b="1"/>
              <a:t>v= 6 </a:t>
            </a:r>
            <a:r>
              <a:rPr lang="kk-KZ" sz="3600" b="1"/>
              <a:t>м/с ,   </a:t>
            </a:r>
            <a:r>
              <a:rPr lang="en-US" sz="3600" b="1">
                <a:cs typeface="Arial" charset="0"/>
              </a:rPr>
              <a:t>x</a:t>
            </a:r>
            <a:r>
              <a:rPr lang="kk-KZ" sz="3600" b="1" baseline="-25000">
                <a:cs typeface="Arial" charset="0"/>
              </a:rPr>
              <a:t>0</a:t>
            </a:r>
            <a:r>
              <a:rPr lang="kk-KZ" sz="3600" b="1">
                <a:cs typeface="Arial" charset="0"/>
              </a:rPr>
              <a:t> </a:t>
            </a:r>
            <a:r>
              <a:rPr lang="en-US" sz="3600" b="1">
                <a:cs typeface="Arial" charset="0"/>
              </a:rPr>
              <a:t>=</a:t>
            </a:r>
            <a:r>
              <a:rPr lang="kk-KZ" sz="3600" b="1">
                <a:cs typeface="Arial" charset="0"/>
              </a:rPr>
              <a:t>1,5м</a:t>
            </a:r>
            <a:endParaRPr lang="en-US" sz="3600" b="1">
              <a:cs typeface="Arial" charset="0"/>
            </a:endParaRPr>
          </a:p>
          <a:p>
            <a:r>
              <a:rPr lang="kk-KZ" sz="3600" b="1"/>
              <a:t>В)</a:t>
            </a:r>
            <a:r>
              <a:rPr lang="en-US" sz="3600" b="1"/>
              <a:t> v=- </a:t>
            </a:r>
            <a:r>
              <a:rPr lang="kk-KZ" sz="3600" b="1"/>
              <a:t>3м/с , х</a:t>
            </a:r>
            <a:r>
              <a:rPr lang="kk-KZ" sz="3600" b="1" baseline="-25000"/>
              <a:t>0</a:t>
            </a:r>
            <a:r>
              <a:rPr lang="kk-KZ" sz="3600" b="1"/>
              <a:t> </a:t>
            </a:r>
            <a:r>
              <a:rPr lang="en-US" sz="3600" b="1">
                <a:cs typeface="Arial" charset="0"/>
              </a:rPr>
              <a:t>=</a:t>
            </a:r>
            <a:r>
              <a:rPr lang="kk-KZ" sz="3600" b="1">
                <a:cs typeface="Arial" charset="0"/>
              </a:rPr>
              <a:t>4 м</a:t>
            </a:r>
            <a:endParaRPr lang="en-US" sz="3600" b="1"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тудия">
  <a:themeElements>
    <a:clrScheme name="Студия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Студия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Студия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423</TotalTime>
  <Words>430</Words>
  <Application>Microsoft Office PowerPoint</Application>
  <PresentationFormat>Экран (4:3)</PresentationFormat>
  <Paragraphs>116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Arial Black</vt:lpstr>
      <vt:lpstr>Times New Roman</vt:lpstr>
      <vt:lpstr>Wingdings</vt:lpstr>
      <vt:lpstr>Arial Narrow</vt:lpstr>
      <vt:lpstr>Calisto MT</vt:lpstr>
      <vt:lpstr>Bodoni MT Black</vt:lpstr>
      <vt:lpstr>Студия</vt:lpstr>
      <vt:lpstr>     Бірқалыпты түзусызықты қозғалыс графигі </vt:lpstr>
      <vt:lpstr>Слайд 2</vt:lpstr>
      <vt:lpstr>Қас қағым сәт  </vt:lpstr>
      <vt:lpstr>Эксперименттік тапсырма </vt:lpstr>
      <vt:lpstr>Жаңа сабақ </vt:lpstr>
      <vt:lpstr>Деңгейлік тапсырмалар</vt:lpstr>
      <vt:lpstr>2</vt:lpstr>
      <vt:lpstr>3</vt:lpstr>
      <vt:lpstr>2 деңгей</vt:lpstr>
      <vt:lpstr>Ұйқасын тап </vt:lpstr>
      <vt:lpstr>Слайд 11</vt:lpstr>
      <vt:lpstr>                                       Ойлан тап! Ferrari F 360 Modena</vt:lpstr>
      <vt:lpstr> Porsche Boxster S  (986)</vt:lpstr>
      <vt:lpstr> Rolls - Royce Phantom</vt:lpstr>
      <vt:lpstr>                 Жауабы</vt:lpstr>
      <vt:lpstr>           Сенесің  бе?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Тақырыбы:     Бірқалыпты түзусызықты қозғалыс графигі </dc:title>
  <dc:creator>user</dc:creator>
  <cp:lastModifiedBy>User</cp:lastModifiedBy>
  <cp:revision>8</cp:revision>
  <dcterms:created xsi:type="dcterms:W3CDTF">2008-10-27T05:58:38Z</dcterms:created>
  <dcterms:modified xsi:type="dcterms:W3CDTF">2011-12-03T06:37:28Z</dcterms:modified>
</cp:coreProperties>
</file>