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91" r:id="rId2"/>
    <p:sldId id="29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25" r:id="rId15"/>
    <p:sldId id="326" r:id="rId16"/>
    <p:sldId id="303" r:id="rId17"/>
    <p:sldId id="304" r:id="rId18"/>
    <p:sldId id="318" r:id="rId19"/>
    <p:sldId id="305" r:id="rId20"/>
    <p:sldId id="308" r:id="rId21"/>
    <p:sldId id="320" r:id="rId22"/>
    <p:sldId id="321" r:id="rId23"/>
    <p:sldId id="319" r:id="rId24"/>
    <p:sldId id="322" r:id="rId25"/>
    <p:sldId id="323" r:id="rId26"/>
    <p:sldId id="327" r:id="rId27"/>
    <p:sldId id="309" r:id="rId28"/>
    <p:sldId id="310" r:id="rId29"/>
    <p:sldId id="311" r:id="rId30"/>
    <p:sldId id="328" r:id="rId31"/>
    <p:sldId id="329" r:id="rId32"/>
    <p:sldId id="317" r:id="rId33"/>
  </p:sldIdLst>
  <p:sldSz cx="9144000" cy="6858000" type="screen4x3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3399"/>
    <a:srgbClr val="990099"/>
    <a:srgbClr val="FF6600"/>
    <a:srgbClr val="FFFFCC"/>
    <a:srgbClr val="009999"/>
    <a:srgbClr val="FF3300"/>
    <a:srgbClr val="9966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54" autoAdjust="0"/>
    <p:restoredTop sz="99762" autoAdjust="0"/>
  </p:normalViewPr>
  <p:slideViewPr>
    <p:cSldViewPr snapToGrid="0">
      <p:cViewPr>
        <p:scale>
          <a:sx n="75" d="100"/>
          <a:sy n="75" d="100"/>
        </p:scale>
        <p:origin x="-72" y="-786"/>
      </p:cViewPr>
      <p:guideLst>
        <p:guide orient="horz" pos="1063"/>
        <p:guide orient="horz" pos="3742"/>
        <p:guide orient="horz" pos="4201"/>
        <p:guide orient="horz" pos="588"/>
        <p:guide pos="2881"/>
        <p:guide pos="579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98" y="-58"/>
      </p:cViewPr>
      <p:guideLst>
        <p:guide orient="horz" pos="3120"/>
        <p:guide pos="212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02192A-E7FF-4F9B-8CB1-A4D44C171FC2}" type="datetime1">
              <a:rPr lang="ru-RU"/>
              <a:pPr/>
              <a:t>03.12.2011</a:t>
            </a:fld>
            <a:endParaRPr lang="ru-RU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fld id="{E32FF74E-5F5A-472B-81D6-A20D414E3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DD6AEC-7CA8-4839-9B40-C8F671240D4B}" type="datetime1">
              <a:rPr lang="ru-RU"/>
              <a:pPr/>
              <a:t>03.12.2011</a:t>
            </a:fld>
            <a:endParaRPr lang="ru-RU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6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 smtClean="0"/>
            </a:lvl1pPr>
          </a:lstStyle>
          <a:p>
            <a:pPr>
              <a:defRPr/>
            </a:pPr>
            <a:fld id="{A278FDD9-08E7-491B-A060-4D1CB89D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4144E-DA46-45D7-A0BF-C41D89555B6C}" type="slidenum">
              <a:rPr lang="en-US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C0FD-9173-43EB-AB8E-0C631770019D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58D03-13E1-455B-9ECB-F71C13C1D2E0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B1F23-2153-4C24-ADF8-C1FF74619A7B}" type="slidenum">
              <a:rPr lang="en-US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D839B-1833-4275-BF63-B597D02974FC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B243F-ECF3-43F8-A472-519D15F53A1C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9DBB0-D8DA-46C9-88B9-58FF3340EA21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914E4-6546-4911-8591-285955ED6319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1A89D-F33A-4F90-B84F-657B6EF1946C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9B9A-CCF5-45B8-9BF7-06FD20579B3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726AF-759B-46F1-BA53-A0B9DD211845}" type="slidenum">
              <a:rPr lang="en-US"/>
              <a:pPr/>
              <a:t>21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41315-CFA2-4EEB-BA21-5CC5C870CDA0}" type="slidenum">
              <a:rPr lang="en-US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6B05F-0CEF-4843-8E7A-4A2C0AAF045D}" type="slidenum">
              <a:rPr lang="en-US"/>
              <a:pPr/>
              <a:t>22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42ED9-A1EE-4BF6-9CB6-88ED3017A335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4D1F8-8896-4926-9D5F-91CB55B6F909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84F6D-816E-4B50-9CD9-7914F745FD88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2B149-4014-4691-8CBA-A66760E6C61B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23B69-A895-4AC2-B346-2AA733914452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5123A-7A97-46E5-81B8-A2082D073E21}" type="slidenum">
              <a:rPr lang="en-US"/>
              <a:pPr/>
              <a:t>29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6248B-B7CD-4C68-AE1F-C2A2DFBD9011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8AB8C-B8A2-4D5D-9FCA-13C89302F20F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692E9-BB14-4497-88FB-241334D6685D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DF489-88CF-4A15-BD28-784056532310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27ABB-D05A-4271-884D-5270EC99572A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BB3A7-B014-44E7-8DE1-9B6A639651FC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1FC51-11A0-4D8A-A96C-BF8A419E3606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987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987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987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987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988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988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8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D457DF-00DD-49DF-BA48-BBDFCD66E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5FE8-E0B8-4AAB-926B-E1FCED22CD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7FF8D-3567-4F31-9D4A-412D120FD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CFEB-D572-4F0B-B3E0-DB1F1DD5ED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47D7D-E445-438D-A8DE-BF9D02A07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5EA9C-BF14-499E-8C59-CE934B4DB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05138-352A-46FD-8772-10E4D11BF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6B2B1-7AA9-466D-A58F-45BB522C8E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2DFD-D70A-45B9-A4AF-42ADF4B43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1268-1197-4FB7-A3C4-3D07B6473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0F95C-3C1E-465F-BD4D-AF9679031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885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88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88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kk-KZ"/>
              <a:t>№1 Ю.Сареми атындағы мектеп-гимназиясы физика пәні мұғалімі Ибрагимшиков Умид</a:t>
            </a:r>
            <a:endParaRPr lang="ru-RU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CDF691E-A3B5-467D-A7EF-F6B298E533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25.jpe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27.jpe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5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jpeg"/><Relationship Id="rId5" Type="http://schemas.openxmlformats.org/officeDocument/2006/relationships/tags" Target="../tags/tag13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31.jpeg"/><Relationship Id="rId10" Type="http://schemas.openxmlformats.org/officeDocument/2006/relationships/image" Target="../media/image6.jpeg"/><Relationship Id="rId4" Type="http://schemas.openxmlformats.org/officeDocument/2006/relationships/image" Target="../media/image30.jpeg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5.jpe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6.jpeg"/><Relationship Id="rId5" Type="http://schemas.openxmlformats.org/officeDocument/2006/relationships/image" Target="../media/image37.jpeg"/><Relationship Id="rId10" Type="http://schemas.openxmlformats.org/officeDocument/2006/relationships/image" Target="../media/image5.jpeg"/><Relationship Id="rId4" Type="http://schemas.openxmlformats.org/officeDocument/2006/relationships/image" Target="../media/image36.jpeg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9.jpe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6.jpeg"/><Relationship Id="rId5" Type="http://schemas.openxmlformats.org/officeDocument/2006/relationships/image" Target="../media/image40.jpeg"/><Relationship Id="rId10" Type="http://schemas.openxmlformats.org/officeDocument/2006/relationships/image" Target="../media/image5.jpeg"/><Relationship Id="rId4" Type="http://schemas.openxmlformats.org/officeDocument/2006/relationships/image" Target="../media/image37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.jpeg"/><Relationship Id="rId2" Type="http://schemas.openxmlformats.org/officeDocument/2006/relationships/tags" Target="../tags/tag18.xml"/><Relationship Id="rId16" Type="http://schemas.openxmlformats.org/officeDocument/2006/relationships/image" Target="../media/image7.jpe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.jpeg"/><Relationship Id="rId5" Type="http://schemas.openxmlformats.org/officeDocument/2006/relationships/tags" Target="../tags/tag21.xml"/><Relationship Id="rId15" Type="http://schemas.openxmlformats.org/officeDocument/2006/relationships/image" Target="../media/image6.jpeg"/><Relationship Id="rId10" Type="http://schemas.openxmlformats.org/officeDocument/2006/relationships/image" Target="../media/image42.jpe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46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4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.jpeg"/><Relationship Id="rId2" Type="http://schemas.openxmlformats.org/officeDocument/2006/relationships/tags" Target="../tags/tag26.xml"/><Relationship Id="rId16" Type="http://schemas.openxmlformats.org/officeDocument/2006/relationships/image" Target="../media/image7.jpe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.jpeg"/><Relationship Id="rId5" Type="http://schemas.openxmlformats.org/officeDocument/2006/relationships/tags" Target="../tags/tag29.xml"/><Relationship Id="rId15" Type="http://schemas.openxmlformats.org/officeDocument/2006/relationships/image" Target="../media/image6.jpeg"/><Relationship Id="rId10" Type="http://schemas.openxmlformats.org/officeDocument/2006/relationships/image" Target="../media/image47.jpe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5.jpe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.jpeg"/><Relationship Id="rId5" Type="http://schemas.openxmlformats.org/officeDocument/2006/relationships/tags" Target="../tags/tag37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22.jpeg"/><Relationship Id="rId10" Type="http://schemas.openxmlformats.org/officeDocument/2006/relationships/image" Target="../media/image6.jpeg"/><Relationship Id="rId4" Type="http://schemas.openxmlformats.org/officeDocument/2006/relationships/image" Target="../media/image21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2574925" y="5172075"/>
            <a:ext cx="451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kk-KZ"/>
              <a:t>Осы көрсетілімде сіз</a:t>
            </a:r>
            <a:r>
              <a:rPr lang="en-US"/>
              <a:t>:</a:t>
            </a:r>
          </a:p>
          <a:p>
            <a:pPr marL="290513" indent="-290513" eaLnBrk="0" hangingPunct="0">
              <a:buClr>
                <a:schemeClr val="tx1"/>
              </a:buClr>
              <a:buFont typeface="Wingdings" pitchFamily="2" charset="2"/>
              <a:buChar char="n"/>
            </a:pPr>
            <a:r>
              <a:rPr lang="ru-RU" b="1"/>
              <a:t>Күш әсерлерін танып-білесіз; </a:t>
            </a:r>
          </a:p>
          <a:p>
            <a:pPr marL="290513" indent="-290513" eaLnBrk="0" hangingPunct="0">
              <a:buClr>
                <a:schemeClr val="tx1"/>
              </a:buClr>
              <a:buFont typeface="Wingdings" pitchFamily="2" charset="2"/>
              <a:buChar char="n"/>
            </a:pPr>
            <a:r>
              <a:rPr lang="ru-RU" b="1"/>
              <a:t>Еркін дененің күштік сызбасын пайдаланасыз</a:t>
            </a:r>
            <a:endParaRPr lang="en-US" b="1"/>
          </a:p>
        </p:txBody>
      </p:sp>
      <p:pic>
        <p:nvPicPr>
          <p:cNvPr id="2052" name="Picture 23" descr="deform and move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11438" y="1700213"/>
            <a:ext cx="3956050" cy="2973387"/>
          </a:xfrm>
          <a:noFill/>
        </p:spPr>
      </p:pic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059" name="Picture 11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060" name="Picture 12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061" name="Picture 13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062" name="Picture 14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063" name="Picture 15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064" name="Picture 16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87950" y="1223963"/>
            <a:ext cx="3011488" cy="2998787"/>
            <a:chOff x="3348" y="771"/>
            <a:chExt cx="1897" cy="1889"/>
          </a:xfrm>
        </p:grpSpPr>
        <p:pic>
          <p:nvPicPr>
            <p:cNvPr id="11276" name="Picture 15" descr="box on table 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8" y="771"/>
              <a:ext cx="1897" cy="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Line 18"/>
            <p:cNvSpPr>
              <a:spLocks noChangeShapeType="1"/>
            </p:cNvSpPr>
            <p:nvPr/>
          </p:nvSpPr>
          <p:spPr bwMode="auto">
            <a:xfrm>
              <a:off x="4302" y="1382"/>
              <a:ext cx="0" cy="8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1278" name="Text Box 19"/>
            <p:cNvSpPr txBox="1">
              <a:spLocks noChangeArrowheads="1"/>
            </p:cNvSpPr>
            <p:nvPr/>
          </p:nvSpPr>
          <p:spPr bwMode="auto">
            <a:xfrm>
              <a:off x="3653" y="2217"/>
              <a:ext cx="13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kk-KZ" sz="1600">
                  <a:solidFill>
                    <a:srgbClr val="FF3300"/>
                  </a:solidFill>
                </a:rPr>
                <a:t>Салмақ </a:t>
              </a:r>
              <a:r>
                <a:rPr lang="en-GB" sz="1600">
                  <a:solidFill>
                    <a:srgbClr val="FF3300"/>
                  </a:solidFill>
                </a:rPr>
                <a:t/>
              </a:r>
              <a:br>
                <a:rPr lang="en-GB" sz="1600">
                  <a:solidFill>
                    <a:srgbClr val="FF3300"/>
                  </a:solidFill>
                </a:rPr>
              </a:br>
              <a:r>
                <a:rPr lang="en-GB" sz="1600">
                  <a:solidFill>
                    <a:srgbClr val="FF3300"/>
                  </a:solidFill>
                </a:rPr>
                <a:t>(</a:t>
              </a:r>
              <a:r>
                <a:rPr lang="kk-KZ" sz="1600">
                  <a:solidFill>
                    <a:srgbClr val="FF3300"/>
                  </a:solidFill>
                </a:rPr>
                <a:t>тартылыс күші</a:t>
              </a:r>
              <a:r>
                <a:rPr lang="en-GB" sz="1600">
                  <a:solidFill>
                    <a:srgbClr val="FF3300"/>
                  </a:solidFill>
                </a:rPr>
                <a:t>)</a:t>
              </a:r>
              <a:endParaRPr lang="en-US" sz="1600">
                <a:solidFill>
                  <a:srgbClr val="FF3300"/>
                </a:solidFill>
              </a:endParaRPr>
            </a:p>
          </p:txBody>
        </p:sp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Күнделікті күштің түрлері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4070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көрсетілімде сіз күштің кейбір түрлерімен танысасыздар: </a:t>
            </a:r>
            <a:endParaRPr lang="en-US" sz="1600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9163" y="2667000"/>
            <a:ext cx="3917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Тартылыс күші </a:t>
            </a:r>
            <a:r>
              <a:rPr lang="en-US" sz="1600"/>
              <a:t>(</a:t>
            </a:r>
            <a:r>
              <a:rPr lang="kk-KZ" sz="1600"/>
              <a:t>салмақ</a:t>
            </a:r>
            <a:r>
              <a:rPr lang="en-US" sz="1600"/>
              <a:t>): </a:t>
            </a:r>
            <a:br>
              <a:rPr lang="en-US" sz="1600"/>
            </a:br>
            <a:r>
              <a:rPr lang="kk-KZ" sz="1600"/>
              <a:t>Бұл Жер, Ай және дене заттарды өзіне тарту күші. </a:t>
            </a:r>
            <a:endParaRPr lang="en-US" sz="1600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9163" y="3890963"/>
            <a:ext cx="4059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Төменге тартатын тартылыс күші әрқашан заттың салмағына тең. Бұл мына теңдеуде берілген: </a:t>
            </a:r>
            <a:endParaRPr lang="en-US" sz="1600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919163" y="5114925"/>
            <a:ext cx="581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Times New Roman" pitchFamily="18" charset="0"/>
              <a:buNone/>
            </a:pPr>
            <a:r>
              <a:rPr lang="ru-RU" sz="1600"/>
              <a:t>мұнда</a:t>
            </a:r>
            <a:r>
              <a:rPr lang="en-US" sz="1600"/>
              <a:t>:</a:t>
            </a:r>
          </a:p>
          <a:p>
            <a:pPr eaLnBrk="0" hangingPunct="0">
              <a:buFont typeface="Times New Roman" pitchFamily="18" charset="0"/>
              <a:buNone/>
            </a:pPr>
            <a:r>
              <a:rPr lang="en-US" sz="1600"/>
              <a:t>g = </a:t>
            </a:r>
            <a:r>
              <a:rPr lang="kk-KZ" sz="1600"/>
              <a:t>еркін түсу үдеуі </a:t>
            </a:r>
            <a:r>
              <a:rPr lang="en-US" sz="1600"/>
              <a:t> = 9.8 </a:t>
            </a:r>
            <a:r>
              <a:rPr lang="ru-RU" sz="1600"/>
              <a:t>м</a:t>
            </a:r>
            <a:r>
              <a:rPr lang="en-US" sz="1600"/>
              <a:t>/</a:t>
            </a:r>
            <a:r>
              <a:rPr lang="ru-RU" sz="1600"/>
              <a:t>с</a:t>
            </a:r>
            <a:r>
              <a:rPr lang="en-US" sz="1600" baseline="30000"/>
              <a:t>2</a:t>
            </a:r>
            <a:r>
              <a:rPr lang="en-US" sz="1600"/>
              <a:t> (</a:t>
            </a:r>
            <a:r>
              <a:rPr lang="kk-KZ" sz="1600"/>
              <a:t>Жерде</a:t>
            </a:r>
            <a:r>
              <a:rPr lang="en-US" sz="1600"/>
              <a:t>) </a:t>
            </a:r>
          </a:p>
          <a:p>
            <a:pPr eaLnBrk="0" hangingPunct="0">
              <a:buFont typeface="Times New Roman" pitchFamily="18" charset="0"/>
              <a:buNone/>
            </a:pPr>
            <a:r>
              <a:rPr lang="en-US" sz="1600"/>
              <a:t>m = </a:t>
            </a:r>
            <a:r>
              <a:rPr lang="kk-KZ" sz="1600"/>
              <a:t>кг-мен берілген </a:t>
            </a:r>
            <a:r>
              <a:rPr lang="ru-RU" sz="1600"/>
              <a:t>масса</a:t>
            </a:r>
            <a:endParaRPr lang="en-US" sz="1600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7650163" y="632618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73688" y="4630738"/>
            <a:ext cx="2752725" cy="525462"/>
            <a:chOff x="3510" y="2926"/>
            <a:chExt cx="1734" cy="331"/>
          </a:xfrm>
        </p:grpSpPr>
        <p:sp>
          <p:nvSpPr>
            <p:cNvPr id="11274" name="AutoShape 22"/>
            <p:cNvSpPr>
              <a:spLocks noChangeArrowheads="1"/>
            </p:cNvSpPr>
            <p:nvPr/>
          </p:nvSpPr>
          <p:spPr bwMode="auto">
            <a:xfrm>
              <a:off x="3640" y="2926"/>
              <a:ext cx="1381" cy="331"/>
            </a:xfrm>
            <a:prstGeom prst="roundRect">
              <a:avLst>
                <a:gd name="adj" fmla="val 14625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GB" sz="1400"/>
            </a:p>
          </p:txBody>
        </p:sp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3510" y="2949"/>
              <a:ext cx="173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200"/>
                <a:t>F</a:t>
              </a:r>
              <a:r>
                <a:rPr lang="ru-RU" sz="2200" baseline="-25000"/>
                <a:t>ауыр</a:t>
              </a:r>
              <a:r>
                <a:rPr lang="en-GB" sz="2200"/>
                <a:t> = m </a:t>
              </a:r>
              <a:r>
                <a:rPr lang="en-US" sz="2200">
                  <a:cs typeface="Arial" charset="0"/>
                </a:rPr>
                <a:t>×</a:t>
              </a:r>
              <a:r>
                <a:rPr lang="en-GB" sz="2200"/>
                <a:t> g</a:t>
              </a: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1282" name="Picture 18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1283" name="Picture 19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1284" name="Picture 20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1285" name="Picture 21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1286" name="Picture 22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1287" name="Picture 23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utoUpdateAnimBg="0"/>
      <p:bldP spid="137222" grpId="0" autoUpdateAnimBg="0"/>
      <p:bldP spid="137223" grpId="0" autoUpdateAnimBg="0"/>
      <p:bldP spid="137225" grpId="0" autoUpdateAnimBg="0"/>
      <p:bldP spid="1372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Күнделікті күштің түрлері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3702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Қалыпты күш: </a:t>
            </a:r>
            <a:r>
              <a:rPr lang="ru-RU" sz="1600"/>
              <a:t>Қалыпты күш – басқа тұрақты затпен жанасатын затқа көрсетілген қолдаушы күш. </a:t>
            </a:r>
            <a:endParaRPr lang="en-US" sz="160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919163" y="3611563"/>
            <a:ext cx="3702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перпендикулярлық күш немесе екі дененің жанасу жазықтығымен салыстырмалы «қалыпты» күш. </a:t>
            </a:r>
            <a:endParaRPr lang="en-US" sz="1600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7631113" y="6326188"/>
            <a:ext cx="1233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4578350" y="1749425"/>
            <a:ext cx="4127500" cy="4187825"/>
            <a:chOff x="2884" y="1102"/>
            <a:chExt cx="2600" cy="2638"/>
          </a:xfrm>
        </p:grpSpPr>
        <p:pic>
          <p:nvPicPr>
            <p:cNvPr id="12295" name="Picture 13" descr="box on table 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4" y="1151"/>
              <a:ext cx="2600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Line 15"/>
            <p:cNvSpPr>
              <a:spLocks noChangeShapeType="1"/>
            </p:cNvSpPr>
            <p:nvPr/>
          </p:nvSpPr>
          <p:spPr bwMode="auto">
            <a:xfrm flipV="1">
              <a:off x="4217" y="1119"/>
              <a:ext cx="0" cy="109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2297" name="Text Box 16"/>
            <p:cNvSpPr txBox="1">
              <a:spLocks noChangeArrowheads="1"/>
            </p:cNvSpPr>
            <p:nvPr/>
          </p:nvSpPr>
          <p:spPr bwMode="auto">
            <a:xfrm>
              <a:off x="4240" y="1102"/>
              <a:ext cx="9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Қалыпты күш</a:t>
              </a: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12298" name="Line 18"/>
            <p:cNvSpPr>
              <a:spLocks noChangeShapeType="1"/>
            </p:cNvSpPr>
            <p:nvPr/>
          </p:nvSpPr>
          <p:spPr bwMode="auto">
            <a:xfrm>
              <a:off x="4184" y="2009"/>
              <a:ext cx="0" cy="11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2299" name="Text Box 19"/>
            <p:cNvSpPr txBox="1">
              <a:spLocks noChangeArrowheads="1"/>
            </p:cNvSpPr>
            <p:nvPr/>
          </p:nvSpPr>
          <p:spPr bwMode="auto">
            <a:xfrm>
              <a:off x="3713" y="3193"/>
              <a:ext cx="98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</a:t>
              </a:r>
            </a:p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(</a:t>
              </a:r>
              <a:r>
                <a:rPr lang="kk-KZ" sz="1400">
                  <a:solidFill>
                    <a:srgbClr val="FF3300"/>
                  </a:solidFill>
                </a:rPr>
                <a:t>тартылыс күші</a:t>
              </a:r>
              <a:r>
                <a:rPr lang="en-GB" sz="1400">
                  <a:solidFill>
                    <a:srgbClr val="FF3300"/>
                  </a:solidFill>
                </a:rPr>
                <a:t>)</a:t>
              </a:r>
              <a:endParaRPr lang="en-US" sz="1400">
                <a:solidFill>
                  <a:srgbClr val="FF3300"/>
                </a:solidFill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2304" name="Picture 16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2305" name="Picture 17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2306" name="Picture 18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2307" name="Picture 19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2308" name="Picture 20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2309" name="Picture 21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0" grpId="0" autoUpdateAnimBg="0"/>
      <p:bldP spid="1392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Күнделікті күштің түрлері 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919163" y="3087688"/>
            <a:ext cx="3689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Қолданылатын күш</a:t>
            </a:r>
            <a:r>
              <a:rPr lang="en-US" sz="1600"/>
              <a:t>: </a:t>
            </a:r>
            <a:r>
              <a:rPr lang="kk-KZ" sz="1600"/>
              <a:t>қолданылатын күш – бұл затқа басқа затпен немесе адаммен әсер ететін күш. </a:t>
            </a:r>
            <a:endParaRPr lang="en-US" sz="1600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19163" y="4732338"/>
            <a:ext cx="3917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Үйкеліс күші</a:t>
            </a:r>
            <a:r>
              <a:rPr lang="en-US" sz="1600"/>
              <a:t>: </a:t>
            </a:r>
            <a:r>
              <a:rPr lang="kk-KZ" sz="1600"/>
              <a:t>салыстырмалы қозғалысқа кедергі келтіретін немесе байланыстағы екі дененің қозғалысына кедергі келтіретін. </a:t>
            </a:r>
            <a:endParaRPr lang="en-US" sz="1600"/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919163" y="1687513"/>
            <a:ext cx="3949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Күштерді талдау кезінде пайда болатын басқа күштер: </a:t>
            </a:r>
            <a:endParaRPr lang="en-US" sz="1600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7729538" y="6326188"/>
            <a:ext cx="1135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043488" y="3908425"/>
            <a:ext cx="3508375" cy="2332038"/>
            <a:chOff x="3212" y="2462"/>
            <a:chExt cx="2210" cy="1469"/>
          </a:xfrm>
        </p:grpSpPr>
        <p:pic>
          <p:nvPicPr>
            <p:cNvPr id="13321" name="Picture 18" descr="frictional forc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2" y="2462"/>
              <a:ext cx="2063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Line 23"/>
            <p:cNvSpPr>
              <a:spLocks noChangeShapeType="1"/>
            </p:cNvSpPr>
            <p:nvPr/>
          </p:nvSpPr>
          <p:spPr bwMode="auto">
            <a:xfrm>
              <a:off x="4410" y="3748"/>
              <a:ext cx="84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3323" name="Text Box 24"/>
            <p:cNvSpPr txBox="1">
              <a:spLocks noChangeArrowheads="1"/>
            </p:cNvSpPr>
            <p:nvPr/>
          </p:nvSpPr>
          <p:spPr bwMode="auto">
            <a:xfrm>
              <a:off x="4352" y="3739"/>
              <a:ext cx="10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Үйкеліс күші</a:t>
              </a:r>
              <a:endParaRPr lang="en-US" sz="1400">
                <a:solidFill>
                  <a:srgbClr val="009900"/>
                </a:solidFill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4575175" y="1755775"/>
            <a:ext cx="4568825" cy="2130425"/>
            <a:chOff x="2882" y="1106"/>
            <a:chExt cx="2878" cy="1342"/>
          </a:xfrm>
        </p:grpSpPr>
        <p:grpSp>
          <p:nvGrpSpPr>
            <p:cNvPr id="13329" name="Group 17"/>
            <p:cNvGrpSpPr>
              <a:grpSpLocks/>
            </p:cNvGrpSpPr>
            <p:nvPr/>
          </p:nvGrpSpPr>
          <p:grpSpPr bwMode="auto">
            <a:xfrm>
              <a:off x="2882" y="1106"/>
              <a:ext cx="2878" cy="1342"/>
              <a:chOff x="2882" y="1106"/>
              <a:chExt cx="2878" cy="1342"/>
            </a:xfrm>
          </p:grpSpPr>
          <p:pic>
            <p:nvPicPr>
              <p:cNvPr id="13324" name="Picture 15" descr="applied forc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73" y="1106"/>
                <a:ext cx="2287" cy="1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6" name="Text Box 22"/>
              <p:cNvSpPr txBox="1">
                <a:spLocks noChangeArrowheads="1"/>
              </p:cNvSpPr>
              <p:nvPr/>
            </p:nvSpPr>
            <p:spPr bwMode="auto">
              <a:xfrm>
                <a:off x="2882" y="1516"/>
                <a:ext cx="107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400">
                    <a:solidFill>
                      <a:srgbClr val="FF3300"/>
                    </a:solidFill>
                  </a:rPr>
                  <a:t>Қолданылатын күш </a:t>
                </a:r>
                <a:endParaRPr lang="en-US" sz="1400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3325" name="Line 21"/>
            <p:cNvSpPr>
              <a:spLocks noChangeShapeType="1"/>
            </p:cNvSpPr>
            <p:nvPr/>
          </p:nvSpPr>
          <p:spPr bwMode="auto">
            <a:xfrm flipH="1">
              <a:off x="3026" y="1668"/>
              <a:ext cx="1413" cy="24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3332" name="Picture 20" descr="righ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3333" name="Picture 21" descr="left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3334" name="Picture 22" descr="left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3335" name="Picture 23" descr="left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3336" name="Picture 24" descr="left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3337" name="Picture 25" descr="left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utoUpdateAnimBg="0"/>
      <p:bldP spid="141318" grpId="0" autoUpdateAnimBg="0"/>
      <p:bldP spid="141321" grpId="0" autoUpdateAnimBg="0"/>
      <p:bldP spid="14132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Күнделікті күштің түрлері 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34591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А</a:t>
            </a:r>
            <a:r>
              <a:rPr lang="en-US" sz="1600" b="1"/>
              <a:t>эродинами</a:t>
            </a:r>
            <a:r>
              <a:rPr lang="kk-KZ" sz="1600" b="1"/>
              <a:t>калық кедергі </a:t>
            </a:r>
            <a:r>
              <a:rPr lang="ru-RU" sz="1600" b="1"/>
              <a:t> – </a:t>
            </a:r>
            <a:r>
              <a:rPr lang="ru-RU" sz="1600"/>
              <a:t>бұл ауада ұшқан кезде затқа әсер ететін үйкеліс күшінің ерекше түрі. </a:t>
            </a:r>
            <a:endParaRPr lang="en-US" sz="1600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919163" y="3408363"/>
            <a:ext cx="366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Кернеу </a:t>
            </a:r>
            <a:r>
              <a:rPr lang="en-US" sz="1600"/>
              <a:t> </a:t>
            </a:r>
            <a:r>
              <a:rPr lang="ru-RU" sz="1600"/>
              <a:t>– екі ұшынан күштерді қатты тартқанда шек, арқан немесе сым арқылы берілетін күш. </a:t>
            </a:r>
            <a:endParaRPr lang="en-US" sz="1600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919163" y="5129213"/>
            <a:ext cx="366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Сығу </a:t>
            </a:r>
            <a:r>
              <a:rPr lang="en-US" sz="1600"/>
              <a:t> </a:t>
            </a:r>
            <a:r>
              <a:rPr lang="kk-KZ" sz="1600"/>
              <a:t>заттың көлемді өзгертуге әкеліп соғатын сығу кернеуіне ұшыраған кезде болады. </a:t>
            </a:r>
            <a:endParaRPr lang="en-US" sz="1600"/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7702550" y="63261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pic>
        <p:nvPicPr>
          <p:cNvPr id="143378" name="Picture 18" descr="air resistance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6163" y="1812925"/>
            <a:ext cx="2408237" cy="1619250"/>
          </a:xfrm>
          <a:noFill/>
        </p:spPr>
      </p:pic>
      <p:pic>
        <p:nvPicPr>
          <p:cNvPr id="143380" name="Picture 20" descr="tensional for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302000"/>
            <a:ext cx="24082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6" name="Picture 26" descr="comp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4745038"/>
            <a:ext cx="2197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4349" name="Picture 13" descr="righ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4350" name="Picture 14" descr="left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4351" name="Picture 15" descr="left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4352" name="Picture 16" descr="left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4353" name="Picture 17" descr="left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4354" name="Picture 18" descr="left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9" grpId="0" autoUpdateAnimBg="0"/>
      <p:bldP spid="1433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9163" y="1687513"/>
            <a:ext cx="790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Төменділердің қайсысы байланыс күші болып табылмайды?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20750" y="93345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1-сұрақ</a:t>
            </a:r>
            <a:endParaRPr lang="en-US" sz="2800" b="1"/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2454275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A) </a:t>
            </a:r>
            <a:r>
              <a:rPr lang="ru-RU" sz="1600"/>
              <a:t>Кернеу;</a:t>
            </a:r>
            <a:endParaRPr lang="en-US" sz="1600"/>
          </a:p>
        </p:txBody>
      </p:sp>
      <p:sp>
        <p:nvSpPr>
          <p:cNvPr id="1536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0750" y="3170238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Б</a:t>
            </a:r>
            <a:r>
              <a:rPr lang="en-US" sz="1600"/>
              <a:t>) </a:t>
            </a:r>
            <a:r>
              <a:rPr lang="ru-RU" sz="1600"/>
              <a:t>Тартылыс;</a:t>
            </a:r>
            <a:endParaRPr lang="en-US" sz="1600"/>
          </a:p>
        </p:txBody>
      </p:sp>
      <p:sp>
        <p:nvSpPr>
          <p:cNvPr id="1536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0750" y="388620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B) </a:t>
            </a:r>
            <a:r>
              <a:rPr lang="ru-RU" sz="1600"/>
              <a:t>Үйкеліс;</a:t>
            </a:r>
            <a:endParaRPr lang="en-US" sz="1600"/>
          </a:p>
        </p:txBody>
      </p:sp>
      <p:sp>
        <p:nvSpPr>
          <p:cNvPr id="153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0750" y="4602163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Г</a:t>
            </a:r>
            <a:r>
              <a:rPr lang="en-US" sz="1600"/>
              <a:t>) </a:t>
            </a:r>
            <a:r>
              <a:rPr lang="ru-RU" sz="1600"/>
              <a:t>Сығу. </a:t>
            </a:r>
            <a:endParaRPr lang="en-US" sz="1600"/>
          </a:p>
        </p:txBody>
      </p:sp>
      <p:sp>
        <p:nvSpPr>
          <p:cNvPr id="15369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926013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sp>
        <p:nvSpPr>
          <p:cNvPr id="15370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5581650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5374" name="Picture 14" descr="righ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5375" name="Picture 15" descr="left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5376" name="Picture 16" descr="left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5377" name="Picture 17" descr="left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5378" name="Picture 18" descr="left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5379" name="Picture 19" descr="left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9163" y="1687513"/>
            <a:ext cx="7905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Төмендегілердің қайсысы егер күш қозғалатын затқа қолданылмаған жағдайда қозғалыс қалай болады?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20750" y="93345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2-сұрақ </a:t>
            </a:r>
            <a:endParaRPr lang="en-US" sz="2800" b="1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9163" y="2644775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A) </a:t>
            </a:r>
            <a:r>
              <a:rPr lang="kk-KZ" sz="1600"/>
              <a:t>Ж</a:t>
            </a:r>
            <a:r>
              <a:rPr lang="ru-RU" sz="1600"/>
              <a:t>ылдамдық біртіндеп азаяды; </a:t>
            </a:r>
            <a:endParaRPr lang="en-US" sz="1600"/>
          </a:p>
        </p:txBody>
      </p:sp>
      <p:sp>
        <p:nvSpPr>
          <p:cNvPr id="1639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9163" y="3335338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Б</a:t>
            </a:r>
            <a:r>
              <a:rPr lang="en-US" sz="1600"/>
              <a:t>) </a:t>
            </a:r>
            <a:r>
              <a:rPr lang="kk-KZ" sz="1600"/>
              <a:t>Ж</a:t>
            </a:r>
            <a:r>
              <a:rPr lang="ru-RU" sz="1600"/>
              <a:t>ылдамдық біртіндеп арттырады; </a:t>
            </a:r>
            <a:endParaRPr lang="en-US" sz="1600"/>
          </a:p>
        </p:txBody>
      </p:sp>
      <p:sp>
        <p:nvSpPr>
          <p:cNvPr id="1639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9163" y="402590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B) </a:t>
            </a:r>
            <a:r>
              <a:rPr lang="ru-RU" sz="1600"/>
              <a:t>Жылдамдық өзгертмейді; </a:t>
            </a:r>
            <a:endParaRPr lang="en-US" sz="1600"/>
          </a:p>
        </p:txBody>
      </p:sp>
      <p:sp>
        <p:nvSpPr>
          <p:cNvPr id="1639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9163" y="4716463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Г</a:t>
            </a:r>
            <a:r>
              <a:rPr lang="en-US" sz="1600"/>
              <a:t>) </a:t>
            </a:r>
            <a:r>
              <a:rPr lang="kk-KZ" sz="1600"/>
              <a:t>Анықтау мүмкін емес. </a:t>
            </a:r>
            <a:endParaRPr lang="en-US" sz="1600"/>
          </a:p>
        </p:txBody>
      </p:sp>
      <p:sp>
        <p:nvSpPr>
          <p:cNvPr id="16393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926013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sp>
        <p:nvSpPr>
          <p:cNvPr id="16394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5581650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6398" name="Picture 14" descr="righ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6399" name="Picture 15" descr="left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6400" name="Picture 16" descr="left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6401" name="Picture 17" descr="left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6402" name="Picture 18" descr="left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6403" name="Picture 19" descr="left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4748213" y="2646363"/>
            <a:ext cx="3827462" cy="3052762"/>
            <a:chOff x="5859" y="101"/>
            <a:chExt cx="2411" cy="1923"/>
          </a:xfrm>
        </p:grpSpPr>
        <p:pic>
          <p:nvPicPr>
            <p:cNvPr id="17445" name="Picture 37" descr="jugOnTab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9" y="101"/>
              <a:ext cx="2411" cy="1923"/>
            </a:xfrm>
            <a:prstGeom prst="rect">
              <a:avLst/>
            </a:prstGeom>
            <a:noFill/>
          </p:spPr>
        </p:pic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V="1">
              <a:off x="6993" y="245"/>
              <a:ext cx="0" cy="77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6955" y="1016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>
              <a:off x="6995" y="1095"/>
              <a:ext cx="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6078" y="180"/>
              <a:ext cx="8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rgbClr val="009900"/>
                  </a:solidFill>
                </a:rPr>
                <a:t>Қалыпты күш</a:t>
              </a:r>
              <a:endParaRPr lang="en-US" sz="1600">
                <a:solidFill>
                  <a:srgbClr val="009900"/>
                </a:solidFill>
              </a:endParaRP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7238" y="868"/>
              <a:ext cx="8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chemeClr val="accent2"/>
                  </a:solidFill>
                </a:rPr>
                <a:t>Масса орталығы</a:t>
              </a:r>
              <a:r>
                <a:rPr lang="ru-RU" sz="1600"/>
                <a:t> </a:t>
              </a:r>
              <a:endParaRPr lang="en-US" sz="1600"/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5946" y="1503"/>
              <a:ext cx="102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rgbClr val="FF3300"/>
                  </a:solidFill>
                </a:rPr>
                <a:t>Салмақ </a:t>
              </a:r>
              <a:r>
                <a:rPr lang="en-GB" sz="1600">
                  <a:solidFill>
                    <a:srgbClr val="FF3300"/>
                  </a:solidFill>
                </a:rPr>
                <a:t>(</a:t>
              </a:r>
              <a:r>
                <a:rPr lang="kk-KZ" sz="1600">
                  <a:solidFill>
                    <a:srgbClr val="FF3300"/>
                  </a:solidFill>
                </a:rPr>
                <a:t>тартылыс күші</a:t>
              </a:r>
              <a:r>
                <a:rPr lang="en-GB" sz="1600">
                  <a:solidFill>
                    <a:srgbClr val="FF3300"/>
                  </a:solidFill>
                </a:rPr>
                <a:t>)</a:t>
              </a:r>
              <a:endParaRPr lang="en-US" sz="1600">
                <a:solidFill>
                  <a:srgbClr val="FF3300"/>
                </a:solidFill>
              </a:endParaRPr>
            </a:p>
          </p:txBody>
        </p:sp>
      </p:grp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Еркін дененің күштік сызбасы 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782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жағдайда затқа әрекет ететін барлық күштің салыстырмалы мәні мен бағытын көрсететін сызба </a:t>
            </a:r>
            <a:r>
              <a:rPr lang="ru-RU" sz="1600" b="1"/>
              <a:t>еркін дене сызбасы</a:t>
            </a:r>
            <a:r>
              <a:rPr lang="ru-RU" sz="1600"/>
              <a:t> деп аталады.  </a:t>
            </a:r>
            <a:endParaRPr lang="en-US" sz="1600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919163" y="2671763"/>
            <a:ext cx="370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Еркін дене сызбасы идеясында барлық заттар өзгертілген… </a:t>
            </a:r>
            <a:endParaRPr lang="en-US" sz="1600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919163" y="3657600"/>
            <a:ext cx="3654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… </a:t>
            </a:r>
            <a:r>
              <a:rPr lang="kk-KZ" sz="1600"/>
              <a:t>және күш көрсететін кез келген зат қажетті күшпен және бұрышпен ауыстырылған. </a:t>
            </a:r>
            <a:endParaRPr lang="en-US" sz="1600"/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919163" y="4887913"/>
            <a:ext cx="370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Кейде зат бір нүкте немесе </a:t>
            </a:r>
            <a:r>
              <a:rPr lang="ru-RU" sz="1600" b="1"/>
              <a:t>масса орталығы</a:t>
            </a:r>
            <a:r>
              <a:rPr lang="ru-RU" sz="1600"/>
              <a:t> бар қорапта беріледі. </a:t>
            </a:r>
            <a:endParaRPr lang="en-US" sz="1600"/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7729538" y="6326188"/>
            <a:ext cx="1135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17453" name="Group 45"/>
          <p:cNvGrpSpPr>
            <a:grpSpLocks/>
          </p:cNvGrpSpPr>
          <p:nvPr/>
        </p:nvGrpSpPr>
        <p:grpSpPr bwMode="auto">
          <a:xfrm>
            <a:off x="4573588" y="2559050"/>
            <a:ext cx="4191000" cy="3343275"/>
            <a:chOff x="5886" y="2214"/>
            <a:chExt cx="2640" cy="2106"/>
          </a:xfrm>
        </p:grpSpPr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5886" y="2214"/>
              <a:ext cx="2640" cy="2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7132" y="2408"/>
              <a:ext cx="0" cy="77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7094" y="3179"/>
              <a:ext cx="77" cy="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7134" y="3258"/>
              <a:ext cx="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6217" y="2343"/>
              <a:ext cx="8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rgbClr val="009900"/>
                  </a:solidFill>
                </a:rPr>
                <a:t>Қалыпты күш</a:t>
              </a:r>
              <a:endParaRPr lang="en-US" sz="1600">
                <a:solidFill>
                  <a:srgbClr val="009900"/>
                </a:solidFill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7377" y="3031"/>
              <a:ext cx="89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chemeClr val="accent2"/>
                  </a:solidFill>
                </a:rPr>
                <a:t>Масса орталығы</a:t>
              </a:r>
              <a:r>
                <a:rPr lang="ru-RU" sz="1600"/>
                <a:t> </a:t>
              </a:r>
              <a:endParaRPr lang="en-US" sz="1600"/>
            </a:p>
          </p:txBody>
        </p:sp>
        <p:sp>
          <p:nvSpPr>
            <p:cNvPr id="17443" name="Text Box 35"/>
            <p:cNvSpPr txBox="1">
              <a:spLocks noChangeArrowheads="1"/>
            </p:cNvSpPr>
            <p:nvPr/>
          </p:nvSpPr>
          <p:spPr bwMode="auto">
            <a:xfrm>
              <a:off x="6103" y="3702"/>
              <a:ext cx="101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600">
                  <a:solidFill>
                    <a:srgbClr val="FF3300"/>
                  </a:solidFill>
                </a:rPr>
                <a:t>Салмақ </a:t>
              </a:r>
              <a:r>
                <a:rPr lang="en-GB" sz="1600">
                  <a:solidFill>
                    <a:srgbClr val="FF3300"/>
                  </a:solidFill>
                </a:rPr>
                <a:t>(</a:t>
              </a:r>
              <a:r>
                <a:rPr lang="kk-KZ" sz="1600">
                  <a:solidFill>
                    <a:srgbClr val="FF3300"/>
                  </a:solidFill>
                </a:rPr>
                <a:t>тартылыс күші</a:t>
              </a:r>
              <a:r>
                <a:rPr lang="en-GB" sz="1600">
                  <a:solidFill>
                    <a:srgbClr val="FF3300"/>
                  </a:solidFill>
                </a:rPr>
                <a:t>)</a:t>
              </a:r>
              <a:endParaRPr lang="en-US" sz="1600">
                <a:solidFill>
                  <a:srgbClr val="FF3300"/>
                </a:solidFill>
              </a:endParaRPr>
            </a:p>
          </p:txBody>
        </p:sp>
      </p:grp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7456" name="Picture 48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7457" name="Picture 49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7458" name="Picture 50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7459" name="Picture 51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7460" name="Picture 52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7461" name="Picture 53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24" grpId="0" autoUpdateAnimBg="0"/>
      <p:bldP spid="145425" grpId="0" autoUpdateAnimBg="0"/>
      <p:bldP spid="1454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18497" name="Group 65"/>
          <p:cNvGrpSpPr>
            <a:grpSpLocks/>
          </p:cNvGrpSpPr>
          <p:nvPr/>
        </p:nvGrpSpPr>
        <p:grpSpPr bwMode="auto">
          <a:xfrm>
            <a:off x="5202238" y="1862138"/>
            <a:ext cx="3371850" cy="3983037"/>
            <a:chOff x="3277" y="1173"/>
            <a:chExt cx="2124" cy="2509"/>
          </a:xfrm>
        </p:grpSpPr>
        <p:pic>
          <p:nvPicPr>
            <p:cNvPr id="18488" name="Picture 56" descr="jug on tab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7" y="1173"/>
              <a:ext cx="2124" cy="2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flipV="1">
              <a:off x="4317" y="1325"/>
              <a:ext cx="0" cy="108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90" name="Text Box 58"/>
            <p:cNvSpPr txBox="1">
              <a:spLocks noChangeArrowheads="1"/>
            </p:cNvSpPr>
            <p:nvPr/>
          </p:nvSpPr>
          <p:spPr bwMode="auto">
            <a:xfrm>
              <a:off x="3342" y="3097"/>
              <a:ext cx="1226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(</a:t>
              </a:r>
              <a:r>
                <a:rPr lang="kk-KZ" sz="1400">
                  <a:solidFill>
                    <a:srgbClr val="FF3300"/>
                  </a:solidFill>
                </a:rPr>
                <a:t>тартылыс күші</a:t>
              </a:r>
              <a:r>
                <a:rPr lang="en-GB" sz="1400">
                  <a:solidFill>
                    <a:srgbClr val="FF3300"/>
                  </a:solidFill>
                </a:rPr>
                <a:t>)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4279" y="2406"/>
              <a:ext cx="77" cy="7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4319" y="2485"/>
              <a:ext cx="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>
              <a:off x="4100" y="1363"/>
              <a:ext cx="216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94" name="Text Box 62"/>
            <p:cNvSpPr txBox="1">
              <a:spLocks noChangeArrowheads="1"/>
            </p:cNvSpPr>
            <p:nvPr/>
          </p:nvSpPr>
          <p:spPr bwMode="auto">
            <a:xfrm>
              <a:off x="3373" y="1248"/>
              <a:ext cx="83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Қалыпты күш</a:t>
              </a: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18495" name="Line 63"/>
            <p:cNvSpPr>
              <a:spLocks noChangeShapeType="1"/>
            </p:cNvSpPr>
            <p:nvPr/>
          </p:nvSpPr>
          <p:spPr bwMode="auto">
            <a:xfrm>
              <a:off x="4332" y="2447"/>
              <a:ext cx="10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96" name="Text Box 64"/>
            <p:cNvSpPr txBox="1">
              <a:spLocks noChangeArrowheads="1"/>
            </p:cNvSpPr>
            <p:nvPr/>
          </p:nvSpPr>
          <p:spPr bwMode="auto">
            <a:xfrm>
              <a:off x="4382" y="2338"/>
              <a:ext cx="994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chemeClr val="accent2"/>
                  </a:solidFill>
                </a:rPr>
                <a:t>Масса орталығы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8486" name="Group 54"/>
          <p:cNvGrpSpPr>
            <a:grpSpLocks/>
          </p:cNvGrpSpPr>
          <p:nvPr/>
        </p:nvGrpSpPr>
        <p:grpSpPr bwMode="auto">
          <a:xfrm>
            <a:off x="5200650" y="1860550"/>
            <a:ext cx="3371850" cy="3984625"/>
            <a:chOff x="5850" y="364"/>
            <a:chExt cx="2124" cy="2510"/>
          </a:xfrm>
        </p:grpSpPr>
        <p:pic>
          <p:nvPicPr>
            <p:cNvPr id="18477" name="Picture 45" descr="jug off tab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50" y="364"/>
              <a:ext cx="2124" cy="2510"/>
            </a:xfrm>
            <a:prstGeom prst="rect">
              <a:avLst/>
            </a:prstGeom>
            <a:noFill/>
          </p:spPr>
        </p:pic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 flipV="1">
              <a:off x="6548" y="583"/>
              <a:ext cx="0" cy="108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79" name="Oval 47"/>
            <p:cNvSpPr>
              <a:spLocks noChangeArrowheads="1"/>
            </p:cNvSpPr>
            <p:nvPr/>
          </p:nvSpPr>
          <p:spPr bwMode="auto">
            <a:xfrm>
              <a:off x="6510" y="1664"/>
              <a:ext cx="77" cy="7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480" name="Text Box 48"/>
            <p:cNvSpPr txBox="1">
              <a:spLocks noChangeArrowheads="1"/>
            </p:cNvSpPr>
            <p:nvPr/>
          </p:nvSpPr>
          <p:spPr bwMode="auto">
            <a:xfrm>
              <a:off x="5911" y="2345"/>
              <a:ext cx="1234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(</a:t>
              </a:r>
              <a:r>
                <a:rPr lang="kk-KZ" sz="1400">
                  <a:solidFill>
                    <a:srgbClr val="FF3300"/>
                  </a:solidFill>
                </a:rPr>
                <a:t>тартылыс күші</a:t>
              </a:r>
              <a:r>
                <a:rPr lang="en-GB" sz="1400">
                  <a:solidFill>
                    <a:srgbClr val="FF3300"/>
                  </a:solidFill>
                </a:rPr>
                <a:t>)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6543" y="628"/>
              <a:ext cx="24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6550" y="1743"/>
              <a:ext cx="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83" name="Text Box 51"/>
            <p:cNvSpPr txBox="1">
              <a:spLocks noChangeArrowheads="1"/>
            </p:cNvSpPr>
            <p:nvPr/>
          </p:nvSpPr>
          <p:spPr bwMode="auto">
            <a:xfrm>
              <a:off x="6699" y="498"/>
              <a:ext cx="870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Қалыпты күш</a:t>
              </a: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>
              <a:off x="6543" y="1704"/>
              <a:ext cx="488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85" name="Text Box 53"/>
            <p:cNvSpPr txBox="1">
              <a:spLocks noChangeArrowheads="1"/>
            </p:cNvSpPr>
            <p:nvPr/>
          </p:nvSpPr>
          <p:spPr bwMode="auto">
            <a:xfrm>
              <a:off x="6747" y="1591"/>
              <a:ext cx="998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chemeClr val="accent2"/>
                  </a:solidFill>
                </a:rPr>
                <a:t>Масса орталығы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5200650" y="1860550"/>
            <a:ext cx="3371850" cy="3984625"/>
            <a:chOff x="-3045" y="739"/>
            <a:chExt cx="2124" cy="2510"/>
          </a:xfrm>
        </p:grpSpPr>
        <p:pic>
          <p:nvPicPr>
            <p:cNvPr id="18470" name="Picture 38" descr="jug on str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045" y="739"/>
              <a:ext cx="2124" cy="2510"/>
            </a:xfrm>
            <a:prstGeom prst="rect">
              <a:avLst/>
            </a:prstGeom>
            <a:noFill/>
          </p:spPr>
        </p:pic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-1949" y="1976"/>
              <a:ext cx="77" cy="77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472" name="Text Box 40"/>
            <p:cNvSpPr txBox="1">
              <a:spLocks noChangeArrowheads="1"/>
            </p:cNvSpPr>
            <p:nvPr/>
          </p:nvSpPr>
          <p:spPr bwMode="auto">
            <a:xfrm>
              <a:off x="-2589" y="2780"/>
              <a:ext cx="1356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(</a:t>
              </a:r>
              <a:r>
                <a:rPr lang="kk-KZ" sz="1400">
                  <a:solidFill>
                    <a:srgbClr val="FF3300"/>
                  </a:solidFill>
                </a:rPr>
                <a:t>тартылыс күші</a:t>
              </a:r>
              <a:r>
                <a:rPr lang="en-GB" sz="1400">
                  <a:solidFill>
                    <a:srgbClr val="FF3300"/>
                  </a:solidFill>
                </a:rPr>
                <a:t>)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-1909" y="2055"/>
              <a:ext cx="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>
              <a:off x="-2360" y="2016"/>
              <a:ext cx="460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-3012" y="1914"/>
              <a:ext cx="987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400">
                  <a:solidFill>
                    <a:schemeClr val="accent2"/>
                  </a:solidFill>
                </a:rPr>
                <a:t>Масса орталығы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</p:grp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Еркін дененің күштік сызбасы </a:t>
            </a:r>
            <a:endParaRPr lang="en-US" sz="2800" b="1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919163" y="4918075"/>
            <a:ext cx="4029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Масса орталығы жіпке ілінген затта да көрінуі мүмкін. Заттың масса орталығы жіп бекітілген бағытыдағы жер болады. </a:t>
            </a:r>
            <a:endParaRPr lang="en-US" sz="1600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919163" y="1687513"/>
            <a:ext cx="387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Зат массасының орталығы заттың массасы жинақталған нүкте. </a:t>
            </a:r>
            <a:endParaRPr lang="en-US" sz="1600"/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919163" y="2682875"/>
            <a:ext cx="3879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Мысалы, масса орталығы беткі қабатта болған жағдайда ғана зат беткі қабатта болуы мүмкін. </a:t>
            </a:r>
            <a:endParaRPr lang="en-US" sz="1600"/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7640638" y="6326188"/>
            <a:ext cx="1223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919163" y="3922713"/>
            <a:ext cx="3951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Егер масса орталығы беткі қабатта болмаса, зат құлап кетеді. </a:t>
            </a:r>
            <a:endParaRPr lang="en-US" sz="1600"/>
          </a:p>
        </p:txBody>
      </p:sp>
      <p:grpSp>
        <p:nvGrpSpPr>
          <p:cNvPr id="18498" name="Group 66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8499" name="Picture 67" descr="righ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8500" name="Picture 68" descr="left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8501" name="Picture 69" descr="left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8502" name="Picture 70" descr="left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8503" name="Picture 71" descr="left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8504" name="Picture 72" descr="left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75" grpId="0" autoUpdateAnimBg="0"/>
      <p:bldP spid="147476" grpId="0" autoUpdateAnimBg="0"/>
      <p:bldP spid="147477" grpId="0" autoUpdateAnimBg="0"/>
      <p:bldP spid="1474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pic>
        <p:nvPicPr>
          <p:cNvPr id="178204" name="Picture 28" descr="trolley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00725" y="1693863"/>
            <a:ext cx="2725738" cy="2743200"/>
          </a:xfrm>
          <a:noFill/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Еркін дененің күштік сызбасы</a:t>
            </a:r>
            <a:r>
              <a:rPr lang="ru-RU" sz="2800"/>
              <a:t> 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884238" y="1687513"/>
            <a:ext cx="368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/>
              <a:t>1-мысал</a:t>
            </a:r>
            <a:endParaRPr lang="en-US" b="1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884238" y="2800350"/>
            <a:ext cx="368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Үлкен қорабы бар қозғалмайтын арбаны елестетіңіз. </a:t>
            </a:r>
            <a:endParaRPr lang="en-US" sz="1600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884238" y="3463925"/>
            <a:ext cx="368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Үлкен қорап арбаның бір бөлігі деп саналуы мүмкін. </a:t>
            </a:r>
            <a:endParaRPr lang="en-US" sz="1600"/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884238" y="4127500"/>
            <a:ext cx="4489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Арбаға және қорапқа әсер ететін тартылыс күшінің төмен қарай әсер етуі көрсетілуі мүмкін. </a:t>
            </a:r>
            <a:endParaRPr lang="en-US" sz="1600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7715250" y="63261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</a:t>
            </a:r>
            <a:r>
              <a:rPr lang="en-GB" b="1"/>
              <a:t>i </a:t>
            </a:r>
            <a:r>
              <a:rPr lang="en-US" b="1"/>
              <a:t>&gt;</a:t>
            </a:r>
            <a:endParaRPr lang="en-US" sz="2400"/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884238" y="5035550"/>
            <a:ext cx="4938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Жерге көрсетілетін қалыпты күш қарама-қарсы бағытта қозғалатыны көрсетілуі мүмкін. </a:t>
            </a:r>
            <a:endParaRPr lang="en-US" sz="1600"/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884238" y="5699125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Арба қозғалмайтын болғандықтан, күш тепе-теңдікте болады. </a:t>
            </a:r>
            <a:endParaRPr lang="en-US" sz="1600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V="1">
            <a:off x="6973888" y="1714500"/>
            <a:ext cx="1587" cy="13747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884238" y="2136775"/>
            <a:ext cx="368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мысалда біз еркін дененің сызбасын сызамыз. </a:t>
            </a:r>
            <a:endParaRPr lang="en-US" sz="1600"/>
          </a:p>
        </p:txBody>
      </p: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6902450" y="3094038"/>
            <a:ext cx="130175" cy="1671637"/>
            <a:chOff x="4428" y="1949"/>
            <a:chExt cx="82" cy="1053"/>
          </a:xfrm>
        </p:grpSpPr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H="1">
              <a:off x="4463" y="2000"/>
              <a:ext cx="12" cy="100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4428" y="1949"/>
              <a:ext cx="82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9483" name="Picture 27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9484" name="Picture 28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9485" name="Picture 29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9486" name="Picture 30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9487" name="Picture 31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9488" name="Picture 32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0" grpId="0" autoUpdateAnimBg="0"/>
      <p:bldP spid="178181" grpId="0" autoUpdateAnimBg="0"/>
      <p:bldP spid="178183" grpId="0" autoUpdateAnimBg="0"/>
      <p:bldP spid="178187" grpId="0" autoUpdateAnimBg="0"/>
      <p:bldP spid="178191" grpId="0" autoUpdateAnimBg="0"/>
      <p:bldP spid="178192" grpId="0" autoUpdateAnimBg="0"/>
      <p:bldP spid="178198" grpId="0" animBg="1"/>
      <p:bldP spid="17820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pic>
        <p:nvPicPr>
          <p:cNvPr id="149553" name="Picture 49" descr="trolleyPulling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1913" y="1760538"/>
            <a:ext cx="3079750" cy="2832100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9163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Еркін дененің күштік сызбасы</a:t>
            </a:r>
            <a:r>
              <a:rPr lang="ru-RU" sz="2800"/>
              <a:t>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884238" y="1687513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1-мысал </a:t>
            </a:r>
            <a:r>
              <a:rPr lang="en-US" sz="1600"/>
              <a:t>(</a:t>
            </a:r>
            <a:r>
              <a:rPr lang="kk-KZ" sz="1600"/>
              <a:t>жалғасы</a:t>
            </a:r>
            <a:r>
              <a:rPr lang="en-US" sz="1600"/>
              <a:t>)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884238" y="2095500"/>
            <a:ext cx="3668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Енді арбаны сүйретіп келе жатқан адамды елестетіңіз. </a:t>
            </a:r>
            <a:endParaRPr lang="en-US" sz="1600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884238" y="2749550"/>
            <a:ext cx="3689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Арбаға (қорапты қоса алғанда) әсер ететін тартылыс күші және қалыпты күш өзгермейді. </a:t>
            </a:r>
            <a:endParaRPr lang="en-US" sz="1600"/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739063" y="6326188"/>
            <a:ext cx="1125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884238" y="3648075"/>
            <a:ext cx="3689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Арбаны жүргізген кезде адамның қолданған тартылу күші адам жаққа әсер еткендігі көрсетілген. </a:t>
            </a:r>
            <a:endParaRPr lang="en-US" sz="1600"/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884238" y="4546600"/>
            <a:ext cx="4054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Арба мен жердің арасындағы үйкеліс күші қарама-қайшы бағытта әрекет ететіндігі көрсетілген. </a:t>
            </a:r>
            <a:endParaRPr lang="en-US" sz="1600"/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7202488" y="3452813"/>
            <a:ext cx="676275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9539" name="Line 35"/>
          <p:cNvSpPr>
            <a:spLocks noChangeShapeType="1"/>
          </p:cNvSpPr>
          <p:nvPr/>
        </p:nvSpPr>
        <p:spPr bwMode="auto">
          <a:xfrm flipH="1" flipV="1">
            <a:off x="5545138" y="2032000"/>
            <a:ext cx="1643062" cy="14208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884238" y="5445125"/>
            <a:ext cx="7445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Өздеріңіз күткендей, арба адамның бағытында қозғалады, өйткені тартылу күші үйкеліс күшіне қарағанда артық. Мұны бағыттың шамасына қарай көруге болады. </a:t>
            </a:r>
            <a:endParaRPr lang="en-US" sz="1600"/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 rot="-3320387">
            <a:off x="7123113" y="2089150"/>
            <a:ext cx="1120775" cy="2962275"/>
            <a:chOff x="4432" y="1080"/>
            <a:chExt cx="82" cy="1922"/>
          </a:xfrm>
        </p:grpSpPr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4473" y="1080"/>
              <a:ext cx="1" cy="86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flipH="1">
              <a:off x="4461" y="2000"/>
              <a:ext cx="12" cy="100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0502" name="Oval 22"/>
            <p:cNvSpPr>
              <a:spLocks noChangeArrowheads="1"/>
            </p:cNvSpPr>
            <p:nvPr/>
          </p:nvSpPr>
          <p:spPr bwMode="auto">
            <a:xfrm>
              <a:off x="4432" y="1949"/>
              <a:ext cx="82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0504" name="Picture 24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0505" name="Picture 25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0506" name="Picture 26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0507" name="Picture 27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0508" name="Picture 28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0509" name="Picture 29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utoUpdateAnimBg="0"/>
      <p:bldP spid="149509" grpId="0" autoUpdateAnimBg="0"/>
      <p:bldP spid="149515" grpId="0" autoUpdateAnimBg="0"/>
      <p:bldP spid="149521" grpId="0" autoUpdateAnimBg="0"/>
      <p:bldP spid="149527" grpId="0" autoUpdateAnimBg="0"/>
      <p:bldP spid="149528" grpId="0" autoUpdateAnimBg="0"/>
      <p:bldP spid="149541" grpId="0" animBg="1"/>
      <p:bldP spid="149539" grpId="0" animBg="1"/>
      <p:bldP spid="1495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919163" y="3087688"/>
            <a:ext cx="3879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600"/>
              <a:t>Затқа күш қолдану </a:t>
            </a:r>
            <a:r>
              <a:rPr lang="ru-RU" sz="1600" b="1"/>
              <a:t>деформацияға</a:t>
            </a:r>
            <a:r>
              <a:rPr lang="ru-RU" sz="1600"/>
              <a:t> немесе </a:t>
            </a:r>
            <a:r>
              <a:rPr lang="ru-RU" sz="1600" b="1"/>
              <a:t>қозғалыстың өзгеруіне</a:t>
            </a:r>
            <a:r>
              <a:rPr lang="ru-RU" sz="1600"/>
              <a:t> әкеп соқтырады. </a:t>
            </a:r>
            <a:endParaRPr lang="en-US" sz="1600"/>
          </a:p>
        </p:txBody>
      </p:sp>
      <p:sp>
        <p:nvSpPr>
          <p:cNvPr id="47178" name="Text Box 74"/>
          <p:cNvSpPr txBox="1">
            <a:spLocks noChangeArrowheads="1"/>
          </p:cNvSpPr>
          <p:nvPr/>
        </p:nvSpPr>
        <p:spPr bwMode="auto">
          <a:xfrm>
            <a:off x="919163" y="1687513"/>
            <a:ext cx="3854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600"/>
              <a:t>Күш әрқашан «соққы» немесе «</a:t>
            </a:r>
            <a:r>
              <a:rPr lang="kk-KZ" sz="1600"/>
              <a:t>тартым</a:t>
            </a:r>
            <a:r>
              <a:rPr lang="ru-RU" sz="1600"/>
              <a:t>» ретінде анықталады. </a:t>
            </a:r>
            <a:endParaRPr lang="en-US" sz="1600"/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919163" y="4732338"/>
            <a:ext cx="57324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600"/>
              <a:t>Осы көрсетілімде сіз күштің бірқатар түрлері, олардың заттың қозғалысына әсерін және талдаудың қолдану тәсілдерін білесіз.</a:t>
            </a:r>
            <a:endParaRPr lang="en-US" sz="1600"/>
          </a:p>
        </p:txBody>
      </p:sp>
      <p:sp>
        <p:nvSpPr>
          <p:cNvPr id="47217" name="Text Box 113"/>
          <p:cNvSpPr txBox="1">
            <a:spLocks noChangeArrowheads="1"/>
          </p:cNvSpPr>
          <p:nvPr/>
        </p:nvSpPr>
        <p:spPr bwMode="auto">
          <a:xfrm>
            <a:off x="7640638" y="63261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4956175" y="1714500"/>
            <a:ext cx="3810000" cy="2863850"/>
            <a:chOff x="3122" y="1080"/>
            <a:chExt cx="2400" cy="1804"/>
          </a:xfrm>
        </p:grpSpPr>
        <p:pic>
          <p:nvPicPr>
            <p:cNvPr id="3081" name="Picture 115" descr="push and pu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2" y="1080"/>
              <a:ext cx="2400" cy="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117"/>
            <p:cNvSpPr txBox="1">
              <a:spLocks noChangeArrowheads="1"/>
            </p:cNvSpPr>
            <p:nvPr/>
          </p:nvSpPr>
          <p:spPr bwMode="auto">
            <a:xfrm>
              <a:off x="3155" y="1103"/>
              <a:ext cx="8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/>
                <a:t>соққы</a:t>
              </a:r>
              <a:endParaRPr lang="en-US"/>
            </a:p>
          </p:txBody>
        </p:sp>
        <p:sp>
          <p:nvSpPr>
            <p:cNvPr id="3083" name="Text Box 118"/>
            <p:cNvSpPr txBox="1">
              <a:spLocks noChangeArrowheads="1"/>
            </p:cNvSpPr>
            <p:nvPr/>
          </p:nvSpPr>
          <p:spPr bwMode="auto">
            <a:xfrm>
              <a:off x="4643" y="2603"/>
              <a:ext cx="8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/>
                <a:t> </a:t>
              </a:r>
              <a:r>
                <a:rPr lang="kk-KZ"/>
                <a:t>тартым</a:t>
              </a:r>
              <a:endParaRPr lang="en-US"/>
            </a:p>
          </p:txBody>
        </p:sp>
      </p:grpSp>
      <p:pic>
        <p:nvPicPr>
          <p:cNvPr id="47224" name="Picture 120" descr="deform and move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948238" y="1706563"/>
            <a:ext cx="3810000" cy="2863850"/>
          </a:xfrm>
          <a:noFill/>
        </p:spPr>
      </p:pic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3088" name="Picture 16" descr="righ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3089" name="Picture 17" descr="left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3090" name="Picture 18" descr="left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3091" name="Picture 19" descr="left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3092" name="Picture 20" descr="left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3093" name="Picture 21" descr="left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1" grpId="0" autoUpdateAnimBg="0"/>
      <p:bldP spid="47178" grpId="0" autoUpdateAnimBg="0"/>
      <p:bldP spid="47201" grpId="0" autoUpdateAnimBg="0"/>
      <p:bldP spid="4721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2800" b="1"/>
              <a:t>Теңәрекетті күштерді есептеу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901700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Тең әрекетті күш</a:t>
            </a:r>
            <a:r>
              <a:rPr lang="en-US" sz="1600"/>
              <a:t> </a:t>
            </a:r>
            <a:r>
              <a:rPr lang="kk-KZ" sz="1600"/>
              <a:t>затқа әсер еретін барлық күштің векторлық жиынтығы. </a:t>
            </a:r>
            <a:endParaRPr lang="en-US" sz="1600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901700" y="2363788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Бір сызықтағы күштер олардың бағытына қарай қосылады немесе азайтылады. </a:t>
            </a:r>
            <a:endParaRPr lang="en-US" sz="1600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901700" y="4449763"/>
            <a:ext cx="29305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Теңәрекетті күш жиынтығы 100 Н бағытындағы күшке 20 Н болады. </a:t>
            </a:r>
            <a:endParaRPr lang="en-US" sz="1600"/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901700" y="3040063"/>
            <a:ext cx="31130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Мысалы, күші 100 Н-ға және қарама-қарсы жақтан күші 80 Н-ға тең екі адам арқан  тартқан кезде</a:t>
            </a:r>
            <a:r>
              <a:rPr lang="kk-KZ" sz="1600"/>
              <a:t>,</a:t>
            </a:r>
            <a:endParaRPr lang="en-US" sz="1600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901700" y="5616575"/>
            <a:ext cx="782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Егер күш түрлі бұрышпен қолданылса, онда осы жағдайда күшті есептеу оңайға соқпайды. Күштердің векторлық шама болып табылатындығын ұмытпаңыздар. </a:t>
            </a:r>
            <a:endParaRPr lang="en-US" sz="1600"/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7712075" y="63261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64000" y="2868613"/>
            <a:ext cx="4545013" cy="2286000"/>
            <a:chOff x="2640" y="1807"/>
            <a:chExt cx="2863" cy="1440"/>
          </a:xfrm>
        </p:grpSpPr>
        <p:pic>
          <p:nvPicPr>
            <p:cNvPr id="21517" name="Picture 19" descr="netForcePu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5" y="1807"/>
              <a:ext cx="270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 Box 21"/>
            <p:cNvSpPr txBox="1">
              <a:spLocks noChangeArrowheads="1"/>
            </p:cNvSpPr>
            <p:nvPr/>
          </p:nvSpPr>
          <p:spPr bwMode="auto">
            <a:xfrm>
              <a:off x="2640" y="2353"/>
              <a:ext cx="5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100</a:t>
              </a:r>
              <a:r>
                <a:rPr lang="ru-RU" sz="1400">
                  <a:solidFill>
                    <a:srgbClr val="FF3300"/>
                  </a:solidFill>
                </a:rPr>
                <a:t>Н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21519" name="Text Box 22"/>
            <p:cNvSpPr txBox="1">
              <a:spLocks noChangeArrowheads="1"/>
            </p:cNvSpPr>
            <p:nvPr/>
          </p:nvSpPr>
          <p:spPr bwMode="auto">
            <a:xfrm>
              <a:off x="4961" y="2353"/>
              <a:ext cx="5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>
                  <a:solidFill>
                    <a:srgbClr val="FF3300"/>
                  </a:solidFill>
                </a:rPr>
                <a:t>80</a:t>
              </a:r>
              <a:r>
                <a:rPr lang="ru-RU" sz="1400">
                  <a:solidFill>
                    <a:srgbClr val="FF3300"/>
                  </a:solidFill>
                </a:rPr>
                <a:t>Н</a:t>
              </a:r>
              <a:endParaRPr lang="en-US" sz="1400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291138" y="5095875"/>
            <a:ext cx="2190750" cy="346075"/>
            <a:chOff x="3413" y="3210"/>
            <a:chExt cx="1380" cy="218"/>
          </a:xfrm>
        </p:grpSpPr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3413" y="3236"/>
              <a:ext cx="13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400">
                  <a:solidFill>
                    <a:srgbClr val="FF3300"/>
                  </a:solidFill>
                </a:rPr>
                <a:t>Теңәрекетті күш </a:t>
              </a:r>
              <a:r>
                <a:rPr lang="en-GB" sz="1400">
                  <a:solidFill>
                    <a:srgbClr val="FF3300"/>
                  </a:solidFill>
                </a:rPr>
                <a:t> = 20 </a:t>
              </a:r>
              <a:r>
                <a:rPr lang="ru-RU" sz="1400">
                  <a:solidFill>
                    <a:srgbClr val="FF3300"/>
                  </a:solidFill>
                </a:rPr>
                <a:t>Н</a:t>
              </a:r>
              <a:endParaRPr lang="en-GB" sz="1400">
                <a:solidFill>
                  <a:srgbClr val="FF3300"/>
                </a:solidFill>
              </a:endParaRPr>
            </a:p>
          </p:txBody>
        </p:sp>
        <p:sp>
          <p:nvSpPr>
            <p:cNvPr id="21516" name="Line 24"/>
            <p:cNvSpPr>
              <a:spLocks noChangeShapeType="1"/>
            </p:cNvSpPr>
            <p:nvPr/>
          </p:nvSpPr>
          <p:spPr bwMode="auto">
            <a:xfrm flipH="1">
              <a:off x="3642" y="3210"/>
              <a:ext cx="88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1523" name="Picture 19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1524" name="Picture 20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1525" name="Picture 21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1526" name="Picture 22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1527" name="Picture 23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1528" name="Picture 24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  <p:bldP spid="155653" grpId="0" autoUpdateAnimBg="0"/>
      <p:bldP spid="155655" grpId="0" autoUpdateAnimBg="0"/>
      <p:bldP spid="155658" grpId="0" autoUpdateAnimBg="0"/>
      <p:bldP spid="155659" grpId="0" autoUpdateAnimBg="0"/>
      <p:bldP spid="15566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 </a:t>
            </a:r>
            <a:endParaRPr lang="en-US" sz="2800" b="1"/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919163" y="1687513"/>
            <a:ext cx="5113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Егер күш затқа бұрышпен тік немесе көлденең жағдайда қолданылмаса….</a:t>
            </a:r>
            <a:endParaRPr lang="en-US" sz="1600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702550" y="632618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919163" y="2493963"/>
            <a:ext cx="4676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… </a:t>
            </a:r>
            <a:r>
              <a:rPr lang="kk-KZ" sz="1600"/>
              <a:t>осындай нәтижеге бір-біріне қажетті бұрышта әртүрлі мәнімен екі күшті пайдалана отырып, қол жеткізуге болады. </a:t>
            </a:r>
            <a:endParaRPr lang="en-US" sz="1600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919163" y="3546475"/>
            <a:ext cx="4892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күштердің өлшемін сызба</a:t>
            </a:r>
            <a:r>
              <a:rPr lang="ru-RU" sz="1600" b="1"/>
              <a:t> көмегімен</a:t>
            </a:r>
            <a:r>
              <a:rPr lang="ru-RU" sz="1600"/>
              <a:t> немесе </a:t>
            </a:r>
            <a:r>
              <a:rPr lang="ru-RU" sz="1600" b="1"/>
              <a:t>тригонометрияны</a:t>
            </a:r>
            <a:r>
              <a:rPr lang="ru-RU" sz="1600"/>
              <a:t> пайдаланып есептеуге болады.</a:t>
            </a:r>
            <a:endParaRPr lang="en-US" sz="1600"/>
          </a:p>
        </p:txBody>
      </p:sp>
      <p:sp>
        <p:nvSpPr>
          <p:cNvPr id="182302" name="Text Box 30"/>
          <p:cNvSpPr txBox="1">
            <a:spLocks noChangeArrowheads="1"/>
          </p:cNvSpPr>
          <p:nvPr/>
        </p:nvSpPr>
        <p:spPr bwMode="auto">
          <a:xfrm>
            <a:off x="919163" y="5405438"/>
            <a:ext cx="4748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200 Н-дағы күш 84 Н және 181 Н екі күш немесе суретте көрсетілгендей қажетті бұрыштағы «құраушыларға» қолданғанға тең. </a:t>
            </a:r>
            <a:endParaRPr lang="en-US" sz="1600"/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919163" y="4597400"/>
            <a:ext cx="4244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Мысалы, 200 Н күш затқа </a:t>
            </a:r>
            <a:r>
              <a:rPr lang="en-US" sz="1600"/>
              <a:t>25</a:t>
            </a:r>
            <a:r>
              <a:rPr lang="en-US" sz="1600">
                <a:cs typeface="Arial" charset="0"/>
              </a:rPr>
              <a:t>°</a:t>
            </a:r>
            <a:r>
              <a:rPr lang="kk-KZ" sz="1600">
                <a:cs typeface="Arial" charset="0"/>
              </a:rPr>
              <a:t>бұрышта көлденеңінен қолданылған.</a:t>
            </a:r>
            <a:endParaRPr lang="en-US" sz="1600"/>
          </a:p>
        </p:txBody>
      </p:sp>
      <p:pic>
        <p:nvPicPr>
          <p:cNvPr id="182322" name="Picture 50" descr="netForceCalc01a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65838" y="1912938"/>
            <a:ext cx="1841500" cy="1270000"/>
          </a:xfrm>
          <a:noFill/>
        </p:spPr>
      </p:pic>
      <p:pic>
        <p:nvPicPr>
          <p:cNvPr id="182324" name="Picture 52" descr="netForceCalc0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8" y="1914525"/>
            <a:ext cx="1841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943600" y="3322638"/>
            <a:ext cx="2301875" cy="1397000"/>
            <a:chOff x="3788" y="2156"/>
            <a:chExt cx="1450" cy="880"/>
          </a:xfrm>
        </p:grpSpPr>
        <p:pic>
          <p:nvPicPr>
            <p:cNvPr id="22545" name="Picture 55" descr="netForceCalc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8" y="2156"/>
              <a:ext cx="144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28"/>
            <p:cNvSpPr txBox="1">
              <a:spLocks noChangeArrowheads="1"/>
            </p:cNvSpPr>
            <p:nvPr/>
          </p:nvSpPr>
          <p:spPr bwMode="auto">
            <a:xfrm>
              <a:off x="4236" y="2790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25</a:t>
              </a:r>
              <a:r>
                <a:rPr lang="en-US" sz="1400"/>
                <a:t>°</a:t>
              </a:r>
              <a:endParaRPr lang="en-GB" sz="1400"/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4824" y="2387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200 </a:t>
              </a:r>
              <a:r>
                <a:rPr lang="ru-RU" sz="1400"/>
                <a:t>Н</a:t>
              </a:r>
              <a:endParaRPr lang="en-GB" sz="1400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838825" y="4829175"/>
            <a:ext cx="2481263" cy="1406525"/>
            <a:chOff x="3695" y="3042"/>
            <a:chExt cx="1563" cy="886"/>
          </a:xfrm>
        </p:grpSpPr>
        <p:pic>
          <p:nvPicPr>
            <p:cNvPr id="22541" name="Picture 59" descr="netForceCalc0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61" y="3042"/>
              <a:ext cx="144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37"/>
            <p:cNvSpPr txBox="1">
              <a:spLocks noChangeArrowheads="1"/>
            </p:cNvSpPr>
            <p:nvPr/>
          </p:nvSpPr>
          <p:spPr bwMode="auto">
            <a:xfrm>
              <a:off x="3695" y="3185"/>
              <a:ext cx="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84 </a:t>
              </a:r>
              <a:r>
                <a:rPr lang="ru-RU" sz="1400"/>
                <a:t>Н</a:t>
              </a:r>
              <a:endParaRPr lang="en-GB" sz="1400"/>
            </a:p>
          </p:txBody>
        </p:sp>
        <p:sp>
          <p:nvSpPr>
            <p:cNvPr id="22543" name="Text Box 38"/>
            <p:cNvSpPr txBox="1">
              <a:spLocks noChangeArrowheads="1"/>
            </p:cNvSpPr>
            <p:nvPr/>
          </p:nvSpPr>
          <p:spPr bwMode="auto">
            <a:xfrm>
              <a:off x="4241" y="3651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25</a:t>
              </a:r>
              <a:r>
                <a:rPr lang="en-US" sz="1400"/>
                <a:t>°</a:t>
              </a:r>
              <a:endParaRPr lang="en-GB" sz="1400"/>
            </a:p>
          </p:txBody>
        </p:sp>
        <p:sp>
          <p:nvSpPr>
            <p:cNvPr id="22544" name="Text Box 39"/>
            <p:cNvSpPr txBox="1">
              <a:spLocks noChangeArrowheads="1"/>
            </p:cNvSpPr>
            <p:nvPr/>
          </p:nvSpPr>
          <p:spPr bwMode="auto">
            <a:xfrm>
              <a:off x="4844" y="3736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181 </a:t>
              </a:r>
              <a:r>
                <a:rPr lang="ru-RU" sz="1400"/>
                <a:t>Н</a:t>
              </a:r>
              <a:endParaRPr lang="en-GB" sz="1400"/>
            </a:p>
          </p:txBody>
        </p:sp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2551" name="Picture 23" descr="righ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2552" name="Picture 24" descr="left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2553" name="Picture 25" descr="left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2554" name="Picture 26" descr="left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2555" name="Picture 27" descr="left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2556" name="Picture 28" descr="left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  <p:bldP spid="182291" grpId="0" autoUpdateAnimBg="0"/>
      <p:bldP spid="182292" grpId="0" autoUpdateAnimBg="0"/>
      <p:bldP spid="182302" grpId="0" autoUpdateAnimBg="0"/>
      <p:bldP spid="1823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908675" y="4352925"/>
            <a:ext cx="2332038" cy="1397000"/>
            <a:chOff x="3802" y="2742"/>
            <a:chExt cx="1469" cy="880"/>
          </a:xfrm>
        </p:grpSpPr>
        <p:pic>
          <p:nvPicPr>
            <p:cNvPr id="23572" name="Picture 115" descr="netForceCalc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1" y="2742"/>
              <a:ext cx="144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 Box 119"/>
            <p:cNvSpPr txBox="1">
              <a:spLocks noChangeArrowheads="1"/>
            </p:cNvSpPr>
            <p:nvPr/>
          </p:nvSpPr>
          <p:spPr bwMode="auto">
            <a:xfrm>
              <a:off x="4269" y="3371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l-GR" sz="1400">
                  <a:cs typeface="Arial" charset="0"/>
                </a:rPr>
                <a:t>θ</a:t>
              </a:r>
              <a:r>
                <a:rPr lang="en-US" sz="1400"/>
                <a:t>°</a:t>
              </a:r>
              <a:endParaRPr lang="en-GB" sz="1400"/>
            </a:p>
          </p:txBody>
        </p:sp>
        <p:sp>
          <p:nvSpPr>
            <p:cNvPr id="23574" name="Text Box 120"/>
            <p:cNvSpPr txBox="1">
              <a:spLocks noChangeArrowheads="1"/>
            </p:cNvSpPr>
            <p:nvPr/>
          </p:nvSpPr>
          <p:spPr bwMode="auto">
            <a:xfrm>
              <a:off x="4877" y="2950"/>
              <a:ext cx="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endParaRPr lang="en-GB" sz="1400" baseline="-25000"/>
            </a:p>
          </p:txBody>
        </p:sp>
        <p:sp>
          <p:nvSpPr>
            <p:cNvPr id="23575" name="Text Box 122"/>
            <p:cNvSpPr txBox="1">
              <a:spLocks noChangeArrowheads="1"/>
            </p:cNvSpPr>
            <p:nvPr/>
          </p:nvSpPr>
          <p:spPr bwMode="auto">
            <a:xfrm>
              <a:off x="3802" y="2858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y</a:t>
              </a:r>
            </a:p>
          </p:txBody>
        </p:sp>
        <p:sp>
          <p:nvSpPr>
            <p:cNvPr id="23576" name="Text Box 123"/>
            <p:cNvSpPr txBox="1">
              <a:spLocks noChangeArrowheads="1"/>
            </p:cNvSpPr>
            <p:nvPr/>
          </p:nvSpPr>
          <p:spPr bwMode="auto">
            <a:xfrm>
              <a:off x="4895" y="3382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x</a:t>
              </a:r>
            </a:p>
          </p:txBody>
        </p:sp>
      </p:grpSp>
      <p:pic>
        <p:nvPicPr>
          <p:cNvPr id="184426" name="Picture 106" descr="netForceCalc04a"/>
          <p:cNvPicPr>
            <a:picLocks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83313" y="1597025"/>
            <a:ext cx="2286000" cy="1538288"/>
          </a:xfrm>
          <a:noFill/>
        </p:spPr>
      </p:pic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 </a:t>
            </a:r>
            <a:endParaRPr lang="en-US" sz="2800" b="1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7578725" y="63261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917575" y="2005013"/>
            <a:ext cx="4676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құраушыларды сызбада анықтау үшін белгісі бар сызба салынуы тиіс. </a:t>
            </a:r>
            <a:endParaRPr lang="en-US" sz="1600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919163" y="5068888"/>
            <a:ext cx="4892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Тік </a:t>
            </a:r>
            <a:r>
              <a:rPr lang="en-US" sz="1600"/>
              <a:t>(F</a:t>
            </a:r>
            <a:r>
              <a:rPr lang="en-US" sz="1600" baseline="-25000"/>
              <a:t>y</a:t>
            </a:r>
            <a:r>
              <a:rPr lang="en-US" sz="1600"/>
              <a:t>) </a:t>
            </a:r>
            <a:r>
              <a:rPr lang="kk-KZ" sz="1600"/>
              <a:t>және көлденең</a:t>
            </a:r>
            <a:r>
              <a:rPr lang="ru-RU" sz="1600"/>
              <a:t> </a:t>
            </a:r>
            <a:r>
              <a:rPr lang="en-US" sz="1600"/>
              <a:t>(F</a:t>
            </a:r>
            <a:r>
              <a:rPr lang="en-US" sz="1600" baseline="-25000"/>
              <a:t>x</a:t>
            </a:r>
            <a:r>
              <a:rPr lang="en-US" sz="1600"/>
              <a:t>) </a:t>
            </a:r>
            <a:r>
              <a:rPr lang="kk-KZ" sz="1600"/>
              <a:t>құраушыларды, сондай-ақ </a:t>
            </a:r>
            <a:r>
              <a:rPr lang="en-US" sz="1600" b="1"/>
              <a:t>F</a:t>
            </a:r>
            <a:r>
              <a:rPr lang="en-US" sz="1600" b="1" baseline="-25000"/>
              <a:t>y</a:t>
            </a:r>
            <a:r>
              <a:rPr lang="en-US" sz="1600" b="1"/>
              <a:t> = F sin θ, </a:t>
            </a:r>
            <a:r>
              <a:rPr lang="en-US" sz="1600"/>
              <a:t> </a:t>
            </a:r>
            <a:r>
              <a:rPr lang="en-US" sz="1600" b="1"/>
              <a:t>F</a:t>
            </a:r>
            <a:r>
              <a:rPr lang="en-US" sz="1600" b="1" baseline="-25000"/>
              <a:t>x</a:t>
            </a:r>
            <a:r>
              <a:rPr lang="en-US" sz="1600" b="1"/>
              <a:t> = F</a:t>
            </a:r>
            <a:r>
              <a:rPr lang="ru-RU" sz="1600" b="1">
                <a:cs typeface="Times New Roman" pitchFamily="18" charset="0"/>
              </a:rPr>
              <a:t> </a:t>
            </a:r>
            <a:r>
              <a:rPr lang="en-US" sz="1600" b="1">
                <a:cs typeface="Times New Roman" pitchFamily="18" charset="0"/>
              </a:rPr>
              <a:t>•</a:t>
            </a:r>
            <a:r>
              <a:rPr lang="en-US" sz="1600" b="1"/>
              <a:t> cos θ</a:t>
            </a:r>
            <a:r>
              <a:rPr lang="kk-KZ" sz="1600"/>
              <a:t> тригонометриясын қолдану арқылы есептеуге болады. </a:t>
            </a:r>
            <a:endParaRPr lang="en-US" sz="1600"/>
          </a:p>
        </p:txBody>
      </p:sp>
      <p:sp>
        <p:nvSpPr>
          <p:cNvPr id="184382" name="Text Box 62"/>
          <p:cNvSpPr txBox="1">
            <a:spLocks noChangeArrowheads="1"/>
          </p:cNvSpPr>
          <p:nvPr/>
        </p:nvSpPr>
        <p:spPr bwMode="auto">
          <a:xfrm>
            <a:off x="909638" y="2709863"/>
            <a:ext cx="47482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Бастапқы вектордың соңынан бастап х және у осьтерімен қиылысқанша, тік және көлденең сызықтарды үзік сызықтармен белгілеңіз. </a:t>
            </a:r>
            <a:endParaRPr lang="en-US" sz="1600"/>
          </a:p>
        </p:txBody>
      </p:sp>
      <p:sp>
        <p:nvSpPr>
          <p:cNvPr id="184404" name="Text Box 84"/>
          <p:cNvSpPr txBox="1">
            <a:spLocks noChangeArrowheads="1"/>
          </p:cNvSpPr>
          <p:nvPr/>
        </p:nvSpPr>
        <p:spPr bwMode="auto">
          <a:xfrm>
            <a:off x="909638" y="3659188"/>
            <a:ext cx="782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Тік </a:t>
            </a:r>
            <a:r>
              <a:rPr lang="en-US" sz="1600"/>
              <a:t>(F</a:t>
            </a:r>
            <a:r>
              <a:rPr lang="en-US" sz="1600" baseline="-25000"/>
              <a:t>y</a:t>
            </a:r>
            <a:r>
              <a:rPr lang="en-US" sz="1600"/>
              <a:t>) </a:t>
            </a:r>
            <a:r>
              <a:rPr lang="ru-RU" sz="1600"/>
              <a:t>және көлденең</a:t>
            </a:r>
            <a:r>
              <a:rPr lang="en-US" sz="1600"/>
              <a:t> (F</a:t>
            </a:r>
            <a:r>
              <a:rPr lang="en-US" sz="1600" baseline="-25000"/>
              <a:t>x</a:t>
            </a:r>
            <a:r>
              <a:rPr lang="en-US" sz="1600"/>
              <a:t>) </a:t>
            </a:r>
            <a:r>
              <a:rPr lang="kk-KZ" sz="1600"/>
              <a:t>құраушылар негізгі нүктеден қиылысу нүктесіне дейінгі арақашықтықпен анықталуы мүмкін. Сызықтың ұзындығы күштің мәнін білдіреді </a:t>
            </a:r>
            <a:endParaRPr lang="en-US" sz="1600"/>
          </a:p>
        </p:txBody>
      </p:sp>
      <p:sp>
        <p:nvSpPr>
          <p:cNvPr id="184416" name="Text Box 96"/>
          <p:cNvSpPr txBox="1">
            <a:spLocks noChangeArrowheads="1"/>
          </p:cNvSpPr>
          <p:nvPr/>
        </p:nvSpPr>
        <p:spPr bwMode="auto">
          <a:xfrm>
            <a:off x="919163" y="1687513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Сызбалық әдіс</a:t>
            </a:r>
            <a:r>
              <a:rPr lang="en-US" sz="1600" b="1"/>
              <a:t>:</a:t>
            </a:r>
          </a:p>
        </p:txBody>
      </p:sp>
      <p:sp>
        <p:nvSpPr>
          <p:cNvPr id="184417" name="Text Box 97"/>
          <p:cNvSpPr txBox="1">
            <a:spLocks noChangeArrowheads="1"/>
          </p:cNvSpPr>
          <p:nvPr/>
        </p:nvSpPr>
        <p:spPr bwMode="auto">
          <a:xfrm>
            <a:off x="919163" y="4751388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Тригонометриялық әдіс</a:t>
            </a:r>
            <a:r>
              <a:rPr lang="en-US" sz="1600" b="1"/>
              <a:t>:</a:t>
            </a:r>
          </a:p>
        </p:txBody>
      </p:sp>
      <p:pic>
        <p:nvPicPr>
          <p:cNvPr id="184428" name="Picture 108" descr="netForceCalc0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4713" y="1978025"/>
            <a:ext cx="2286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1" name="Picture 111" descr="netForceCalc0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4713" y="1978025"/>
            <a:ext cx="2286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6670675" y="2303463"/>
            <a:ext cx="1285875" cy="973137"/>
            <a:chOff x="4282" y="1451"/>
            <a:chExt cx="810" cy="613"/>
          </a:xfrm>
        </p:grpSpPr>
        <p:sp>
          <p:nvSpPr>
            <p:cNvPr id="23570" name="Text Box 72"/>
            <p:cNvSpPr txBox="1">
              <a:spLocks noChangeArrowheads="1"/>
            </p:cNvSpPr>
            <p:nvPr/>
          </p:nvSpPr>
          <p:spPr bwMode="auto">
            <a:xfrm>
              <a:off x="4282" y="187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l-GR" sz="1400">
                  <a:cs typeface="Arial" charset="0"/>
                </a:rPr>
                <a:t>θ</a:t>
              </a:r>
              <a:r>
                <a:rPr lang="en-US" sz="1400"/>
                <a:t>°</a:t>
              </a:r>
              <a:endParaRPr lang="en-GB" sz="1400"/>
            </a:p>
          </p:txBody>
        </p:sp>
        <p:sp>
          <p:nvSpPr>
            <p:cNvPr id="23571" name="Text Box 74"/>
            <p:cNvSpPr txBox="1">
              <a:spLocks noChangeArrowheads="1"/>
            </p:cNvSpPr>
            <p:nvPr/>
          </p:nvSpPr>
          <p:spPr bwMode="auto">
            <a:xfrm>
              <a:off x="4908" y="1451"/>
              <a:ext cx="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endParaRPr lang="en-GB" sz="1400" baseline="-25000"/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5957888" y="2200275"/>
            <a:ext cx="1998662" cy="1093788"/>
            <a:chOff x="3833" y="1406"/>
            <a:chExt cx="1259" cy="689"/>
          </a:xfrm>
        </p:grpSpPr>
        <p:sp>
          <p:nvSpPr>
            <p:cNvPr id="23568" name="Text Box 71"/>
            <p:cNvSpPr txBox="1">
              <a:spLocks noChangeArrowheads="1"/>
            </p:cNvSpPr>
            <p:nvPr/>
          </p:nvSpPr>
          <p:spPr bwMode="auto">
            <a:xfrm>
              <a:off x="3833" y="1406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y</a:t>
              </a:r>
            </a:p>
          </p:txBody>
        </p:sp>
        <p:sp>
          <p:nvSpPr>
            <p:cNvPr id="23569" name="Text Box 73"/>
            <p:cNvSpPr txBox="1">
              <a:spLocks noChangeArrowheads="1"/>
            </p:cNvSpPr>
            <p:nvPr/>
          </p:nvSpPr>
          <p:spPr bwMode="auto">
            <a:xfrm>
              <a:off x="4872" y="1903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x</a:t>
              </a:r>
            </a:p>
          </p:txBody>
        </p:sp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3580" name="Picture 28" descr="righ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3581" name="Picture 29" descr="left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3582" name="Picture 30" descr="left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3583" name="Picture 31" descr="left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3584" name="Picture 32" descr="left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3585" name="Picture 33" descr="left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  <p:bldP spid="184329" grpId="0" autoUpdateAnimBg="0"/>
      <p:bldP spid="184330" grpId="0" autoUpdateAnimBg="0"/>
      <p:bldP spid="184382" grpId="0" autoUpdateAnimBg="0"/>
      <p:bldP spid="184404" grpId="0" autoUpdateAnimBg="0"/>
      <p:bldP spid="184416" grpId="0" autoUpdateAnimBg="0"/>
      <p:bldP spid="1844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 </a:t>
            </a:r>
            <a:endParaRPr lang="en-US" sz="2800" b="1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2-мысал</a:t>
            </a:r>
            <a:endParaRPr lang="en-US" sz="1600" b="1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919163" y="2057400"/>
            <a:ext cx="2620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Арна бойынша жүзіп келе жатқан баржаға байланған екі арқанды елестетіңіз. </a:t>
            </a:r>
            <a:endParaRPr lang="en-US" sz="1600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7685088" y="6326188"/>
            <a:ext cx="11795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919163" y="5613400"/>
            <a:ext cx="782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Алға бағытталған бағыт бойынша баржаға қолданылатын теңәрекетті күшті есептеу үшін, адамдар тарапынан әсер ететін күштер есептелу қажет. </a:t>
            </a:r>
            <a:endParaRPr lang="en-US" sz="1600"/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919163" y="4264025"/>
            <a:ext cx="2578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Әр адам өзінің арқанын </a:t>
            </a:r>
            <a:r>
              <a:rPr lang="kk-KZ" sz="1600">
                <a:cs typeface="Arial" charset="0"/>
              </a:rPr>
              <a:t>баржаның қозғалыс бағыты бойынша </a:t>
            </a:r>
            <a:r>
              <a:rPr lang="en-US" sz="1600"/>
              <a:t>40</a:t>
            </a:r>
            <a:r>
              <a:rPr lang="en-US" sz="1600">
                <a:cs typeface="Arial" charset="0"/>
              </a:rPr>
              <a:t>°</a:t>
            </a:r>
            <a:r>
              <a:rPr lang="kk-KZ" sz="1600">
                <a:cs typeface="Arial" charset="0"/>
              </a:rPr>
              <a:t>бұрышта 400 Н-ға тең күшпен тартады. </a:t>
            </a:r>
            <a:endParaRPr lang="en-US" sz="1600">
              <a:cs typeface="Arial" charset="0"/>
            </a:endParaRPr>
          </a:p>
        </p:txBody>
      </p:sp>
      <p:sp>
        <p:nvSpPr>
          <p:cNvPr id="24584" name="Line 31"/>
          <p:cNvSpPr>
            <a:spLocks noChangeShapeType="1"/>
          </p:cNvSpPr>
          <p:nvPr/>
        </p:nvSpPr>
        <p:spPr bwMode="auto">
          <a:xfrm>
            <a:off x="9032875" y="1508125"/>
            <a:ext cx="0" cy="1274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0261" name="Picture 37" descr="canalBoat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00463" y="1930400"/>
            <a:ext cx="5010150" cy="3041650"/>
          </a:xfrm>
          <a:noFill/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959600" y="2686050"/>
            <a:ext cx="1022350" cy="1504950"/>
            <a:chOff x="4464" y="1692"/>
            <a:chExt cx="644" cy="948"/>
          </a:xfrm>
        </p:grpSpPr>
        <p:sp>
          <p:nvSpPr>
            <p:cNvPr id="24597" name="Line 42"/>
            <p:cNvSpPr>
              <a:spLocks noChangeShapeType="1"/>
            </p:cNvSpPr>
            <p:nvPr/>
          </p:nvSpPr>
          <p:spPr bwMode="auto">
            <a:xfrm flipV="1">
              <a:off x="4464" y="1692"/>
              <a:ext cx="644" cy="48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4598" name="Line 43"/>
            <p:cNvSpPr>
              <a:spLocks noChangeShapeType="1"/>
            </p:cNvSpPr>
            <p:nvPr/>
          </p:nvSpPr>
          <p:spPr bwMode="auto">
            <a:xfrm>
              <a:off x="4468" y="2164"/>
              <a:ext cx="636" cy="47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088063" y="2324100"/>
            <a:ext cx="2589212" cy="2209800"/>
            <a:chOff x="3907" y="1464"/>
            <a:chExt cx="1631" cy="1392"/>
          </a:xfrm>
        </p:grpSpPr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 flipV="1">
              <a:off x="4457" y="1694"/>
              <a:ext cx="644" cy="4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>
              <a:off x="4462" y="2165"/>
              <a:ext cx="641" cy="4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4591" name="Text Box 32"/>
            <p:cNvSpPr txBox="1">
              <a:spLocks noChangeArrowheads="1"/>
            </p:cNvSpPr>
            <p:nvPr/>
          </p:nvSpPr>
          <p:spPr bwMode="auto">
            <a:xfrm>
              <a:off x="4867" y="1464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400 </a:t>
              </a:r>
              <a:r>
                <a:rPr lang="ru-RU" sz="1400">
                  <a:solidFill>
                    <a:schemeClr val="bg1"/>
                  </a:solidFill>
                </a:rPr>
                <a:t>Н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592" name="Text Box 33"/>
            <p:cNvSpPr txBox="1">
              <a:spLocks noChangeArrowheads="1"/>
            </p:cNvSpPr>
            <p:nvPr/>
          </p:nvSpPr>
          <p:spPr bwMode="auto">
            <a:xfrm>
              <a:off x="4876" y="2664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400 </a:t>
              </a:r>
              <a:r>
                <a:rPr lang="ru-RU" sz="1400">
                  <a:solidFill>
                    <a:schemeClr val="bg1"/>
                  </a:solidFill>
                </a:rPr>
                <a:t>Н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 flipV="1">
              <a:off x="5060" y="2159"/>
              <a:ext cx="478" cy="1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4594" name="Line 30"/>
            <p:cNvSpPr>
              <a:spLocks noChangeShapeType="1"/>
            </p:cNvSpPr>
            <p:nvPr/>
          </p:nvSpPr>
          <p:spPr bwMode="auto">
            <a:xfrm>
              <a:off x="3907" y="2171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4595" name="Text Box 46"/>
            <p:cNvSpPr txBox="1">
              <a:spLocks noChangeArrowheads="1"/>
            </p:cNvSpPr>
            <p:nvPr/>
          </p:nvSpPr>
          <p:spPr bwMode="auto">
            <a:xfrm>
              <a:off x="4664" y="214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40°</a:t>
              </a:r>
            </a:p>
          </p:txBody>
        </p:sp>
        <p:sp>
          <p:nvSpPr>
            <p:cNvPr id="24596" name="Text Box 47"/>
            <p:cNvSpPr txBox="1">
              <a:spLocks noChangeArrowheads="1"/>
            </p:cNvSpPr>
            <p:nvPr/>
          </p:nvSpPr>
          <p:spPr bwMode="auto">
            <a:xfrm>
              <a:off x="4664" y="194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40°</a:t>
              </a:r>
            </a:p>
          </p:txBody>
        </p:sp>
      </p:grpSp>
      <p:sp>
        <p:nvSpPr>
          <p:cNvPr id="180274" name="Text Box 50"/>
          <p:cNvSpPr txBox="1">
            <a:spLocks noChangeArrowheads="1"/>
          </p:cNvSpPr>
          <p:nvPr/>
        </p:nvSpPr>
        <p:spPr bwMode="auto">
          <a:xfrm>
            <a:off x="919163" y="3160713"/>
            <a:ext cx="2620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Арнаның қарама-қарсы жағалауындағы екі адам екі жақтан арқанды тартады. </a:t>
            </a:r>
            <a:endParaRPr lang="en-US" sz="1600"/>
          </a:p>
        </p:txBody>
      </p: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4602" name="Picture 26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4603" name="Picture 27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4604" name="Picture 28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4605" name="Picture 29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4606" name="Picture 30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4607" name="Picture 31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  <p:bldP spid="180228" grpId="0" autoUpdateAnimBg="0"/>
      <p:bldP spid="180230" grpId="0" autoUpdateAnimBg="0"/>
      <p:bldP spid="180243" grpId="0" autoUpdateAnimBg="0"/>
      <p:bldP spid="180244" grpId="0" autoUpdateAnimBg="0"/>
      <p:bldP spid="1802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684588" y="2152650"/>
            <a:ext cx="5010150" cy="3041650"/>
            <a:chOff x="2401" y="1356"/>
            <a:chExt cx="3156" cy="1916"/>
          </a:xfrm>
        </p:grpSpPr>
        <p:pic>
          <p:nvPicPr>
            <p:cNvPr id="25612" name="Picture 24" descr="canalBo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1" y="1356"/>
              <a:ext cx="3156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Line 29"/>
            <p:cNvSpPr>
              <a:spLocks noChangeShapeType="1"/>
            </p:cNvSpPr>
            <p:nvPr/>
          </p:nvSpPr>
          <p:spPr bwMode="auto">
            <a:xfrm flipV="1">
              <a:off x="4455" y="1834"/>
              <a:ext cx="644" cy="4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5614" name="Line 30"/>
            <p:cNvSpPr>
              <a:spLocks noChangeShapeType="1"/>
            </p:cNvSpPr>
            <p:nvPr/>
          </p:nvSpPr>
          <p:spPr bwMode="auto">
            <a:xfrm>
              <a:off x="4460" y="2305"/>
              <a:ext cx="641" cy="4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5615" name="Text Box 31"/>
            <p:cNvSpPr txBox="1">
              <a:spLocks noChangeArrowheads="1"/>
            </p:cNvSpPr>
            <p:nvPr/>
          </p:nvSpPr>
          <p:spPr bwMode="auto">
            <a:xfrm>
              <a:off x="4865" y="1604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400 </a:t>
              </a:r>
              <a:r>
                <a:rPr lang="ru-RU" sz="1400">
                  <a:solidFill>
                    <a:schemeClr val="bg1"/>
                  </a:solidFill>
                </a:rPr>
                <a:t>Н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5616" name="Text Box 32"/>
            <p:cNvSpPr txBox="1">
              <a:spLocks noChangeArrowheads="1"/>
            </p:cNvSpPr>
            <p:nvPr/>
          </p:nvSpPr>
          <p:spPr bwMode="auto">
            <a:xfrm>
              <a:off x="4874" y="2804"/>
              <a:ext cx="4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400</a:t>
              </a:r>
              <a:r>
                <a:rPr lang="en-GB" sz="1600">
                  <a:solidFill>
                    <a:schemeClr val="bg1"/>
                  </a:solidFill>
                </a:rPr>
                <a:t> </a:t>
              </a:r>
              <a:r>
                <a:rPr lang="ru-RU" sz="1600">
                  <a:solidFill>
                    <a:schemeClr val="bg1"/>
                  </a:solidFill>
                </a:rPr>
                <a:t>Н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25617" name="Line 34"/>
            <p:cNvSpPr>
              <a:spLocks noChangeShapeType="1"/>
            </p:cNvSpPr>
            <p:nvPr/>
          </p:nvSpPr>
          <p:spPr bwMode="auto">
            <a:xfrm>
              <a:off x="3905" y="2311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5618" name="Text Box 35"/>
            <p:cNvSpPr txBox="1">
              <a:spLocks noChangeArrowheads="1"/>
            </p:cNvSpPr>
            <p:nvPr/>
          </p:nvSpPr>
          <p:spPr bwMode="auto">
            <a:xfrm>
              <a:off x="4662" y="228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40°</a:t>
              </a:r>
            </a:p>
          </p:txBody>
        </p:sp>
        <p:sp>
          <p:nvSpPr>
            <p:cNvPr id="25619" name="Text Box 36"/>
            <p:cNvSpPr txBox="1">
              <a:spLocks noChangeArrowheads="1"/>
            </p:cNvSpPr>
            <p:nvPr/>
          </p:nvSpPr>
          <p:spPr bwMode="auto">
            <a:xfrm>
              <a:off x="4662" y="208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>
                  <a:solidFill>
                    <a:schemeClr val="bg1"/>
                  </a:solidFill>
                </a:rPr>
                <a:t>40°</a:t>
              </a:r>
            </a:p>
          </p:txBody>
        </p:sp>
      </p:grp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 </a:t>
            </a:r>
            <a:endParaRPr lang="en-US" sz="2800" b="1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2-мысал </a:t>
            </a:r>
            <a:r>
              <a:rPr lang="en-US" sz="1600"/>
              <a:t>(</a:t>
            </a:r>
            <a:r>
              <a:rPr lang="kk-KZ" sz="1600"/>
              <a:t>жалғасы</a:t>
            </a:r>
            <a:r>
              <a:rPr lang="en-US" sz="1600"/>
              <a:t>)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919163" y="2127250"/>
            <a:ext cx="2740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600"/>
              <a:t>Х осі бойынша бірінші адам қолданылатын күшті елестетіңіз. </a:t>
            </a:r>
            <a:endParaRPr lang="en-US" sz="1600"/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x1</a:t>
            </a:r>
            <a:r>
              <a:rPr lang="en-US" sz="1600"/>
              <a:t> = F</a:t>
            </a:r>
            <a:r>
              <a:rPr lang="en-US" sz="1600" baseline="-25000"/>
              <a:t>1</a:t>
            </a:r>
            <a:r>
              <a:rPr lang="en-US" sz="1600"/>
              <a:t> cos θ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x1</a:t>
            </a:r>
            <a:r>
              <a:rPr lang="en-US" sz="1600"/>
              <a:t> = 400 cos 40</a:t>
            </a:r>
            <a:r>
              <a:rPr lang="en-US" sz="1600">
                <a:cs typeface="Arial" charset="0"/>
              </a:rPr>
              <a:t>°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F</a:t>
            </a:r>
            <a:r>
              <a:rPr lang="en-US" sz="1600" baseline="-25000">
                <a:solidFill>
                  <a:srgbClr val="CC0000"/>
                </a:solidFill>
                <a:cs typeface="Arial" charset="0"/>
              </a:rPr>
              <a:t>x1</a:t>
            </a:r>
            <a:r>
              <a:rPr lang="en-US" sz="1600">
                <a:solidFill>
                  <a:srgbClr val="CC0000"/>
                </a:solidFill>
                <a:cs typeface="Arial" charset="0"/>
              </a:rPr>
              <a:t> = 306 </a:t>
            </a:r>
            <a:r>
              <a:rPr lang="ru-RU" sz="1600">
                <a:solidFill>
                  <a:srgbClr val="CC0000"/>
                </a:solidFill>
                <a:cs typeface="Arial" charset="0"/>
              </a:rPr>
              <a:t>Н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7651750" y="63261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GB" b="1"/>
              <a:t> </a:t>
            </a:r>
            <a:r>
              <a:rPr lang="en-US" b="1"/>
              <a:t>&gt;</a:t>
            </a:r>
            <a:endParaRPr lang="en-US" sz="2400"/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919163" y="5453063"/>
            <a:ext cx="782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Екі күштің жиынтығы алға бағытталған бағыт бойынша 612 Н теңәрекетті күшті береді. Күштер мәні мен бағыты бар векторлық шама болып табылатындығы естеріңізде болсын! </a:t>
            </a:r>
            <a:endParaRPr lang="en-US" sz="1600"/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919163" y="3789363"/>
            <a:ext cx="27051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600"/>
              <a:t>Енді х осі бойынша екінші адам қолданылатын күшті елестетіңіз.  </a:t>
            </a:r>
            <a:endParaRPr lang="en-US" sz="1600"/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x2</a:t>
            </a:r>
            <a:r>
              <a:rPr lang="en-US" sz="1600"/>
              <a:t> = F</a:t>
            </a:r>
            <a:r>
              <a:rPr lang="en-US" sz="1600" baseline="-25000"/>
              <a:t>2</a:t>
            </a:r>
            <a:r>
              <a:rPr lang="en-US" sz="1600"/>
              <a:t> cos θ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x2</a:t>
            </a:r>
            <a:r>
              <a:rPr lang="en-US" sz="1600"/>
              <a:t> = 400 cos 40</a:t>
            </a:r>
            <a:r>
              <a:rPr lang="en-US" sz="1600">
                <a:cs typeface="Arial" charset="0"/>
              </a:rPr>
              <a:t>°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FF6600"/>
                </a:solidFill>
                <a:cs typeface="Arial" charset="0"/>
              </a:rPr>
              <a:t>F</a:t>
            </a:r>
            <a:r>
              <a:rPr lang="en-US" sz="1600" baseline="-25000">
                <a:solidFill>
                  <a:srgbClr val="FF6600"/>
                </a:solidFill>
                <a:cs typeface="Arial" charset="0"/>
              </a:rPr>
              <a:t>x2</a:t>
            </a:r>
            <a:r>
              <a:rPr lang="en-US" sz="1600">
                <a:solidFill>
                  <a:srgbClr val="FF6600"/>
                </a:solidFill>
                <a:cs typeface="Arial" charset="0"/>
              </a:rPr>
              <a:t> = 306 </a:t>
            </a:r>
            <a:r>
              <a:rPr lang="ru-RU" sz="1600">
                <a:solidFill>
                  <a:srgbClr val="FF6600"/>
                </a:solidFill>
                <a:cs typeface="Arial" charset="0"/>
              </a:rPr>
              <a:t>Н</a:t>
            </a:r>
            <a:endParaRPr lang="en-US" sz="160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86407" name="Line 39"/>
          <p:cNvSpPr>
            <a:spLocks noChangeShapeType="1"/>
          </p:cNvSpPr>
          <p:nvPr/>
        </p:nvSpPr>
        <p:spPr bwMode="auto">
          <a:xfrm>
            <a:off x="7669213" y="3667125"/>
            <a:ext cx="8477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>
            <a:off x="6950075" y="3668713"/>
            <a:ext cx="8032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6391" name="Line 23"/>
          <p:cNvSpPr>
            <a:spLocks noChangeShapeType="1"/>
          </p:cNvSpPr>
          <p:nvPr/>
        </p:nvSpPr>
        <p:spPr bwMode="auto">
          <a:xfrm>
            <a:off x="6950075" y="3668713"/>
            <a:ext cx="801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5623" name="Picture 23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5624" name="Picture 24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5625" name="Picture 25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5626" name="Picture 26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5627" name="Picture 27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5628" name="Picture 28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2" grpId="0" autoUpdateAnimBg="0"/>
      <p:bldP spid="186373" grpId="0" autoUpdateAnimBg="0"/>
      <p:bldP spid="186382" grpId="0" autoUpdateAnimBg="0"/>
      <p:bldP spid="186389" grpId="0" autoUpdateAnimBg="0"/>
      <p:bldP spid="186407" grpId="0" animBg="1"/>
      <p:bldP spid="186390" grpId="0" animBg="1"/>
      <p:bldP spid="1863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26635" name="Group 23"/>
          <p:cNvGrpSpPr>
            <a:grpSpLocks/>
          </p:cNvGrpSpPr>
          <p:nvPr/>
        </p:nvGrpSpPr>
        <p:grpSpPr bwMode="auto">
          <a:xfrm>
            <a:off x="3684588" y="2152650"/>
            <a:ext cx="5010150" cy="3041650"/>
            <a:chOff x="2411" y="1378"/>
            <a:chExt cx="3156" cy="1916"/>
          </a:xfrm>
        </p:grpSpPr>
        <p:pic>
          <p:nvPicPr>
            <p:cNvPr id="26637" name="Picture 24" descr="canalBo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1" y="1378"/>
              <a:ext cx="3156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8" name="Group 25"/>
            <p:cNvGrpSpPr>
              <a:grpSpLocks/>
            </p:cNvGrpSpPr>
            <p:nvPr/>
          </p:nvGrpSpPr>
          <p:grpSpPr bwMode="auto">
            <a:xfrm>
              <a:off x="3915" y="1626"/>
              <a:ext cx="1631" cy="1392"/>
              <a:chOff x="3907" y="1464"/>
              <a:chExt cx="1631" cy="1392"/>
            </a:xfrm>
          </p:grpSpPr>
          <p:sp>
            <p:nvSpPr>
              <p:cNvPr id="26639" name="Line 26"/>
              <p:cNvSpPr>
                <a:spLocks noChangeShapeType="1"/>
              </p:cNvSpPr>
              <p:nvPr/>
            </p:nvSpPr>
            <p:spPr bwMode="auto">
              <a:xfrm flipV="1">
                <a:off x="4457" y="1694"/>
                <a:ext cx="644" cy="47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40" name="Line 27"/>
              <p:cNvSpPr>
                <a:spLocks noChangeShapeType="1"/>
              </p:cNvSpPr>
              <p:nvPr/>
            </p:nvSpPr>
            <p:spPr bwMode="auto">
              <a:xfrm>
                <a:off x="4462" y="2165"/>
                <a:ext cx="641" cy="47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41" name="Text Box 28"/>
              <p:cNvSpPr txBox="1">
                <a:spLocks noChangeArrowheads="1"/>
              </p:cNvSpPr>
              <p:nvPr/>
            </p:nvSpPr>
            <p:spPr bwMode="auto">
              <a:xfrm>
                <a:off x="4867" y="1464"/>
                <a:ext cx="4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>
                    <a:solidFill>
                      <a:schemeClr val="bg1"/>
                    </a:solidFill>
                  </a:rPr>
                  <a:t>400 </a:t>
                </a:r>
                <a:r>
                  <a:rPr lang="ru-RU" sz="1400">
                    <a:solidFill>
                      <a:schemeClr val="bg1"/>
                    </a:solidFill>
                  </a:rPr>
                  <a:t>Н</a:t>
                </a:r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642" name="Text Box 29"/>
              <p:cNvSpPr txBox="1">
                <a:spLocks noChangeArrowheads="1"/>
              </p:cNvSpPr>
              <p:nvPr/>
            </p:nvSpPr>
            <p:spPr bwMode="auto">
              <a:xfrm>
                <a:off x="4876" y="2664"/>
                <a:ext cx="4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>
                    <a:solidFill>
                      <a:schemeClr val="bg1"/>
                    </a:solidFill>
                  </a:rPr>
                  <a:t>400 </a:t>
                </a:r>
                <a:r>
                  <a:rPr lang="ru-RU" sz="1400">
                    <a:solidFill>
                      <a:schemeClr val="bg1"/>
                    </a:solidFill>
                  </a:rPr>
                  <a:t>Н</a:t>
                </a:r>
                <a:endParaRPr lang="en-GB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643" name="Line 30"/>
              <p:cNvSpPr>
                <a:spLocks noChangeShapeType="1"/>
              </p:cNvSpPr>
              <p:nvPr/>
            </p:nvSpPr>
            <p:spPr bwMode="auto">
              <a:xfrm flipV="1">
                <a:off x="5060" y="2159"/>
                <a:ext cx="478" cy="1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44" name="Line 31"/>
              <p:cNvSpPr>
                <a:spLocks noChangeShapeType="1"/>
              </p:cNvSpPr>
              <p:nvPr/>
            </p:nvSpPr>
            <p:spPr bwMode="auto">
              <a:xfrm>
                <a:off x="3907" y="2171"/>
                <a:ext cx="1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45" name="Text Box 32"/>
              <p:cNvSpPr txBox="1">
                <a:spLocks noChangeArrowheads="1"/>
              </p:cNvSpPr>
              <p:nvPr/>
            </p:nvSpPr>
            <p:spPr bwMode="auto">
              <a:xfrm>
                <a:off x="4664" y="214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>
                    <a:solidFill>
                      <a:schemeClr val="bg1"/>
                    </a:solidFill>
                  </a:rPr>
                  <a:t>40°</a:t>
                </a:r>
              </a:p>
            </p:txBody>
          </p:sp>
          <p:sp>
            <p:nvSpPr>
              <p:cNvPr id="26646" name="Text Box 33"/>
              <p:cNvSpPr txBox="1">
                <a:spLocks noChangeArrowheads="1"/>
              </p:cNvSpPr>
              <p:nvPr/>
            </p:nvSpPr>
            <p:spPr bwMode="auto">
              <a:xfrm>
                <a:off x="4664" y="1942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>
                    <a:solidFill>
                      <a:schemeClr val="bg1"/>
                    </a:solidFill>
                  </a:rPr>
                  <a:t>40°</a:t>
                </a:r>
              </a:p>
            </p:txBody>
          </p:sp>
        </p:grpSp>
      </p:grpSp>
      <p:sp>
        <p:nvSpPr>
          <p:cNvPr id="26636" name="Line 34"/>
          <p:cNvSpPr>
            <a:spLocks noChangeShapeType="1"/>
          </p:cNvSpPr>
          <p:nvPr/>
        </p:nvSpPr>
        <p:spPr bwMode="auto">
          <a:xfrm flipV="1">
            <a:off x="6965950" y="2565400"/>
            <a:ext cx="0" cy="2101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 </a:t>
            </a:r>
            <a:endParaRPr lang="en-US" sz="2800" b="1"/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2-мысал</a:t>
            </a:r>
            <a:r>
              <a:rPr lang="en-US" sz="1600" b="1"/>
              <a:t> </a:t>
            </a:r>
            <a:r>
              <a:rPr lang="en-US" sz="1600"/>
              <a:t>(</a:t>
            </a:r>
            <a:r>
              <a:rPr lang="kk-KZ" sz="1600"/>
              <a:t>жалғасы</a:t>
            </a:r>
            <a:r>
              <a:rPr lang="en-US" sz="1600"/>
              <a:t>)</a:t>
            </a:r>
            <a:endParaRPr lang="en-US" sz="1600" b="1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9163" y="2125663"/>
            <a:ext cx="26574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600"/>
              <a:t>Х осі бойынша бірінші адам қолданылатын күшті елестетіңіз.      1)</a:t>
            </a:r>
            <a:r>
              <a:rPr lang="en-US" sz="1600"/>
              <a:t>F</a:t>
            </a:r>
            <a:r>
              <a:rPr lang="ru-RU" sz="1600" baseline="-25000"/>
              <a:t>у</a:t>
            </a:r>
            <a:r>
              <a:rPr lang="en-US" sz="1600" baseline="-25000"/>
              <a:t>1</a:t>
            </a:r>
            <a:r>
              <a:rPr lang="en-US" sz="1600"/>
              <a:t> = F</a:t>
            </a:r>
            <a:r>
              <a:rPr lang="en-US" sz="1600" baseline="-25000"/>
              <a:t>1</a:t>
            </a:r>
            <a:r>
              <a:rPr lang="en-US" sz="1600"/>
              <a:t> sin θ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y1</a:t>
            </a:r>
            <a:r>
              <a:rPr lang="en-US" sz="1600"/>
              <a:t> = 400 sin 40</a:t>
            </a:r>
            <a:r>
              <a:rPr lang="en-US" sz="1600">
                <a:cs typeface="Arial" charset="0"/>
              </a:rPr>
              <a:t>°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CC0000"/>
                </a:solidFill>
                <a:cs typeface="Arial" charset="0"/>
              </a:rPr>
              <a:t>F</a:t>
            </a:r>
            <a:r>
              <a:rPr lang="en-US" sz="1600" baseline="-25000">
                <a:solidFill>
                  <a:srgbClr val="CC0000"/>
                </a:solidFill>
                <a:cs typeface="Arial" charset="0"/>
              </a:rPr>
              <a:t>y1</a:t>
            </a:r>
            <a:r>
              <a:rPr lang="en-US" sz="1600">
                <a:solidFill>
                  <a:srgbClr val="CC0000"/>
                </a:solidFill>
                <a:cs typeface="Arial" charset="0"/>
              </a:rPr>
              <a:t> = 257 </a:t>
            </a:r>
            <a:r>
              <a:rPr lang="ru-RU" sz="1600">
                <a:solidFill>
                  <a:srgbClr val="CC0000"/>
                </a:solidFill>
                <a:cs typeface="Arial" charset="0"/>
              </a:rPr>
              <a:t>Н</a:t>
            </a:r>
            <a:endParaRPr lang="en-US" sz="16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7712075" y="6326188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919163" y="5449888"/>
            <a:ext cx="782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Екі күштің жиынтығы 0 Н –ға тең теңәрекетті күшті береді, өйткені ол </a:t>
            </a:r>
            <a:r>
              <a:rPr lang="ru-RU" sz="1600" b="1"/>
              <a:t>қарама-қарсы</a:t>
            </a:r>
            <a:r>
              <a:rPr lang="ru-RU" sz="1600"/>
              <a:t> бағытта әрекет етеді. </a:t>
            </a:r>
            <a:endParaRPr lang="en-US" sz="1600"/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919163" y="3787775"/>
            <a:ext cx="28797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ru-RU" sz="1600"/>
              <a:t>Енді х осі бойынша екінші адам қолданылатын күшті елестетіңіз. </a:t>
            </a:r>
          </a:p>
          <a:p>
            <a:pPr eaLnBrk="0" hangingPunct="0">
              <a:buFont typeface="Wingdings" pitchFamily="2" charset="2"/>
              <a:buNone/>
            </a:pPr>
            <a:r>
              <a:rPr lang="ru-RU" sz="1600"/>
              <a:t>2)</a:t>
            </a:r>
            <a:r>
              <a:rPr lang="en-US" sz="1600"/>
              <a:t>F</a:t>
            </a:r>
            <a:r>
              <a:rPr lang="en-US" sz="1600" baseline="-25000"/>
              <a:t>y2</a:t>
            </a:r>
            <a:r>
              <a:rPr lang="en-US" sz="1600"/>
              <a:t> = F</a:t>
            </a:r>
            <a:r>
              <a:rPr lang="en-US" sz="1600" baseline="-25000"/>
              <a:t>2</a:t>
            </a:r>
            <a:r>
              <a:rPr lang="en-US" sz="1600"/>
              <a:t> sin θ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/>
              <a:t>F</a:t>
            </a:r>
            <a:r>
              <a:rPr lang="en-US" sz="1600" baseline="-25000"/>
              <a:t>y2</a:t>
            </a:r>
            <a:r>
              <a:rPr lang="en-US" sz="1600"/>
              <a:t> = 400 sin 40</a:t>
            </a:r>
            <a:r>
              <a:rPr lang="en-US" sz="1600">
                <a:cs typeface="Arial" charset="0"/>
              </a:rPr>
              <a:t>°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1600">
                <a:solidFill>
                  <a:srgbClr val="FF6600"/>
                </a:solidFill>
                <a:cs typeface="Arial" charset="0"/>
              </a:rPr>
              <a:t>F</a:t>
            </a:r>
            <a:r>
              <a:rPr lang="en-US" sz="1600" baseline="-25000">
                <a:solidFill>
                  <a:srgbClr val="FF6600"/>
                </a:solidFill>
                <a:cs typeface="Arial" charset="0"/>
              </a:rPr>
              <a:t>y2</a:t>
            </a:r>
            <a:r>
              <a:rPr lang="en-US" sz="1600">
                <a:solidFill>
                  <a:srgbClr val="FF6600"/>
                </a:solidFill>
                <a:cs typeface="Arial" charset="0"/>
              </a:rPr>
              <a:t> = 257 </a:t>
            </a:r>
            <a:r>
              <a:rPr lang="ru-RU" sz="1600">
                <a:solidFill>
                  <a:srgbClr val="FF6600"/>
                </a:solidFill>
                <a:cs typeface="Arial" charset="0"/>
              </a:rPr>
              <a:t>Н</a:t>
            </a:r>
            <a:endParaRPr lang="en-US" sz="160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88437" name="Line 21"/>
          <p:cNvSpPr>
            <a:spLocks noChangeShapeType="1"/>
          </p:cNvSpPr>
          <p:nvPr/>
        </p:nvSpPr>
        <p:spPr bwMode="auto">
          <a:xfrm flipV="1">
            <a:off x="6975475" y="2724150"/>
            <a:ext cx="0" cy="922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>
            <a:off x="6975475" y="3660775"/>
            <a:ext cx="0" cy="9223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6650" name="Picture 26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6651" name="Picture 27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6652" name="Picture 28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6653" name="Picture 29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6654" name="Picture 30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6655" name="Picture 31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  <p:bldP spid="188420" grpId="0" autoUpdateAnimBg="0"/>
      <p:bldP spid="188421" grpId="0" autoUpdateAnimBg="0"/>
      <p:bldP spid="188422" grpId="0" autoUpdateAnimBg="0"/>
      <p:bldP spid="188436" grpId="0" autoUpdateAnimBg="0"/>
      <p:bldP spid="188437" grpId="0" animBg="1"/>
      <p:bldP spid="1884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9163" y="1687513"/>
            <a:ext cx="7508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Барлық күшті бірдей деп есептеп, төмендегі арқан жұптарының қайсысы алға бағытталған бағытта баржаға қолданылған жоғарғы теңәрекетті күшке ие?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9163" y="933450"/>
            <a:ext cx="1801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3-сұрақ</a:t>
            </a:r>
            <a:endParaRPr lang="en-US" sz="2800" b="1"/>
          </a:p>
        </p:txBody>
      </p:sp>
      <p:sp>
        <p:nvSpPr>
          <p:cNvPr id="2765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2806700"/>
            <a:ext cx="787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A) P</a:t>
            </a:r>
          </a:p>
        </p:txBody>
      </p:sp>
      <p:sp>
        <p:nvSpPr>
          <p:cNvPr id="2765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0750" y="3435350"/>
            <a:ext cx="787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Б</a:t>
            </a:r>
            <a:r>
              <a:rPr lang="en-US" sz="1600"/>
              <a:t>) Q</a:t>
            </a:r>
          </a:p>
        </p:txBody>
      </p:sp>
      <p:sp>
        <p:nvSpPr>
          <p:cNvPr id="2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0750" y="4094163"/>
            <a:ext cx="1076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B) R</a:t>
            </a:r>
          </a:p>
        </p:txBody>
      </p:sp>
      <p:sp>
        <p:nvSpPr>
          <p:cNvPr id="2765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0750" y="4745038"/>
            <a:ext cx="10033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Г</a:t>
            </a:r>
            <a:r>
              <a:rPr lang="en-US" sz="1600"/>
              <a:t>) S</a:t>
            </a:r>
          </a:p>
        </p:txBody>
      </p:sp>
      <p:sp>
        <p:nvSpPr>
          <p:cNvPr id="27657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926013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sp>
        <p:nvSpPr>
          <p:cNvPr id="27658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5581650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27659" name="Group 51"/>
          <p:cNvGrpSpPr>
            <a:grpSpLocks/>
          </p:cNvGrpSpPr>
          <p:nvPr/>
        </p:nvGrpSpPr>
        <p:grpSpPr bwMode="auto">
          <a:xfrm>
            <a:off x="2128838" y="2743200"/>
            <a:ext cx="5062537" cy="3073400"/>
            <a:chOff x="1421" y="1728"/>
            <a:chExt cx="3189" cy="1936"/>
          </a:xfrm>
        </p:grpSpPr>
        <p:pic>
          <p:nvPicPr>
            <p:cNvPr id="27660" name="Picture 38" descr="canalBoa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21" y="1728"/>
              <a:ext cx="3189" cy="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Line 17"/>
            <p:cNvSpPr>
              <a:spLocks noChangeShapeType="1"/>
            </p:cNvSpPr>
            <p:nvPr/>
          </p:nvSpPr>
          <p:spPr bwMode="auto">
            <a:xfrm flipV="1">
              <a:off x="3952" y="2663"/>
              <a:ext cx="601" cy="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7662" name="Line 20"/>
            <p:cNvSpPr>
              <a:spLocks noChangeShapeType="1"/>
            </p:cNvSpPr>
            <p:nvPr/>
          </p:nvSpPr>
          <p:spPr bwMode="auto">
            <a:xfrm>
              <a:off x="1846" y="2685"/>
              <a:ext cx="1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7663" name="Line 21"/>
            <p:cNvSpPr>
              <a:spLocks noChangeShapeType="1"/>
            </p:cNvSpPr>
            <p:nvPr/>
          </p:nvSpPr>
          <p:spPr bwMode="auto">
            <a:xfrm>
              <a:off x="2935" y="1979"/>
              <a:ext cx="0" cy="1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7664" name="Text Box 22"/>
            <p:cNvSpPr txBox="1">
              <a:spLocks noChangeArrowheads="1"/>
            </p:cNvSpPr>
            <p:nvPr/>
          </p:nvSpPr>
          <p:spPr bwMode="auto">
            <a:xfrm>
              <a:off x="3455" y="1980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27665" name="Text Box 23"/>
            <p:cNvSpPr txBox="1">
              <a:spLocks noChangeArrowheads="1"/>
            </p:cNvSpPr>
            <p:nvPr/>
          </p:nvSpPr>
          <p:spPr bwMode="auto">
            <a:xfrm>
              <a:off x="3562" y="306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7666" name="Text Box 30"/>
            <p:cNvSpPr txBox="1">
              <a:spLocks noChangeArrowheads="1"/>
            </p:cNvSpPr>
            <p:nvPr/>
          </p:nvSpPr>
          <p:spPr bwMode="auto">
            <a:xfrm>
              <a:off x="3269" y="1840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7667" name="Text Box 31"/>
            <p:cNvSpPr txBox="1">
              <a:spLocks noChangeArrowheads="1"/>
            </p:cNvSpPr>
            <p:nvPr/>
          </p:nvSpPr>
          <p:spPr bwMode="auto">
            <a:xfrm>
              <a:off x="3562" y="213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7668" name="Text Box 32"/>
            <p:cNvSpPr txBox="1">
              <a:spLocks noChangeArrowheads="1"/>
            </p:cNvSpPr>
            <p:nvPr/>
          </p:nvSpPr>
          <p:spPr bwMode="auto">
            <a:xfrm>
              <a:off x="3657" y="22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27669" name="Text Box 33"/>
            <p:cNvSpPr txBox="1">
              <a:spLocks noChangeArrowheads="1"/>
            </p:cNvSpPr>
            <p:nvPr/>
          </p:nvSpPr>
          <p:spPr bwMode="auto">
            <a:xfrm>
              <a:off x="3455" y="3200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Q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3269" y="334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7671" name="Text Box 35"/>
            <p:cNvSpPr txBox="1">
              <a:spLocks noChangeArrowheads="1"/>
            </p:cNvSpPr>
            <p:nvPr/>
          </p:nvSpPr>
          <p:spPr bwMode="auto">
            <a:xfrm>
              <a:off x="3657" y="2909"/>
              <a:ext cx="1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 b="1">
                  <a:solidFill>
                    <a:schemeClr val="bg1"/>
                  </a:solidFill>
                </a:rPr>
                <a:t>S</a:t>
              </a:r>
            </a:p>
          </p:txBody>
        </p:sp>
        <p:grpSp>
          <p:nvGrpSpPr>
            <p:cNvPr id="27672" name="Group 44"/>
            <p:cNvGrpSpPr>
              <a:grpSpLocks/>
            </p:cNvGrpSpPr>
            <p:nvPr/>
          </p:nvGrpSpPr>
          <p:grpSpPr bwMode="auto">
            <a:xfrm>
              <a:off x="2933" y="1984"/>
              <a:ext cx="574" cy="889"/>
              <a:chOff x="2937" y="1984"/>
              <a:chExt cx="574" cy="889"/>
            </a:xfrm>
          </p:grpSpPr>
          <p:sp>
            <p:nvSpPr>
              <p:cNvPr id="27678" name="Line 24"/>
              <p:cNvSpPr>
                <a:spLocks noChangeShapeType="1"/>
              </p:cNvSpPr>
              <p:nvPr/>
            </p:nvSpPr>
            <p:spPr bwMode="auto">
              <a:xfrm flipV="1">
                <a:off x="2937" y="1984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79" name="Line 41"/>
              <p:cNvSpPr>
                <a:spLocks noChangeShapeType="1"/>
              </p:cNvSpPr>
              <p:nvPr/>
            </p:nvSpPr>
            <p:spPr bwMode="auto">
              <a:xfrm rot="946782" flipV="1">
                <a:off x="3025" y="2047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80" name="Line 42"/>
              <p:cNvSpPr>
                <a:spLocks noChangeShapeType="1"/>
              </p:cNvSpPr>
              <p:nvPr/>
            </p:nvSpPr>
            <p:spPr bwMode="auto">
              <a:xfrm rot="1524892" flipV="1">
                <a:off x="3064" y="2103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81" name="Line 43"/>
              <p:cNvSpPr>
                <a:spLocks noChangeShapeType="1"/>
              </p:cNvSpPr>
              <p:nvPr/>
            </p:nvSpPr>
            <p:spPr bwMode="auto">
              <a:xfrm rot="2241308" flipV="1">
                <a:off x="3110" y="2172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27673" name="Group 45"/>
            <p:cNvGrpSpPr>
              <a:grpSpLocks/>
            </p:cNvGrpSpPr>
            <p:nvPr/>
          </p:nvGrpSpPr>
          <p:grpSpPr bwMode="auto">
            <a:xfrm flipV="1">
              <a:off x="2934" y="2488"/>
              <a:ext cx="574" cy="889"/>
              <a:chOff x="2937" y="1984"/>
              <a:chExt cx="574" cy="889"/>
            </a:xfrm>
          </p:grpSpPr>
          <p:sp>
            <p:nvSpPr>
              <p:cNvPr id="27674" name="Line 46"/>
              <p:cNvSpPr>
                <a:spLocks noChangeShapeType="1"/>
              </p:cNvSpPr>
              <p:nvPr/>
            </p:nvSpPr>
            <p:spPr bwMode="auto">
              <a:xfrm flipV="1">
                <a:off x="2937" y="1984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75" name="Line 47"/>
              <p:cNvSpPr>
                <a:spLocks noChangeShapeType="1"/>
              </p:cNvSpPr>
              <p:nvPr/>
            </p:nvSpPr>
            <p:spPr bwMode="auto">
              <a:xfrm rot="946782" flipV="1">
                <a:off x="3025" y="2047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76" name="Line 48"/>
              <p:cNvSpPr>
                <a:spLocks noChangeShapeType="1"/>
              </p:cNvSpPr>
              <p:nvPr/>
            </p:nvSpPr>
            <p:spPr bwMode="auto">
              <a:xfrm rot="1524892" flipV="1">
                <a:off x="3064" y="2103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7677" name="Line 49"/>
              <p:cNvSpPr>
                <a:spLocks noChangeShapeType="1"/>
              </p:cNvSpPr>
              <p:nvPr/>
            </p:nvSpPr>
            <p:spPr bwMode="auto">
              <a:xfrm rot="2241308" flipV="1">
                <a:off x="3110" y="2172"/>
                <a:ext cx="401" cy="7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7685" name="Picture 37" descr="right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7686" name="Picture 38" descr="left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7687" name="Picture 39" descr="left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7688" name="Picture 40" descr="left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7689" name="Picture 41" descr="left4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7690" name="Picture 42" descr="left5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</a:t>
            </a:r>
            <a:endParaRPr lang="en-US" sz="2800" b="1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3-мысал</a:t>
            </a:r>
            <a:endParaRPr lang="en-US" sz="1600" b="1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919163" y="2101850"/>
            <a:ext cx="7829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Үйкелістен еркін бетте 5 кг қорапқа екі арқан байланған. Бір арқан 2 Н күшпен тартылады. Екінші арқан суретте көрсетілгендей </a:t>
            </a:r>
            <a:r>
              <a:rPr lang="en-US" sz="1600"/>
              <a:t>30</a:t>
            </a:r>
            <a:r>
              <a:rPr lang="en-US" sz="1600" baseline="30000">
                <a:cs typeface="Arial" charset="0"/>
              </a:rPr>
              <a:t>°</a:t>
            </a:r>
            <a:r>
              <a:rPr lang="en-US" sz="1600"/>
              <a:t> </a:t>
            </a:r>
            <a:r>
              <a:rPr lang="kk-KZ" sz="1600"/>
              <a:t>бұрышпен 4 Н күшпен тартылады. Екі арқан үйкелістен еркін бетке 5 кг қорапқа байланған. </a:t>
            </a:r>
            <a:r>
              <a:rPr lang="en-US" sz="1600"/>
              <a:t> </a:t>
            </a:r>
            <a:r>
              <a:rPr lang="ru-RU" sz="1600"/>
              <a:t>Қорапқа әсер ететін күштердің жиынтығы қандай? </a:t>
            </a:r>
            <a:endParaRPr lang="en-US" sz="1600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7650163" y="632618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738313" y="3484563"/>
            <a:ext cx="6096000" cy="2643187"/>
            <a:chOff x="1037" y="2117"/>
            <a:chExt cx="4003" cy="1694"/>
          </a:xfrm>
        </p:grpSpPr>
        <p:pic>
          <p:nvPicPr>
            <p:cNvPr id="28690" name="Picture 18" descr="boxWithRop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7" y="2299"/>
              <a:ext cx="3840" cy="1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V="1">
              <a:off x="2051" y="2117"/>
              <a:ext cx="0" cy="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1740" y="2357"/>
              <a:ext cx="29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30</a:t>
              </a:r>
              <a:r>
                <a:rPr lang="en-US" sz="1400">
                  <a:cs typeface="Arial" charset="0"/>
                </a:rPr>
                <a:t>°</a:t>
              </a:r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 flipV="1">
              <a:off x="3851" y="3058"/>
              <a:ext cx="875" cy="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4472" y="2844"/>
              <a:ext cx="56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/>
                <a:t>2N</a:t>
              </a:r>
              <a:endParaRPr lang="en-US" sz="1400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rot="300020" flipH="1" flipV="1">
              <a:off x="1459" y="2367"/>
              <a:ext cx="569" cy="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1427" y="2609"/>
              <a:ext cx="56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GB" sz="1400"/>
                <a:t>4N</a:t>
              </a:r>
              <a:endParaRPr lang="en-US" sz="1400"/>
            </a:p>
          </p:txBody>
        </p:sp>
        <p:sp>
          <p:nvSpPr>
            <p:cNvPr id="28697" name="Arc 25"/>
            <p:cNvSpPr>
              <a:spLocks/>
            </p:cNvSpPr>
            <p:nvPr/>
          </p:nvSpPr>
          <p:spPr bwMode="auto">
            <a:xfrm rot="-2286920">
              <a:off x="1778" y="2520"/>
              <a:ext cx="258" cy="1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8699" name="Picture 27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8700" name="Picture 28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8701" name="Picture 29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8702" name="Picture 30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8703" name="Picture 31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8704" name="Picture 32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  <p:bldP spid="157701" grpId="0" autoUpdateAnimBg="0"/>
      <p:bldP spid="15770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</a:t>
            </a:r>
            <a:endParaRPr lang="en-US" sz="2800" b="1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919163" y="2189163"/>
            <a:ext cx="366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Сіз суретте көрсетілгендей сызба сызып алып, әрбір күштің талдауын бастауыңыз қажет. </a:t>
            </a:r>
            <a:endParaRPr lang="en-US" sz="16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919163" y="3181350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</a:t>
            </a:r>
            <a:r>
              <a:rPr lang="en-US" sz="1600" baseline="-25000"/>
              <a:t>1</a:t>
            </a:r>
            <a:r>
              <a:rPr lang="en-US" sz="1600"/>
              <a:t> </a:t>
            </a:r>
            <a:r>
              <a:rPr lang="kk-KZ" sz="1600"/>
              <a:t>күші </a:t>
            </a:r>
            <a:r>
              <a:rPr lang="en-US" sz="1600"/>
              <a:t>= 2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919163" y="3684588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30°</a:t>
            </a:r>
            <a:r>
              <a:rPr lang="ru-RU" sz="1600"/>
              <a:t>бұрыштағы </a:t>
            </a:r>
            <a:r>
              <a:rPr lang="en-US" sz="1600"/>
              <a:t>F</a:t>
            </a:r>
            <a:r>
              <a:rPr lang="en-US" sz="1600" baseline="-25000"/>
              <a:t>2 </a:t>
            </a:r>
            <a:r>
              <a:rPr lang="en-US" sz="1600"/>
              <a:t> </a:t>
            </a:r>
            <a:r>
              <a:rPr lang="ru-RU" sz="1600"/>
              <a:t>күші </a:t>
            </a:r>
            <a:r>
              <a:rPr lang="en-US" sz="1600"/>
              <a:t>= 4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919163" y="4187825"/>
            <a:ext cx="368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Қорапқа әсер ететін тартылыс күші</a:t>
            </a:r>
            <a:r>
              <a:rPr lang="en-US" sz="1600"/>
              <a:t>,   </a:t>
            </a:r>
            <a:br>
              <a:rPr lang="en-US" sz="1600"/>
            </a:br>
            <a:r>
              <a:rPr lang="en-US" sz="1600"/>
              <a:t>F</a:t>
            </a:r>
            <a:r>
              <a:rPr lang="en-US" sz="1600" baseline="-25000"/>
              <a:t>g</a:t>
            </a:r>
            <a:r>
              <a:rPr lang="en-US" sz="1600"/>
              <a:t> = 5 </a:t>
            </a:r>
            <a:r>
              <a:rPr lang="en-US" sz="1600">
                <a:cs typeface="Arial" charset="0"/>
              </a:rPr>
              <a:t>×</a:t>
            </a:r>
            <a:r>
              <a:rPr lang="en-US" sz="1600"/>
              <a:t> 9.8 = 49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3-мысал </a:t>
            </a:r>
            <a:r>
              <a:rPr lang="en-US" sz="1600"/>
              <a:t>(</a:t>
            </a:r>
            <a:r>
              <a:rPr lang="kk-KZ" sz="1600"/>
              <a:t>жалғасы</a:t>
            </a:r>
            <a:r>
              <a:rPr lang="en-US" sz="1600"/>
              <a:t>)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919163" y="4935538"/>
            <a:ext cx="782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</a:t>
            </a:r>
            <a:r>
              <a:rPr lang="kk-KZ" sz="1600" baseline="-25000"/>
              <a:t>қ</a:t>
            </a:r>
            <a:r>
              <a:rPr lang="en-US" sz="1600"/>
              <a:t>, </a:t>
            </a:r>
            <a:r>
              <a:rPr lang="kk-KZ" sz="1600"/>
              <a:t>қалыпты күші мәні бірдей, бірақ қарама-қарсы тартылыс күші </a:t>
            </a:r>
            <a:r>
              <a:rPr lang="en-US" sz="1600"/>
              <a:t>(F</a:t>
            </a:r>
            <a:r>
              <a:rPr lang="en-US" sz="1600" baseline="-25000"/>
              <a:t>g</a:t>
            </a:r>
            <a:r>
              <a:rPr lang="en-US" sz="1600"/>
              <a:t>)</a:t>
            </a:r>
            <a:r>
              <a:rPr lang="kk-KZ" sz="1600"/>
              <a:t> бағытындағы жазықтыққа </a:t>
            </a:r>
            <a:r>
              <a:rPr lang="ru-RU" sz="1600"/>
              <a:t>перпендикуляр.</a:t>
            </a:r>
            <a:endParaRPr lang="en-US" sz="1600"/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7524750" y="6326188"/>
            <a:ext cx="1339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5692775" y="2470150"/>
            <a:ext cx="1970088" cy="1346200"/>
            <a:chOff x="3298" y="1350"/>
            <a:chExt cx="3001" cy="1663"/>
          </a:xfrm>
        </p:grpSpPr>
        <p:grpSp>
          <p:nvGrpSpPr>
            <p:cNvPr id="29723" name="Group 27"/>
            <p:cNvGrpSpPr>
              <a:grpSpLocks/>
            </p:cNvGrpSpPr>
            <p:nvPr/>
          </p:nvGrpSpPr>
          <p:grpSpPr bwMode="auto">
            <a:xfrm>
              <a:off x="3298" y="1350"/>
              <a:ext cx="3001" cy="1663"/>
              <a:chOff x="3298" y="1350"/>
              <a:chExt cx="3001" cy="1663"/>
            </a:xfrm>
          </p:grpSpPr>
          <p:pic>
            <p:nvPicPr>
              <p:cNvPr id="29724" name="Picture 28" descr="bo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36" y="1746"/>
                <a:ext cx="879" cy="6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4081" y="207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 flipV="1">
                <a:off x="4081" y="1581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4081" y="2079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 flipH="1" flipV="1">
                <a:off x="3743" y="1603"/>
                <a:ext cx="338" cy="4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9729" name="Text Box 33"/>
              <p:cNvSpPr txBox="1">
                <a:spLocks noChangeArrowheads="1"/>
              </p:cNvSpPr>
              <p:nvPr/>
            </p:nvSpPr>
            <p:spPr bwMode="auto">
              <a:xfrm>
                <a:off x="4807" y="1956"/>
                <a:ext cx="149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1</a:t>
                </a:r>
                <a:r>
                  <a:rPr lang="en-GB"/>
                  <a:t> (2 N)</a:t>
                </a:r>
              </a:p>
            </p:txBody>
          </p:sp>
          <p:sp>
            <p:nvSpPr>
              <p:cNvPr id="29730" name="Text Box 34"/>
              <p:cNvSpPr txBox="1">
                <a:spLocks noChangeArrowheads="1"/>
              </p:cNvSpPr>
              <p:nvPr/>
            </p:nvSpPr>
            <p:spPr bwMode="auto">
              <a:xfrm>
                <a:off x="3970" y="1350"/>
                <a:ext cx="1686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n</a:t>
                </a:r>
                <a:r>
                  <a:rPr lang="en-GB"/>
                  <a:t> (49 N)</a:t>
                </a:r>
              </a:p>
            </p:txBody>
          </p:sp>
          <p:sp>
            <p:nvSpPr>
              <p:cNvPr id="29731" name="Text Box 35"/>
              <p:cNvSpPr txBox="1">
                <a:spLocks noChangeArrowheads="1"/>
              </p:cNvSpPr>
              <p:nvPr/>
            </p:nvSpPr>
            <p:spPr bwMode="auto">
              <a:xfrm>
                <a:off x="3298" y="1403"/>
                <a:ext cx="149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2</a:t>
                </a:r>
                <a:r>
                  <a:rPr lang="en-GB"/>
                  <a:t> (4 N)</a:t>
                </a:r>
              </a:p>
            </p:txBody>
          </p:sp>
          <p:sp>
            <p:nvSpPr>
              <p:cNvPr id="29732" name="Text Box 36"/>
              <p:cNvSpPr txBox="1">
                <a:spLocks noChangeArrowheads="1"/>
              </p:cNvSpPr>
              <p:nvPr/>
            </p:nvSpPr>
            <p:spPr bwMode="auto">
              <a:xfrm>
                <a:off x="3970" y="2560"/>
                <a:ext cx="1686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g</a:t>
                </a:r>
                <a:r>
                  <a:rPr lang="en-GB"/>
                  <a:t> (49 N)</a:t>
                </a:r>
              </a:p>
            </p:txBody>
          </p:sp>
          <p:sp>
            <p:nvSpPr>
              <p:cNvPr id="29733" name="Oval 37"/>
              <p:cNvSpPr>
                <a:spLocks noChangeArrowheads="1"/>
              </p:cNvSpPr>
              <p:nvPr/>
            </p:nvSpPr>
            <p:spPr bwMode="auto">
              <a:xfrm>
                <a:off x="4057" y="2055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29734" name="Arc 38"/>
            <p:cNvSpPr>
              <a:spLocks/>
            </p:cNvSpPr>
            <p:nvPr/>
          </p:nvSpPr>
          <p:spPr bwMode="auto">
            <a:xfrm rot="12350171" flipV="1">
              <a:off x="3984" y="1845"/>
              <a:ext cx="81" cy="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3864" y="1726"/>
              <a:ext cx="300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200"/>
                <a:t>30</a:t>
              </a:r>
              <a:r>
                <a:rPr lang="en-US" sz="1200"/>
                <a:t>°</a:t>
              </a:r>
            </a:p>
          </p:txBody>
        </p: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29737" name="Picture 41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29738" name="Picture 42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29739" name="Picture 43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29740" name="Picture 44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29741" name="Picture 45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29742" name="Picture 46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49" grpId="0" autoUpdateAnimBg="0"/>
      <p:bldP spid="159752" grpId="0" autoUpdateAnimBg="0"/>
      <p:bldP spid="159754" grpId="0" autoUpdateAnimBg="0"/>
      <p:bldP spid="159756" grpId="0" autoUpdateAnimBg="0"/>
      <p:bldP spid="159757" grpId="0" autoUpdateAnimBg="0"/>
      <p:bldP spid="15976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302250" y="4203700"/>
            <a:ext cx="1943100" cy="1789113"/>
            <a:chOff x="3420" y="2522"/>
            <a:chExt cx="1224" cy="1127"/>
          </a:xfrm>
        </p:grpSpPr>
        <p:pic>
          <p:nvPicPr>
            <p:cNvPr id="30762" name="Picture 66" descr="bo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6" y="3119"/>
              <a:ext cx="69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3" name="Line 48"/>
            <p:cNvSpPr>
              <a:spLocks noChangeShapeType="1"/>
            </p:cNvSpPr>
            <p:nvPr/>
          </p:nvSpPr>
          <p:spPr bwMode="auto">
            <a:xfrm flipV="1">
              <a:off x="4300" y="2522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0764" name="Line 49"/>
            <p:cNvSpPr>
              <a:spLocks noChangeShapeType="1"/>
            </p:cNvSpPr>
            <p:nvPr/>
          </p:nvSpPr>
          <p:spPr bwMode="auto">
            <a:xfrm flipH="1">
              <a:off x="3420" y="3391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9163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Теңәрекетті күштерді есептеу</a:t>
            </a:r>
            <a:endParaRPr lang="en-US" sz="2800" b="1"/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919163" y="2147888"/>
            <a:ext cx="3832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Келесі  х және у құраушыларында есептеуді қажет ететін күштер. Бұл жағдайда бізге тек </a:t>
            </a:r>
            <a:r>
              <a:rPr lang="en-US" sz="1600"/>
              <a:t>F</a:t>
            </a:r>
            <a:r>
              <a:rPr lang="en-US" sz="1600" baseline="-25000"/>
              <a:t>2</a:t>
            </a:r>
            <a:r>
              <a:rPr lang="ru-RU" sz="1600"/>
              <a:t> құраушысын табу қажет. </a:t>
            </a:r>
            <a:endParaRPr lang="en-US" sz="1600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919163" y="168751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3-мысал</a:t>
            </a:r>
            <a:r>
              <a:rPr lang="en-US" sz="1600" b="1"/>
              <a:t> </a:t>
            </a:r>
            <a:r>
              <a:rPr lang="en-US" sz="1600"/>
              <a:t>(</a:t>
            </a:r>
            <a:r>
              <a:rPr lang="kk-KZ" sz="1600"/>
              <a:t>жалғасы</a:t>
            </a:r>
            <a:r>
              <a:rPr lang="en-US" sz="1600"/>
              <a:t>)</a:t>
            </a:r>
            <a:endParaRPr lang="en-US" sz="1600" b="1"/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919163" y="3341688"/>
            <a:ext cx="368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</a:t>
            </a:r>
            <a:r>
              <a:rPr lang="en-US" sz="1600" baseline="-25000"/>
              <a:t>y2</a:t>
            </a:r>
            <a:r>
              <a:rPr lang="en-US" sz="1600"/>
              <a:t> = 4 cos 30° = 3.4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919163" y="3802063"/>
            <a:ext cx="3668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F</a:t>
            </a:r>
            <a:r>
              <a:rPr lang="en-US" sz="1600" baseline="-25000"/>
              <a:t>x2 </a:t>
            </a:r>
            <a:r>
              <a:rPr lang="en-US" sz="1600"/>
              <a:t> = 4 sin 30</a:t>
            </a:r>
            <a:r>
              <a:rPr lang="en-US" sz="1600">
                <a:cs typeface="Arial" charset="0"/>
              </a:rPr>
              <a:t>°</a:t>
            </a:r>
            <a:r>
              <a:rPr lang="en-US" sz="1600"/>
              <a:t> = 2 </a:t>
            </a:r>
            <a:r>
              <a:rPr lang="ru-RU" sz="1600"/>
              <a:t>Н</a:t>
            </a:r>
            <a:r>
              <a:rPr lang="en-US" sz="1600"/>
              <a:t> </a:t>
            </a: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919163" y="4262438"/>
            <a:ext cx="3482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Көлденең жазықтықтағы күштердің жиынтығы есептелуі мүмкін. Ол 0 Н-ге тең, сондықтан, күштер қарама-қарсы бағытта тартылады. </a:t>
            </a:r>
            <a:endParaRPr lang="en-US" sz="1600"/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919163" y="5702300"/>
            <a:ext cx="3654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Тік жазықтықтағы күштер жиынтығы да есептелуі мүмкін. Ол жоғары қарай </a:t>
            </a:r>
            <a:r>
              <a:rPr lang="en-US" sz="1600"/>
              <a:t>3.4 </a:t>
            </a:r>
            <a:r>
              <a:rPr lang="ru-RU" sz="1600"/>
              <a:t>Н болады. </a:t>
            </a:r>
            <a:endParaRPr lang="en-US" sz="1600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7688263" y="6326188"/>
            <a:ext cx="1176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GB" b="1"/>
              <a:t>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895975" y="4433888"/>
            <a:ext cx="1854200" cy="2168525"/>
            <a:chOff x="3794" y="2667"/>
            <a:chExt cx="1168" cy="1366"/>
          </a:xfrm>
        </p:grpSpPr>
        <p:grpSp>
          <p:nvGrpSpPr>
            <p:cNvPr id="30757" name="Group 69"/>
            <p:cNvGrpSpPr>
              <a:grpSpLocks/>
            </p:cNvGrpSpPr>
            <p:nvPr/>
          </p:nvGrpSpPr>
          <p:grpSpPr bwMode="auto">
            <a:xfrm>
              <a:off x="4300" y="2889"/>
              <a:ext cx="0" cy="997"/>
              <a:chOff x="4300" y="2889"/>
              <a:chExt cx="0" cy="997"/>
            </a:xfrm>
          </p:grpSpPr>
          <p:sp>
            <p:nvSpPr>
              <p:cNvPr id="30760" name="Line 39"/>
              <p:cNvSpPr>
                <a:spLocks noChangeShapeType="1"/>
              </p:cNvSpPr>
              <p:nvPr/>
            </p:nvSpPr>
            <p:spPr bwMode="auto">
              <a:xfrm>
                <a:off x="4300" y="3387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61" name="Line 40"/>
              <p:cNvSpPr>
                <a:spLocks noChangeShapeType="1"/>
              </p:cNvSpPr>
              <p:nvPr/>
            </p:nvSpPr>
            <p:spPr bwMode="auto">
              <a:xfrm flipV="1">
                <a:off x="4300" y="2889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58" name="Text Box 44"/>
            <p:cNvSpPr txBox="1">
              <a:spLocks noChangeArrowheads="1"/>
            </p:cNvSpPr>
            <p:nvPr/>
          </p:nvSpPr>
          <p:spPr bwMode="auto">
            <a:xfrm>
              <a:off x="3794" y="2667"/>
              <a:ext cx="11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y2</a:t>
              </a:r>
              <a:r>
                <a:rPr lang="en-GB" sz="1400"/>
                <a:t>+F</a:t>
              </a:r>
              <a:r>
                <a:rPr lang="en-GB" sz="1400" baseline="-25000"/>
                <a:t>n</a:t>
              </a:r>
              <a:r>
                <a:rPr lang="en-GB" sz="1400"/>
                <a:t> (49 </a:t>
              </a:r>
              <a:r>
                <a:rPr lang="ru-RU" sz="1400"/>
                <a:t>Н</a:t>
              </a:r>
              <a:r>
                <a:rPr lang="en-GB" sz="1400"/>
                <a:t> + 3.4 </a:t>
              </a:r>
              <a:r>
                <a:rPr lang="ru-RU" sz="1400"/>
                <a:t>Н</a:t>
              </a:r>
              <a:r>
                <a:rPr lang="en-GB" sz="1400"/>
                <a:t>)</a:t>
              </a:r>
            </a:p>
          </p:txBody>
        </p:sp>
        <p:sp>
          <p:nvSpPr>
            <p:cNvPr id="30759" name="Text Box 46"/>
            <p:cNvSpPr txBox="1">
              <a:spLocks noChangeArrowheads="1"/>
            </p:cNvSpPr>
            <p:nvPr/>
          </p:nvSpPr>
          <p:spPr bwMode="auto">
            <a:xfrm>
              <a:off x="4120" y="3841"/>
              <a:ext cx="5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400"/>
                <a:t>F</a:t>
              </a:r>
              <a:r>
                <a:rPr lang="en-GB" sz="1400" baseline="-25000"/>
                <a:t>g</a:t>
              </a:r>
              <a:r>
                <a:rPr lang="en-GB" sz="1400"/>
                <a:t> (49 </a:t>
              </a:r>
              <a:r>
                <a:rPr lang="ru-RU" sz="1400"/>
                <a:t>Н</a:t>
              </a:r>
              <a:r>
                <a:rPr lang="en-GB" sz="1400"/>
                <a:t>)</a:t>
              </a:r>
            </a:p>
          </p:txBody>
        </p:sp>
      </p:grpSp>
      <p:grpSp>
        <p:nvGrpSpPr>
          <p:cNvPr id="30785" name="Group 65"/>
          <p:cNvGrpSpPr>
            <a:grpSpLocks/>
          </p:cNvGrpSpPr>
          <p:nvPr/>
        </p:nvGrpSpPr>
        <p:grpSpPr bwMode="auto">
          <a:xfrm>
            <a:off x="6213475" y="2014538"/>
            <a:ext cx="1857375" cy="1314450"/>
            <a:chOff x="3433" y="1081"/>
            <a:chExt cx="2783" cy="1627"/>
          </a:xfrm>
        </p:grpSpPr>
        <p:grpSp>
          <p:nvGrpSpPr>
            <p:cNvPr id="30786" name="Group 66"/>
            <p:cNvGrpSpPr>
              <a:grpSpLocks/>
            </p:cNvGrpSpPr>
            <p:nvPr/>
          </p:nvGrpSpPr>
          <p:grpSpPr bwMode="auto">
            <a:xfrm>
              <a:off x="3433" y="1081"/>
              <a:ext cx="2783" cy="1627"/>
              <a:chOff x="3433" y="1081"/>
              <a:chExt cx="2783" cy="1627"/>
            </a:xfrm>
          </p:grpSpPr>
          <p:pic>
            <p:nvPicPr>
              <p:cNvPr id="30787" name="Picture 67" descr="bo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0" y="1485"/>
                <a:ext cx="879" cy="6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788" name="Line 68"/>
              <p:cNvSpPr>
                <a:spLocks noChangeShapeType="1"/>
              </p:cNvSpPr>
              <p:nvPr/>
            </p:nvSpPr>
            <p:spPr bwMode="auto">
              <a:xfrm>
                <a:off x="4295" y="1818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89" name="Line 69"/>
              <p:cNvSpPr>
                <a:spLocks noChangeShapeType="1"/>
              </p:cNvSpPr>
              <p:nvPr/>
            </p:nvSpPr>
            <p:spPr bwMode="auto">
              <a:xfrm flipV="1">
                <a:off x="4295" y="1320"/>
                <a:ext cx="0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90" name="Line 70"/>
              <p:cNvSpPr>
                <a:spLocks noChangeShapeType="1"/>
              </p:cNvSpPr>
              <p:nvPr/>
            </p:nvSpPr>
            <p:spPr bwMode="auto">
              <a:xfrm>
                <a:off x="4295" y="1818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91" name="Text Box 71"/>
              <p:cNvSpPr txBox="1">
                <a:spLocks noChangeArrowheads="1"/>
              </p:cNvSpPr>
              <p:nvPr/>
            </p:nvSpPr>
            <p:spPr bwMode="auto">
              <a:xfrm>
                <a:off x="5020" y="1727"/>
                <a:ext cx="1196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/>
                  <a:t>F</a:t>
                </a:r>
                <a:r>
                  <a:rPr lang="en-GB" sz="1400" baseline="-25000"/>
                  <a:t>1</a:t>
                </a:r>
                <a:r>
                  <a:rPr lang="en-GB" sz="1400"/>
                  <a:t> (2 N)</a:t>
                </a:r>
              </a:p>
            </p:txBody>
          </p:sp>
          <p:sp>
            <p:nvSpPr>
              <p:cNvPr id="30792" name="Text Box 72"/>
              <p:cNvSpPr txBox="1">
                <a:spLocks noChangeArrowheads="1"/>
              </p:cNvSpPr>
              <p:nvPr/>
            </p:nvSpPr>
            <p:spPr bwMode="auto">
              <a:xfrm>
                <a:off x="4292" y="1158"/>
                <a:ext cx="1344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/>
                  <a:t>F</a:t>
                </a:r>
                <a:r>
                  <a:rPr lang="en-GB" sz="1400" baseline="-25000"/>
                  <a:t>n</a:t>
                </a:r>
                <a:r>
                  <a:rPr lang="en-GB" sz="1400"/>
                  <a:t> (49 N)</a:t>
                </a:r>
              </a:p>
            </p:txBody>
          </p:sp>
          <p:sp>
            <p:nvSpPr>
              <p:cNvPr id="30793" name="Text Box 73"/>
              <p:cNvSpPr txBox="1">
                <a:spLocks noChangeArrowheads="1"/>
              </p:cNvSpPr>
              <p:nvPr/>
            </p:nvSpPr>
            <p:spPr bwMode="auto">
              <a:xfrm>
                <a:off x="3576" y="1181"/>
                <a:ext cx="1196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/>
                  <a:t>F</a:t>
                </a:r>
                <a:r>
                  <a:rPr lang="en-GB" sz="1400" baseline="-25000"/>
                  <a:t>2</a:t>
                </a:r>
                <a:r>
                  <a:rPr lang="en-GB" sz="1400"/>
                  <a:t> (4 N)</a:t>
                </a:r>
              </a:p>
            </p:txBody>
          </p:sp>
          <p:sp>
            <p:nvSpPr>
              <p:cNvPr id="30794" name="Text Box 74"/>
              <p:cNvSpPr txBox="1">
                <a:spLocks noChangeArrowheads="1"/>
              </p:cNvSpPr>
              <p:nvPr/>
            </p:nvSpPr>
            <p:spPr bwMode="auto">
              <a:xfrm>
                <a:off x="4185" y="2330"/>
                <a:ext cx="134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400"/>
                  <a:t>F</a:t>
                </a:r>
                <a:r>
                  <a:rPr lang="en-GB" sz="1400" baseline="-25000"/>
                  <a:t>g</a:t>
                </a:r>
                <a:r>
                  <a:rPr lang="en-GB" sz="1400"/>
                  <a:t> (49 N)</a:t>
                </a:r>
              </a:p>
            </p:txBody>
          </p:sp>
          <p:sp>
            <p:nvSpPr>
              <p:cNvPr id="30795" name="Oval 75"/>
              <p:cNvSpPr>
                <a:spLocks noChangeArrowheads="1"/>
              </p:cNvSpPr>
              <p:nvPr/>
            </p:nvSpPr>
            <p:spPr bwMode="auto">
              <a:xfrm>
                <a:off x="4271" y="1794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96" name="Line 76"/>
              <p:cNvSpPr>
                <a:spLocks noChangeShapeType="1"/>
              </p:cNvSpPr>
              <p:nvPr/>
            </p:nvSpPr>
            <p:spPr bwMode="auto">
              <a:xfrm flipV="1">
                <a:off x="4295" y="1081"/>
                <a:ext cx="0" cy="7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 flipH="1">
                <a:off x="3433" y="1828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98" name="Line 78"/>
              <p:cNvSpPr>
                <a:spLocks noChangeShapeType="1"/>
              </p:cNvSpPr>
              <p:nvPr/>
            </p:nvSpPr>
            <p:spPr bwMode="auto">
              <a:xfrm flipH="1" flipV="1">
                <a:off x="3949" y="1333"/>
                <a:ext cx="338" cy="4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99" name="Line 79"/>
            <p:cNvSpPr>
              <a:spLocks noChangeShapeType="1"/>
            </p:cNvSpPr>
            <p:nvPr/>
          </p:nvSpPr>
          <p:spPr bwMode="auto">
            <a:xfrm flipH="1" flipV="1">
              <a:off x="3513" y="1216"/>
              <a:ext cx="775" cy="61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30800" name="Group 80"/>
            <p:cNvGrpSpPr>
              <a:grpSpLocks/>
            </p:cNvGrpSpPr>
            <p:nvPr/>
          </p:nvGrpSpPr>
          <p:grpSpPr bwMode="auto">
            <a:xfrm>
              <a:off x="4074" y="1463"/>
              <a:ext cx="298" cy="787"/>
              <a:chOff x="4074" y="1563"/>
              <a:chExt cx="298" cy="787"/>
            </a:xfrm>
          </p:grpSpPr>
          <p:sp>
            <p:nvSpPr>
              <p:cNvPr id="30801" name="Arc 81"/>
              <p:cNvSpPr>
                <a:spLocks/>
              </p:cNvSpPr>
              <p:nvPr/>
            </p:nvSpPr>
            <p:spPr bwMode="auto">
              <a:xfrm rot="12350171" flipV="1">
                <a:off x="4193" y="1682"/>
                <a:ext cx="81" cy="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802" name="Text Box 82"/>
              <p:cNvSpPr txBox="1">
                <a:spLocks noChangeArrowheads="1"/>
              </p:cNvSpPr>
              <p:nvPr/>
            </p:nvSpPr>
            <p:spPr bwMode="auto">
              <a:xfrm>
                <a:off x="4074" y="1563"/>
                <a:ext cx="298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 sz="1200"/>
                  <a:t>30</a:t>
                </a:r>
                <a:r>
                  <a:rPr lang="en-US" sz="1200"/>
                  <a:t>°</a:t>
                </a:r>
              </a:p>
            </p:txBody>
          </p:sp>
        </p:grpSp>
      </p:grpSp>
      <p:grpSp>
        <p:nvGrpSpPr>
          <p:cNvPr id="30803" name="Group 83"/>
          <p:cNvGrpSpPr>
            <a:grpSpLocks/>
          </p:cNvGrpSpPr>
          <p:nvPr/>
        </p:nvGrpSpPr>
        <p:grpSpPr bwMode="auto">
          <a:xfrm>
            <a:off x="4546600" y="5138738"/>
            <a:ext cx="4284663" cy="609600"/>
            <a:chOff x="2944" y="3111"/>
            <a:chExt cx="2699" cy="384"/>
          </a:xfrm>
        </p:grpSpPr>
        <p:sp>
          <p:nvSpPr>
            <p:cNvPr id="30804" name="Oval 84"/>
            <p:cNvSpPr>
              <a:spLocks noChangeArrowheads="1"/>
            </p:cNvSpPr>
            <p:nvPr/>
          </p:nvSpPr>
          <p:spPr bwMode="auto">
            <a:xfrm>
              <a:off x="4276" y="3363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0805" name="Group 85"/>
            <p:cNvGrpSpPr>
              <a:grpSpLocks/>
            </p:cNvGrpSpPr>
            <p:nvPr/>
          </p:nvGrpSpPr>
          <p:grpSpPr bwMode="auto">
            <a:xfrm>
              <a:off x="2944" y="3111"/>
              <a:ext cx="2699" cy="384"/>
              <a:chOff x="2944" y="3111"/>
              <a:chExt cx="2699" cy="384"/>
            </a:xfrm>
          </p:grpSpPr>
          <p:sp>
            <p:nvSpPr>
              <p:cNvPr id="30806" name="Line 86"/>
              <p:cNvSpPr>
                <a:spLocks noChangeShapeType="1"/>
              </p:cNvSpPr>
              <p:nvPr/>
            </p:nvSpPr>
            <p:spPr bwMode="auto">
              <a:xfrm>
                <a:off x="4300" y="3387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807" name="Text Box 87"/>
              <p:cNvSpPr txBox="1">
                <a:spLocks noChangeArrowheads="1"/>
              </p:cNvSpPr>
              <p:nvPr/>
            </p:nvSpPr>
            <p:spPr bwMode="auto">
              <a:xfrm>
                <a:off x="5026" y="3264"/>
                <a:ext cx="6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1</a:t>
                </a:r>
                <a:r>
                  <a:rPr lang="en-GB"/>
                  <a:t> (2 N)</a:t>
                </a:r>
              </a:p>
            </p:txBody>
          </p:sp>
          <p:sp>
            <p:nvSpPr>
              <p:cNvPr id="30808" name="Text Box 88"/>
              <p:cNvSpPr txBox="1">
                <a:spLocks noChangeArrowheads="1"/>
              </p:cNvSpPr>
              <p:nvPr/>
            </p:nvSpPr>
            <p:spPr bwMode="auto">
              <a:xfrm>
                <a:off x="2944" y="3111"/>
                <a:ext cx="6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buFont typeface="Wingdings" pitchFamily="2" charset="2"/>
                  <a:buNone/>
                </a:pPr>
                <a:r>
                  <a:rPr lang="en-GB"/>
                  <a:t>F</a:t>
                </a:r>
                <a:r>
                  <a:rPr lang="en-GB" baseline="-25000"/>
                  <a:t>x2</a:t>
                </a:r>
                <a:r>
                  <a:rPr lang="en-GB"/>
                  <a:t> (2 N)</a:t>
                </a:r>
              </a:p>
            </p:txBody>
          </p:sp>
          <p:sp>
            <p:nvSpPr>
              <p:cNvPr id="30809" name="Line 89"/>
              <p:cNvSpPr>
                <a:spLocks noChangeShapeType="1"/>
              </p:cNvSpPr>
              <p:nvPr/>
            </p:nvSpPr>
            <p:spPr bwMode="auto">
              <a:xfrm flipH="1">
                <a:off x="3579" y="3391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0810" name="Group 90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30811" name="Picture 91" descr="righ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30812" name="Picture 92" descr="left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30813" name="Picture 93" descr="left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30814" name="Picture 94" descr="left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30815" name="Picture 95" descr="left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30816" name="Picture 96" descr="left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autoUpdateAnimBg="0"/>
      <p:bldP spid="161804" grpId="0" autoUpdateAnimBg="0"/>
      <p:bldP spid="161807" grpId="0" autoUpdateAnimBg="0"/>
      <p:bldP spid="161810" grpId="0" autoUpdateAnimBg="0"/>
      <p:bldP spid="161811" grpId="0" autoUpdateAnimBg="0"/>
      <p:bldP spid="161812" grpId="0" autoUpdateAnimBg="0"/>
      <p:bldP spid="1618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919163" y="2176463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Байланыс күштері: </a:t>
            </a:r>
            <a:endParaRPr lang="en-US" sz="1600" b="1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919163" y="1687513"/>
            <a:ext cx="729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 </a:t>
            </a:r>
            <a:r>
              <a:rPr lang="ru-RU" sz="1600" b="1"/>
              <a:t>байланыс</a:t>
            </a:r>
            <a:r>
              <a:rPr lang="ru-RU" sz="1600"/>
              <a:t> және </a:t>
            </a:r>
            <a:r>
              <a:rPr lang="ru-RU" sz="1600" b="1"/>
              <a:t>өріс күшіне</a:t>
            </a:r>
            <a:r>
              <a:rPr lang="ru-RU" sz="1600"/>
              <a:t> бөлінеді. </a:t>
            </a:r>
            <a:endParaRPr lang="en-US" sz="1600"/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Күштің түрлері </a:t>
            </a:r>
            <a:endParaRPr lang="en-US" sz="2800" b="1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919163" y="2522538"/>
            <a:ext cx="4070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заттардың арасындағы физикалық байланыста пайдаланатын күш. </a:t>
            </a:r>
            <a:endParaRPr lang="en-US" sz="1600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919163" y="3255963"/>
            <a:ext cx="394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Мысалы, желдің қайыққа немесе аяғымыздың еденге түсірілетін күші.</a:t>
            </a:r>
            <a:endParaRPr lang="en-US" sz="1600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919163" y="4132263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Өріс күші</a:t>
            </a:r>
            <a:r>
              <a:rPr lang="en-US" sz="1600" b="1"/>
              <a:t>: 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919163" y="4497388"/>
            <a:ext cx="3829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заттардың арасында ешқандай физикалық байланыссыз арақашықтықта әрекет ететін күштер. </a:t>
            </a:r>
            <a:endParaRPr lang="en-US" sz="1600"/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919163" y="5475288"/>
            <a:ext cx="4076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Мысалы, тартылыс күші, электростатика және магнетизм. </a:t>
            </a:r>
            <a:endParaRPr lang="en-US" sz="1600"/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7659688" y="6326188"/>
            <a:ext cx="120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pic>
        <p:nvPicPr>
          <p:cNvPr id="104477" name="Picture 29" descr="push door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59438" y="2060575"/>
            <a:ext cx="2930525" cy="3397250"/>
          </a:xfrm>
          <a:noFill/>
        </p:spPr>
      </p:pic>
      <p:pic>
        <p:nvPicPr>
          <p:cNvPr id="104487" name="Picture 39" descr="field-force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524500" y="2049463"/>
            <a:ext cx="3098800" cy="3592512"/>
          </a:xfrm>
          <a:noFill/>
        </p:spPr>
      </p:pic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4112" name="Picture 16" descr="righ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4113" name="Picture 17" descr="left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4114" name="Picture 18" descr="left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4115" name="Picture 19" descr="left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4116" name="Picture 20" descr="left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4117" name="Picture 21" descr="left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utoUpdateAnimBg="0"/>
      <p:bldP spid="104455" grpId="0" autoUpdateAnimBg="0"/>
      <p:bldP spid="104462" grpId="0" autoUpdateAnimBg="0"/>
      <p:bldP spid="104464" grpId="0" autoUpdateAnimBg="0"/>
      <p:bldP spid="104465" grpId="0" autoUpdateAnimBg="0"/>
      <p:bldP spid="104466" grpId="0" autoUpdateAnimBg="0"/>
      <p:bldP spid="104467" grpId="0" autoUpdateAnimBg="0"/>
      <p:bldP spid="1044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9163" y="1687513"/>
            <a:ext cx="73390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Осы сурет бойынша көлденең жазықтықтағы күштердің жиынтығы қандай болады?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20750" y="93345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4-сұрақ </a:t>
            </a:r>
            <a:endParaRPr lang="en-US" sz="2800" b="1"/>
          </a:p>
        </p:txBody>
      </p:sp>
      <p:sp>
        <p:nvSpPr>
          <p:cNvPr id="3174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9163" y="260985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A) 10 cos 30</a:t>
            </a:r>
            <a:r>
              <a:rPr lang="ru-RU" sz="1600" baseline="30000"/>
              <a:t>0</a:t>
            </a:r>
            <a:r>
              <a:rPr lang="en-US" sz="1600"/>
              <a:t> - 5</a:t>
            </a:r>
          </a:p>
        </p:txBody>
      </p:sp>
      <p:sp>
        <p:nvSpPr>
          <p:cNvPr id="3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9163" y="326390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Б</a:t>
            </a:r>
            <a:r>
              <a:rPr lang="da-DK" sz="1600"/>
              <a:t>) 6 sin 30</a:t>
            </a:r>
            <a:r>
              <a:rPr lang="ru-RU" sz="1600" baseline="30000"/>
              <a:t>0</a:t>
            </a:r>
            <a:r>
              <a:rPr lang="da-DK" sz="1600"/>
              <a:t> + 6 - 6</a:t>
            </a:r>
            <a:endParaRPr lang="en-US" sz="1600"/>
          </a:p>
        </p:txBody>
      </p:sp>
      <p:sp>
        <p:nvSpPr>
          <p:cNvPr id="3175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9163" y="391795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B) 10 sin 30</a:t>
            </a:r>
            <a:r>
              <a:rPr lang="ru-RU" sz="1600" baseline="30000"/>
              <a:t>0</a:t>
            </a:r>
            <a:r>
              <a:rPr lang="en-US" sz="1600"/>
              <a:t> - 5</a:t>
            </a:r>
          </a:p>
        </p:txBody>
      </p:sp>
      <p:sp>
        <p:nvSpPr>
          <p:cNvPr id="31752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9163" y="4573588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Г</a:t>
            </a:r>
            <a:r>
              <a:rPr lang="en-US" sz="1600"/>
              <a:t>) 10 cos 30</a:t>
            </a:r>
            <a:r>
              <a:rPr lang="ru-RU" sz="1600" baseline="30000"/>
              <a:t>0</a:t>
            </a:r>
            <a:r>
              <a:rPr lang="en-US" sz="1600"/>
              <a:t> - 6</a:t>
            </a:r>
          </a:p>
        </p:txBody>
      </p:sp>
      <p:sp>
        <p:nvSpPr>
          <p:cNvPr id="31753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926013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sp>
        <p:nvSpPr>
          <p:cNvPr id="31754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5581650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4321175" y="2522538"/>
            <a:ext cx="3671888" cy="2287587"/>
            <a:chOff x="2802" y="1589"/>
            <a:chExt cx="2313" cy="1441"/>
          </a:xfrm>
        </p:grpSpPr>
        <p:pic>
          <p:nvPicPr>
            <p:cNvPr id="31772" name="Picture 28" descr="box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95" y="2015"/>
              <a:ext cx="863" cy="655"/>
            </a:xfrm>
            <a:prstGeom prst="rect">
              <a:avLst/>
            </a:prstGeom>
            <a:noFill/>
          </p:spPr>
        </p:pic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3825" y="2349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 flipV="1">
              <a:off x="3825" y="1851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3825" y="2349"/>
              <a:ext cx="7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 flipH="1" flipV="1">
              <a:off x="3193" y="2079"/>
              <a:ext cx="632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4551" y="2241"/>
              <a:ext cx="5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1</a:t>
              </a:r>
              <a:r>
                <a:rPr lang="en-GB" sz="1600"/>
                <a:t> (5 N)</a:t>
              </a:r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3712" y="1589"/>
              <a:ext cx="5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n</a:t>
              </a:r>
              <a:r>
                <a:rPr lang="en-GB" sz="1600"/>
                <a:t> (6 N)</a:t>
              </a:r>
            </a:p>
          </p:txBody>
        </p:sp>
        <p:sp>
          <p:nvSpPr>
            <p:cNvPr id="31779" name="Text Box 35"/>
            <p:cNvSpPr txBox="1">
              <a:spLocks noChangeArrowheads="1"/>
            </p:cNvSpPr>
            <p:nvPr/>
          </p:nvSpPr>
          <p:spPr bwMode="auto">
            <a:xfrm>
              <a:off x="2802" y="1870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2</a:t>
              </a:r>
              <a:r>
                <a:rPr lang="en-GB" sz="1600"/>
                <a:t> (10 N)</a:t>
              </a:r>
            </a:p>
          </p:txBody>
        </p:sp>
        <p:sp>
          <p:nvSpPr>
            <p:cNvPr id="31780" name="Text Box 36"/>
            <p:cNvSpPr txBox="1">
              <a:spLocks noChangeArrowheads="1"/>
            </p:cNvSpPr>
            <p:nvPr/>
          </p:nvSpPr>
          <p:spPr bwMode="auto">
            <a:xfrm>
              <a:off x="3729" y="2818"/>
              <a:ext cx="5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g</a:t>
              </a:r>
              <a:r>
                <a:rPr lang="en-GB" sz="1600"/>
                <a:t> (6 N)</a:t>
              </a:r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3801" y="232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782" name="Line 38"/>
            <p:cNvSpPr>
              <a:spLocks noChangeShapeType="1"/>
            </p:cNvSpPr>
            <p:nvPr/>
          </p:nvSpPr>
          <p:spPr bwMode="auto">
            <a:xfrm flipH="1">
              <a:off x="3054" y="234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83" name="Text Box 39"/>
            <p:cNvSpPr txBox="1">
              <a:spLocks noChangeArrowheads="1"/>
            </p:cNvSpPr>
            <p:nvPr/>
          </p:nvSpPr>
          <p:spPr bwMode="auto">
            <a:xfrm>
              <a:off x="3194" y="2160"/>
              <a:ext cx="3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30</a:t>
              </a:r>
              <a:r>
                <a:rPr lang="en-US" sz="1600">
                  <a:cs typeface="Arial" charset="0"/>
                </a:rPr>
                <a:t>°</a:t>
              </a: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480" y="2225"/>
              <a:ext cx="58" cy="117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24" y="72"/>
                </a:cxn>
                <a:cxn ang="0">
                  <a:pos x="94" y="0"/>
                </a:cxn>
              </a:cxnLst>
              <a:rect l="0" t="0" r="r" b="b"/>
              <a:pathLst>
                <a:path w="94" h="153">
                  <a:moveTo>
                    <a:pt x="0" y="153"/>
                  </a:moveTo>
                  <a:cubicBezTo>
                    <a:pt x="4" y="125"/>
                    <a:pt x="8" y="97"/>
                    <a:pt x="24" y="72"/>
                  </a:cubicBezTo>
                  <a:cubicBezTo>
                    <a:pt x="40" y="47"/>
                    <a:pt x="67" y="23"/>
                    <a:pt x="9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1785" name="Group 41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31786" name="Picture 42" descr="right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31787" name="Picture 43" descr="left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31788" name="Picture 44" descr="left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31789" name="Picture 45" descr="left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31790" name="Picture 46" descr="left4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31791" name="Picture 47" descr="left5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9163" y="1687513"/>
            <a:ext cx="7905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Объект қозғалмайды деп ойласақ, тік бағытта жоғарыға әсер ететін күш мәнінің жиынтығы қанша болады?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20750" y="93345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5-сұрақ </a:t>
            </a:r>
            <a:endParaRPr lang="en-US" sz="2800" b="1"/>
          </a:p>
        </p:txBody>
      </p:sp>
      <p:sp>
        <p:nvSpPr>
          <p:cNvPr id="3277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0750" y="2681288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A) 0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327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0750" y="3344863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Б</a:t>
            </a:r>
            <a:r>
              <a:rPr lang="en-US" sz="1600"/>
              <a:t>) 25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327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0750" y="4008438"/>
            <a:ext cx="7905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/>
              <a:t>B) 50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32776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0750" y="4673600"/>
            <a:ext cx="79057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Г</a:t>
            </a:r>
            <a:r>
              <a:rPr lang="en-US" sz="1600"/>
              <a:t>) 100 </a:t>
            </a:r>
            <a:r>
              <a:rPr lang="ru-RU" sz="1600"/>
              <a:t>Н</a:t>
            </a:r>
            <a:endParaRPr lang="en-US" sz="1600"/>
          </a:p>
        </p:txBody>
      </p:sp>
      <p:sp>
        <p:nvSpPr>
          <p:cNvPr id="32777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926013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sp>
        <p:nvSpPr>
          <p:cNvPr id="32778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0" y="5581650"/>
            <a:ext cx="7905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32795" name="Group 27"/>
          <p:cNvGrpSpPr>
            <a:grpSpLocks/>
          </p:cNvGrpSpPr>
          <p:nvPr/>
        </p:nvGrpSpPr>
        <p:grpSpPr bwMode="auto">
          <a:xfrm>
            <a:off x="5045075" y="2647950"/>
            <a:ext cx="2228850" cy="2455863"/>
            <a:chOff x="3258" y="1668"/>
            <a:chExt cx="1404" cy="1547"/>
          </a:xfrm>
        </p:grpSpPr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4069" y="2354"/>
              <a:ext cx="0" cy="6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 flipV="1">
              <a:off x="4069" y="1788"/>
              <a:ext cx="0" cy="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 flipH="1" flipV="1">
              <a:off x="3482" y="2016"/>
              <a:ext cx="587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799" name="Text Box 31"/>
            <p:cNvSpPr txBox="1">
              <a:spLocks noChangeArrowheads="1"/>
            </p:cNvSpPr>
            <p:nvPr/>
          </p:nvSpPr>
          <p:spPr bwMode="auto">
            <a:xfrm>
              <a:off x="4378" y="1668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32800" name="Text Box 32"/>
            <p:cNvSpPr txBox="1">
              <a:spLocks noChangeArrowheads="1"/>
            </p:cNvSpPr>
            <p:nvPr/>
          </p:nvSpPr>
          <p:spPr bwMode="auto">
            <a:xfrm>
              <a:off x="3258" y="1832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2</a:t>
              </a:r>
              <a:endParaRPr lang="en-GB" sz="1600"/>
            </a:p>
          </p:txBody>
        </p:sp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3730" y="3003"/>
              <a:ext cx="7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F</a:t>
              </a:r>
              <a:r>
                <a:rPr lang="en-GB" sz="1600" baseline="-25000"/>
                <a:t>g</a:t>
              </a:r>
              <a:r>
                <a:rPr lang="en-GB" sz="1600"/>
                <a:t> (100 N)</a:t>
              </a:r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4041" y="2327"/>
              <a:ext cx="56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803" name="Text Box 35"/>
            <p:cNvSpPr txBox="1">
              <a:spLocks noChangeArrowheads="1"/>
            </p:cNvSpPr>
            <p:nvPr/>
          </p:nvSpPr>
          <p:spPr bwMode="auto">
            <a:xfrm>
              <a:off x="3420" y="2142"/>
              <a:ext cx="3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30</a:t>
              </a:r>
              <a:r>
                <a:rPr lang="en-US" sz="1600">
                  <a:cs typeface="Arial" charset="0"/>
                </a:rPr>
                <a:t>°</a:t>
              </a:r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 flipV="1">
              <a:off x="4069" y="1848"/>
              <a:ext cx="360" cy="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 flipH="1">
              <a:off x="3560" y="2354"/>
              <a:ext cx="1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806" name="Text Box 38"/>
            <p:cNvSpPr txBox="1">
              <a:spLocks noChangeArrowheads="1"/>
            </p:cNvSpPr>
            <p:nvPr/>
          </p:nvSpPr>
          <p:spPr bwMode="auto">
            <a:xfrm>
              <a:off x="4353" y="2097"/>
              <a:ext cx="3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sz="1600"/>
                <a:t>55</a:t>
              </a:r>
              <a:r>
                <a:rPr lang="en-US" sz="1600">
                  <a:cs typeface="Arial" charset="0"/>
                </a:rPr>
                <a:t>°</a:t>
              </a:r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3716" y="2199"/>
              <a:ext cx="87" cy="161"/>
            </a:xfrm>
            <a:custGeom>
              <a:avLst/>
              <a:gdLst/>
              <a:ahLst/>
              <a:cxnLst>
                <a:cxn ang="0">
                  <a:pos x="19" y="225"/>
                </a:cxn>
                <a:cxn ang="0">
                  <a:pos x="15" y="111"/>
                </a:cxn>
                <a:cxn ang="0">
                  <a:pos x="108" y="0"/>
                </a:cxn>
              </a:cxnLst>
              <a:rect l="0" t="0" r="r" b="b"/>
              <a:pathLst>
                <a:path w="108" h="225">
                  <a:moveTo>
                    <a:pt x="19" y="225"/>
                  </a:moveTo>
                  <a:cubicBezTo>
                    <a:pt x="9" y="186"/>
                    <a:pt x="0" y="148"/>
                    <a:pt x="15" y="111"/>
                  </a:cubicBezTo>
                  <a:cubicBezTo>
                    <a:pt x="30" y="74"/>
                    <a:pt x="93" y="18"/>
                    <a:pt x="108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4223" y="2126"/>
              <a:ext cx="134" cy="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100"/>
                </a:cxn>
                <a:cxn ang="0">
                  <a:pos x="114" y="211"/>
                </a:cxn>
              </a:cxnLst>
              <a:rect l="0" t="0" r="r" b="b"/>
              <a:pathLst>
                <a:path w="125" h="211">
                  <a:moveTo>
                    <a:pt x="0" y="0"/>
                  </a:moveTo>
                  <a:cubicBezTo>
                    <a:pt x="43" y="32"/>
                    <a:pt x="87" y="65"/>
                    <a:pt x="106" y="100"/>
                  </a:cubicBezTo>
                  <a:cubicBezTo>
                    <a:pt x="125" y="135"/>
                    <a:pt x="115" y="192"/>
                    <a:pt x="114" y="21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2809" name="Group 41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32810" name="Picture 42" descr="righ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32811" name="Picture 43" descr="left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32812" name="Picture 44" descr="left2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32813" name="Picture 45" descr="left3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32814" name="Picture 46" descr="left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32815" name="Picture 47" descr="left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Қорытынды </a:t>
            </a:r>
            <a:endParaRPr lang="en-US" sz="2800" b="1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462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көрсетілім аяқталғаннан кейін сіз: </a:t>
            </a:r>
            <a:endParaRPr lang="en-US" sz="1600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919163" y="2709863"/>
            <a:ext cx="707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ru-RU" sz="1600"/>
              <a:t>Күштің әсерлері туралы біліміңіз бен түсінігіңізді көрсетесіз; </a:t>
            </a:r>
            <a:endParaRPr lang="en-US" sz="1600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919163" y="3732213"/>
            <a:ext cx="688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ru-RU" sz="1600"/>
              <a:t>Екі перпендикуляр бағыттағы күштерді есептеуге болады; </a:t>
            </a:r>
            <a:endParaRPr lang="en-US" sz="1600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919163" y="4756150"/>
            <a:ext cx="573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ru-RU" sz="1600"/>
              <a:t>Еркін дене диаграммасын салуыңыз қажет. </a:t>
            </a:r>
            <a:endParaRPr lang="en-US" sz="1600"/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7480300" y="6326188"/>
            <a:ext cx="1384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Соңы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33803" name="Picture 11" descr="righ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33804" name="Picture 12" descr="left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33805" name="Picture 13" descr="left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33806" name="Picture 14" descr="left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33807" name="Picture 15" descr="left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33808" name="Picture 16" descr="left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utoUpdateAnimBg="0"/>
      <p:bldP spid="177158" grpId="0" autoUpdateAnimBg="0"/>
      <p:bldP spid="177159" grpId="0" autoUpdateAnimBg="0"/>
      <p:bldP spid="177160" grpId="0" autoUpdateAnimBg="0"/>
      <p:bldP spid="1771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25513" y="2289175"/>
            <a:ext cx="3892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Бір Ньютон </a:t>
            </a:r>
            <a:r>
              <a:rPr lang="en-US" sz="1600"/>
              <a:t>1 </a:t>
            </a:r>
            <a:r>
              <a:rPr lang="ru-RU" sz="1600"/>
              <a:t>м</a:t>
            </a:r>
            <a:r>
              <a:rPr lang="en-US" sz="1600"/>
              <a:t>/</a:t>
            </a:r>
            <a:r>
              <a:rPr lang="ru-RU" sz="1600"/>
              <a:t>с</a:t>
            </a:r>
            <a:r>
              <a:rPr lang="en-US" sz="1600" baseline="30000"/>
              <a:t>2</a:t>
            </a:r>
            <a:r>
              <a:rPr lang="ru-RU" sz="1600"/>
              <a:t> үдету үшін 1кг массаға қажетті күш саны ретінде анықталады. </a:t>
            </a:r>
            <a:endParaRPr lang="en-US" sz="160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925513" y="1687513"/>
            <a:ext cx="729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 бірлігі </a:t>
            </a:r>
            <a:r>
              <a:rPr lang="en-US" sz="1600"/>
              <a:t>– </a:t>
            </a:r>
            <a:r>
              <a:rPr lang="ru-RU" sz="1600"/>
              <a:t>Ньютон</a:t>
            </a:r>
            <a:r>
              <a:rPr lang="en-US" sz="1600"/>
              <a:t> (</a:t>
            </a:r>
            <a:r>
              <a:rPr lang="ru-RU" sz="1600"/>
              <a:t>Н</a:t>
            </a:r>
            <a:r>
              <a:rPr lang="en-US" sz="1600"/>
              <a:t>).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Күштің түрлері </a:t>
            </a:r>
            <a:endParaRPr lang="en-US" sz="2800" b="1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925513" y="3379788"/>
            <a:ext cx="3875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 векторлық шама болып табылады; бұл күштің мәні мен бағыты бар екендігін білдіреді. </a:t>
            </a:r>
            <a:endParaRPr lang="en-US" sz="1600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925513" y="4470400"/>
            <a:ext cx="36480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Векторлық шамалар бағыт көрсеткішімен белгіленуі мүмкін. Бағыттың көрсеткіші күштің мәнін білдіреді және күштің бағыты қай жаққа күш бағытталғандығын көрсетеді. </a:t>
            </a:r>
            <a:endParaRPr lang="en-US" sz="1600"/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7640638" y="63261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pic>
        <p:nvPicPr>
          <p:cNvPr id="124953" name="Picture 25" descr="pool ball 01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86350" y="2997200"/>
            <a:ext cx="3319463" cy="3203575"/>
          </a:xfr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50050" y="3268663"/>
            <a:ext cx="0" cy="1816100"/>
            <a:chOff x="4332" y="2059"/>
            <a:chExt cx="0" cy="1144"/>
          </a:xfrm>
        </p:grpSpPr>
        <p:sp>
          <p:nvSpPr>
            <p:cNvPr id="5133" name="Line 27"/>
            <p:cNvSpPr>
              <a:spLocks noChangeShapeType="1"/>
            </p:cNvSpPr>
            <p:nvPr/>
          </p:nvSpPr>
          <p:spPr bwMode="auto">
            <a:xfrm flipV="1">
              <a:off x="4332" y="2059"/>
              <a:ext cx="0" cy="11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34" name="Line 28"/>
            <p:cNvSpPr>
              <a:spLocks noChangeShapeType="1"/>
            </p:cNvSpPr>
            <p:nvPr/>
          </p:nvSpPr>
          <p:spPr bwMode="auto">
            <a:xfrm flipV="1">
              <a:off x="4332" y="2069"/>
              <a:ext cx="0" cy="113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38725" y="2065338"/>
            <a:ext cx="3379788" cy="525462"/>
            <a:chOff x="3254" y="1301"/>
            <a:chExt cx="2129" cy="331"/>
          </a:xfrm>
        </p:grpSpPr>
        <p:sp>
          <p:nvSpPr>
            <p:cNvPr id="5131" name="AutoShape 31"/>
            <p:cNvSpPr>
              <a:spLocks noChangeArrowheads="1"/>
            </p:cNvSpPr>
            <p:nvPr/>
          </p:nvSpPr>
          <p:spPr bwMode="auto">
            <a:xfrm>
              <a:off x="3254" y="1301"/>
              <a:ext cx="2129" cy="331"/>
            </a:xfrm>
            <a:prstGeom prst="roundRect">
              <a:avLst>
                <a:gd name="adj" fmla="val 14625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GB" sz="1400"/>
            </a:p>
          </p:txBody>
        </p:sp>
        <p:sp>
          <p:nvSpPr>
            <p:cNvPr id="5132" name="Text Box 7"/>
            <p:cNvSpPr txBox="1">
              <a:spLocks noChangeArrowheads="1"/>
            </p:cNvSpPr>
            <p:nvPr/>
          </p:nvSpPr>
          <p:spPr bwMode="auto">
            <a:xfrm>
              <a:off x="3353" y="1345"/>
              <a:ext cx="19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1 </a:t>
              </a:r>
              <a:r>
                <a:rPr lang="ru-RU" sz="1600"/>
                <a:t>Ньютон</a:t>
              </a:r>
              <a:r>
                <a:rPr lang="en-GB" sz="1600"/>
                <a:t> = 1k</a:t>
              </a:r>
              <a:r>
                <a:rPr lang="ru-RU" sz="1600"/>
                <a:t>г</a:t>
              </a:r>
              <a:r>
                <a:rPr lang="en-GB" sz="1600"/>
                <a:t> </a:t>
              </a:r>
              <a:r>
                <a:rPr lang="ru-RU" sz="1600"/>
                <a:t>м</a:t>
              </a:r>
              <a:r>
                <a:rPr lang="en-GB" sz="1600"/>
                <a:t>/</a:t>
              </a:r>
              <a:r>
                <a:rPr lang="ru-RU" sz="1600"/>
                <a:t>с</a:t>
              </a:r>
              <a:r>
                <a:rPr lang="en-GB" sz="1600" baseline="30000"/>
                <a:t>2</a:t>
              </a:r>
            </a:p>
          </p:txBody>
        </p:sp>
      </p:grp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5138" name="Picture 18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5139" name="Picture 19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5140" name="Picture 20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5141" name="Picture 21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5142" name="Picture 22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5143" name="Picture 23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  <p:bldP spid="124936" grpId="0" autoUpdateAnimBg="0"/>
      <p:bldP spid="124937" grpId="0" autoUpdateAnimBg="0"/>
      <p:bldP spid="12494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19163" y="2133600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kk-KZ" sz="1600"/>
              <a:t>сығу</a:t>
            </a:r>
            <a:r>
              <a:rPr lang="en-US" sz="1600"/>
              <a:t> 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919163" y="1687513"/>
            <a:ext cx="334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Деформация түрлері</a:t>
            </a:r>
            <a:r>
              <a:rPr lang="en-US" sz="1600"/>
              <a:t>: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Күштің әсері </a:t>
            </a:r>
            <a:endParaRPr lang="en-US" sz="2800" b="1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919163" y="2686050"/>
            <a:ext cx="410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ru-RU" sz="1600"/>
              <a:t>созу</a:t>
            </a:r>
            <a:endParaRPr lang="en-US" sz="1600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920750" y="3925888"/>
            <a:ext cx="3983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Күштің әсерінен туындаған</a:t>
            </a:r>
            <a:r>
              <a:rPr lang="ru-RU" sz="1600" b="1"/>
              <a:t> қозғалыстағы өзгерістер денені: </a:t>
            </a:r>
            <a:endParaRPr lang="en-US" sz="1600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919163" y="4629150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ru-RU" sz="1600"/>
              <a:t>Қозғалта ба</a:t>
            </a:r>
            <a:r>
              <a:rPr lang="en-US" sz="1600"/>
              <a:t>c</a:t>
            </a:r>
            <a:r>
              <a:rPr lang="ru-RU" sz="1600"/>
              <a:t>тайды;</a:t>
            </a:r>
            <a:endParaRPr lang="en-US" sz="1600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919163" y="5181600"/>
            <a:ext cx="3848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ru-RU" sz="1600"/>
              <a:t>Тездетеді немесе тоқтата тұрады; </a:t>
            </a:r>
            <a:endParaRPr lang="en-US" sz="1600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919163" y="5735638"/>
            <a:ext cx="449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ru-RU" sz="1600"/>
              <a:t>Қозғалыстың бағытын өзгертеді. </a:t>
            </a:r>
            <a:endParaRPr lang="en-US" sz="1600"/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7623175" y="6326188"/>
            <a:ext cx="1241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pic>
        <p:nvPicPr>
          <p:cNvPr id="127004" name="Picture 28" descr="compres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32413" y="1930400"/>
            <a:ext cx="2265362" cy="1747838"/>
          </a:xfrm>
          <a:noFill/>
        </p:spPr>
      </p:pic>
      <p:pic>
        <p:nvPicPr>
          <p:cNvPr id="127006" name="Picture 30" descr="stretch"/>
          <p:cNvPicPr>
            <a:picLocks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32413" y="1930400"/>
            <a:ext cx="2265362" cy="1747838"/>
          </a:xfrm>
          <a:noFill/>
        </p:spPr>
      </p:pic>
      <p:pic>
        <p:nvPicPr>
          <p:cNvPr id="127009" name="Picture 33" descr="throw ball 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2413" y="4089400"/>
            <a:ext cx="225583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12" name="Picture 36" descr="throw ball 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2413" y="4089400"/>
            <a:ext cx="225583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015" name="Picture 39" descr="throw ball 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413" y="4089400"/>
            <a:ext cx="225583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18" name="Text Box 42"/>
          <p:cNvSpPr txBox="1">
            <a:spLocks noChangeArrowheads="1"/>
          </p:cNvSpPr>
          <p:nvPr/>
        </p:nvSpPr>
        <p:spPr bwMode="auto">
          <a:xfrm>
            <a:off x="919163" y="3240088"/>
            <a:ext cx="410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FontTx/>
              <a:buChar char="•"/>
            </a:pPr>
            <a:r>
              <a:rPr lang="kk-KZ" sz="1600"/>
              <a:t>бұрау</a:t>
            </a:r>
            <a:endParaRPr lang="en-US" sz="1600"/>
          </a:p>
        </p:txBody>
      </p:sp>
      <p:pic>
        <p:nvPicPr>
          <p:cNvPr id="127024" name="Picture 48" descr="Twis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2413" y="1930400"/>
            <a:ext cx="22637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6165" name="Picture 21" descr="righ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6166" name="Picture 22" descr="left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6167" name="Picture 23" descr="left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6168" name="Picture 24" descr="left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6169" name="Picture 25" descr="left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6170" name="Picture 26" descr="left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3" grpId="0" autoUpdateAnimBg="0"/>
      <p:bldP spid="126984" grpId="0" autoUpdateAnimBg="0"/>
      <p:bldP spid="126987" grpId="0" autoUpdateAnimBg="0"/>
      <p:bldP spid="126988" grpId="0" autoUpdateAnimBg="0"/>
      <p:bldP spid="126989" grpId="0" autoUpdateAnimBg="0"/>
      <p:bldP spid="127003" grpId="0" autoUpdateAnimBg="0"/>
      <p:bldP spid="1270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19163" y="1687513"/>
            <a:ext cx="367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Күш тең болған жағдайда олар қозғалысты өзгертпейді. </a:t>
            </a:r>
            <a:endParaRPr lang="en-US" sz="160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919163" y="2792413"/>
            <a:ext cx="3808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Барлық күштің қосындысы – тең әрекеттесуші күш – нөлдік емес мәнге ие болса, зат қозғалысты өзгертеді. </a:t>
            </a:r>
            <a:endParaRPr lang="en-US" sz="16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Қозғалыстың бірінші Ньютон заңы</a:t>
            </a:r>
            <a:endParaRPr lang="en-US" sz="2800" b="1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919163" y="5459413"/>
            <a:ext cx="370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жағдайда күштер </a:t>
            </a:r>
            <a:r>
              <a:rPr lang="ru-RU" sz="1600" b="1"/>
              <a:t>тең емес.</a:t>
            </a:r>
            <a:r>
              <a:rPr lang="ru-RU" sz="1600"/>
              <a:t> </a:t>
            </a:r>
            <a:endParaRPr lang="en-US" sz="1600"/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919163" y="4141788"/>
            <a:ext cx="370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Қозғалыста өзгеріс болады: </a:t>
            </a:r>
            <a:endParaRPr lang="en-US" sz="1600"/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7721600" y="63261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748213" y="1828800"/>
            <a:ext cx="3595687" cy="2224088"/>
            <a:chOff x="3153" y="1107"/>
            <a:chExt cx="2265" cy="1401"/>
          </a:xfrm>
        </p:grpSpPr>
        <p:pic>
          <p:nvPicPr>
            <p:cNvPr id="7183" name="Picture 38" descr="balanc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3" y="1107"/>
              <a:ext cx="2265" cy="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Text Box 41"/>
            <p:cNvSpPr txBox="1">
              <a:spLocks noChangeArrowheads="1"/>
            </p:cNvSpPr>
            <p:nvPr/>
          </p:nvSpPr>
          <p:spPr bwMode="auto">
            <a:xfrm>
              <a:off x="3429" y="2311"/>
              <a:ext cx="1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/>
                <a:t>Тең </a:t>
              </a:r>
              <a:endParaRPr lang="en-US" sz="140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821238" y="4130675"/>
            <a:ext cx="3595687" cy="2222500"/>
            <a:chOff x="3117" y="2602"/>
            <a:chExt cx="2265" cy="1400"/>
          </a:xfrm>
        </p:grpSpPr>
        <p:pic>
          <p:nvPicPr>
            <p:cNvPr id="7181" name="Picture 42" descr="unbalanc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7" y="2602"/>
              <a:ext cx="2265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 Box 45"/>
            <p:cNvSpPr txBox="1">
              <a:spLocks noChangeArrowheads="1"/>
            </p:cNvSpPr>
            <p:nvPr/>
          </p:nvSpPr>
          <p:spPr bwMode="auto">
            <a:xfrm>
              <a:off x="3429" y="3784"/>
              <a:ext cx="1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/>
                <a:t>Тең емес</a:t>
              </a:r>
              <a:endParaRPr lang="en-US" sz="1400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249363" y="4738688"/>
            <a:ext cx="2254250" cy="525462"/>
            <a:chOff x="939" y="3003"/>
            <a:chExt cx="1420" cy="331"/>
          </a:xfrm>
        </p:grpSpPr>
        <p:sp>
          <p:nvSpPr>
            <p:cNvPr id="7179" name="AutoShape 49"/>
            <p:cNvSpPr>
              <a:spLocks noChangeArrowheads="1"/>
            </p:cNvSpPr>
            <p:nvPr/>
          </p:nvSpPr>
          <p:spPr bwMode="auto">
            <a:xfrm>
              <a:off x="966" y="3003"/>
              <a:ext cx="1381" cy="331"/>
            </a:xfrm>
            <a:prstGeom prst="roundRect">
              <a:avLst>
                <a:gd name="adj" fmla="val 14625"/>
              </a:avLst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GB" sz="1400"/>
            </a:p>
          </p:txBody>
        </p:sp>
        <p:sp>
          <p:nvSpPr>
            <p:cNvPr id="7180" name="Text Box 52"/>
            <p:cNvSpPr txBox="1">
              <a:spLocks noChangeArrowheads="1"/>
            </p:cNvSpPr>
            <p:nvPr/>
          </p:nvSpPr>
          <p:spPr bwMode="auto">
            <a:xfrm>
              <a:off x="939" y="3060"/>
              <a:ext cx="1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GB" b="1"/>
                <a:t>F</a:t>
              </a:r>
              <a:r>
                <a:rPr lang="en-GB" b="1" baseline="-25000"/>
                <a:t>1</a:t>
              </a:r>
              <a:r>
                <a:rPr lang="en-GB" b="1"/>
                <a:t> + F</a:t>
              </a:r>
              <a:r>
                <a:rPr lang="en-GB" b="1" baseline="-25000"/>
                <a:t>2</a:t>
              </a:r>
              <a:r>
                <a:rPr lang="en-GB" b="1"/>
                <a:t> + … + F</a:t>
              </a:r>
              <a:r>
                <a:rPr lang="en-GB" b="1" baseline="-25000"/>
                <a:t>n</a:t>
              </a:r>
              <a:r>
                <a:rPr lang="en-GB" b="1"/>
                <a:t> </a:t>
              </a:r>
              <a:r>
                <a:rPr lang="en-US" b="1">
                  <a:latin typeface="Symbol" pitchFamily="18" charset="2"/>
                  <a:cs typeface="Arial" charset="0"/>
                </a:rPr>
                <a:t>¹</a:t>
              </a:r>
              <a:r>
                <a:rPr lang="en-US" b="1">
                  <a:cs typeface="Arial" charset="0"/>
                </a:rPr>
                <a:t> 0</a:t>
              </a: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7188" name="Picture 20" descr="right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7189" name="Picture 21" descr="left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7190" name="Picture 22" descr="left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7191" name="Picture 23" descr="left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7192" name="Picture 24" descr="left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7193" name="Picture 25" descr="left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  <p:bldP spid="129027" grpId="0" autoUpdateAnimBg="0"/>
      <p:bldP spid="129031" grpId="0" autoUpdateAnimBg="0"/>
      <p:bldP spid="129041" grpId="0" autoUpdateAnimBg="0"/>
      <p:bldP spid="1290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Қозғалыстың бірінші Ньютон заңы</a:t>
            </a:r>
            <a:endParaRPr lang="en-US" sz="2800" b="1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919163" y="1687513"/>
            <a:ext cx="370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Осыдан, зат (көк шар) тыныштық жағдайында болады…</a:t>
            </a:r>
            <a:endParaRPr lang="en-US" sz="1600"/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19163" y="2757488"/>
            <a:ext cx="3702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… </a:t>
            </a:r>
            <a:r>
              <a:rPr lang="kk-KZ" sz="1600"/>
              <a:t>және түзу сызықпен қозғалатын  дене (сары шар) қозғалысын сол бағытта, сол жылдамдықпен жалғастырады...</a:t>
            </a:r>
            <a:endParaRPr lang="en-US" sz="1600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919163" y="563086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</a:t>
            </a:r>
            <a:r>
              <a:rPr lang="kk-KZ" sz="1600"/>
              <a:t>ұ</a:t>
            </a:r>
            <a:r>
              <a:rPr lang="ru-RU" sz="1600"/>
              <a:t>л Ньютон қозғалысының бірінші заңы деп аталады. </a:t>
            </a:r>
            <a:endParaRPr lang="en-US" sz="1600"/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919163" y="4316413"/>
            <a:ext cx="3702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… </a:t>
            </a:r>
            <a:r>
              <a:rPr lang="kk-KZ" sz="1600"/>
              <a:t>егер тек сыртқы немесе тең емес күштер (бұл жағдайда соқтығысу) оған әсер етпесе. </a:t>
            </a:r>
            <a:endParaRPr lang="en-US" sz="1600"/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7613650" y="6326188"/>
            <a:ext cx="1250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pic>
        <p:nvPicPr>
          <p:cNvPr id="131090" name="Picture 18" descr="two pool balls 01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08525" y="1814513"/>
            <a:ext cx="3943350" cy="3225800"/>
          </a:xfrm>
          <a:noFill/>
        </p:spPr>
      </p:pic>
      <p:pic>
        <p:nvPicPr>
          <p:cNvPr id="131092" name="Picture 20" descr="two pool balls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5" y="1812925"/>
            <a:ext cx="39401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5" name="Picture 23" descr="two pool balls 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8525" y="1812925"/>
            <a:ext cx="39401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8206" name="Picture 14" descr="righ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8207" name="Picture 15" descr="left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8208" name="Picture 16" descr="left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8209" name="Picture 17" descr="left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8210" name="Picture 18" descr="left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8211" name="Picture 19" descr="left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utoUpdateAnimBg="0"/>
      <p:bldP spid="131082" grpId="0" autoUpdateAnimBg="0"/>
      <p:bldP spid="131083" grpId="0" autoUpdateAnimBg="0"/>
      <p:bldP spid="131088" grpId="0" autoUpdateAnimBg="0"/>
      <p:bldP spid="13108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pic>
        <p:nvPicPr>
          <p:cNvPr id="133138" name="Picture 18" descr="box on table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003425"/>
            <a:ext cx="41275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19163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Қозғалыстың үшінші Ньютон заңы</a:t>
            </a:r>
            <a:r>
              <a:rPr lang="ru-RU" sz="2800"/>
              <a:t> </a:t>
            </a:r>
            <a:endParaRPr lang="en-US" sz="2800" b="1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3805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Енді қорапты үстелдің үстінде жатыр деп ойлаңыз. </a:t>
            </a:r>
            <a:endParaRPr lang="en-US" sz="1600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919163" y="2401888"/>
            <a:ext cx="414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Оған қандай күштер әсер етеді? </a:t>
            </a:r>
            <a:endParaRPr lang="en-US" sz="160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919163" y="2871788"/>
            <a:ext cx="3308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</a:pPr>
            <a:r>
              <a:rPr lang="en-US" sz="1600"/>
              <a:t> - </a:t>
            </a:r>
            <a:r>
              <a:rPr lang="kk-KZ" sz="1600"/>
              <a:t>төменге әсер ететін күш: </a:t>
            </a:r>
            <a:r>
              <a:rPr lang="kk-KZ" sz="1600" b="1"/>
              <a:t>Салмақ</a:t>
            </a:r>
            <a:r>
              <a:rPr lang="kk-KZ" sz="1600"/>
              <a:t> (тартылыс күші)</a:t>
            </a:r>
            <a:endParaRPr lang="en-US" sz="1600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919163" y="3586163"/>
            <a:ext cx="3676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Қорап неге қозғалмайды? </a:t>
            </a:r>
            <a:endParaRPr lang="en-US" sz="1600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919163" y="4056063"/>
            <a:ext cx="38211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Қорап өз салмағымен үстелге қысым көрсетеді. Ол сондай-ақ қозғалмайды, яғни үстелден қорапқа әсер ететін тең және қарама-қарсы күш болуы қажет. </a:t>
            </a:r>
            <a:endParaRPr lang="en-US" sz="1600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919163" y="5505450"/>
            <a:ext cx="3730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күш қарама-қайшылық немесе </a:t>
            </a:r>
            <a:r>
              <a:rPr lang="ru-RU" sz="1600" b="1"/>
              <a:t>қалыпты күш</a:t>
            </a:r>
            <a:r>
              <a:rPr lang="ru-RU" sz="1600"/>
              <a:t> деп аталады </a:t>
            </a:r>
            <a:r>
              <a:rPr lang="en-US" sz="1600"/>
              <a:t>(</a:t>
            </a:r>
            <a:r>
              <a:rPr lang="kk-KZ" sz="1600"/>
              <a:t>өйткені ол үстелдің үстімен тік бұрыш бойынша әрекет етеді</a:t>
            </a:r>
            <a:r>
              <a:rPr lang="en-US" sz="1600"/>
              <a:t>).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7615238" y="6326188"/>
            <a:ext cx="1249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</a:t>
            </a:r>
            <a:r>
              <a:rPr lang="en-US" b="1"/>
              <a:t> &gt;</a:t>
            </a:r>
            <a:endParaRPr lang="en-US" sz="240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719888" y="3387725"/>
            <a:ext cx="1087437" cy="1846263"/>
            <a:chOff x="4264" y="2064"/>
            <a:chExt cx="685" cy="1163"/>
          </a:xfrm>
        </p:grpSpPr>
        <p:sp>
          <p:nvSpPr>
            <p:cNvPr id="9231" name="Line 24"/>
            <p:cNvSpPr>
              <a:spLocks noChangeShapeType="1"/>
            </p:cNvSpPr>
            <p:nvPr/>
          </p:nvSpPr>
          <p:spPr bwMode="auto">
            <a:xfrm>
              <a:off x="4264" y="2064"/>
              <a:ext cx="0" cy="11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32" name="Text Box 25"/>
            <p:cNvSpPr txBox="1">
              <a:spLocks noChangeArrowheads="1"/>
            </p:cNvSpPr>
            <p:nvPr/>
          </p:nvSpPr>
          <p:spPr bwMode="auto">
            <a:xfrm>
              <a:off x="4296" y="3035"/>
              <a:ext cx="6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 </a:t>
              </a:r>
              <a:endParaRPr lang="en-US" sz="1400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761163" y="1814513"/>
            <a:ext cx="1622425" cy="1881187"/>
            <a:chOff x="4297" y="996"/>
            <a:chExt cx="1022" cy="1185"/>
          </a:xfrm>
        </p:grpSpPr>
        <p:sp>
          <p:nvSpPr>
            <p:cNvPr id="9229" name="Text Box 22"/>
            <p:cNvSpPr txBox="1">
              <a:spLocks noChangeArrowheads="1"/>
            </p:cNvSpPr>
            <p:nvPr/>
          </p:nvSpPr>
          <p:spPr bwMode="auto">
            <a:xfrm>
              <a:off x="4330" y="996"/>
              <a:ext cx="9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Қалыпты күш</a:t>
              </a: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9230" name="Line 28"/>
            <p:cNvSpPr>
              <a:spLocks noChangeShapeType="1"/>
            </p:cNvSpPr>
            <p:nvPr/>
          </p:nvSpPr>
          <p:spPr bwMode="auto">
            <a:xfrm flipV="1">
              <a:off x="4297" y="1029"/>
              <a:ext cx="0" cy="11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9236" name="Picture 20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9237" name="Picture 21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9238" name="Picture 22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9239" name="Picture 23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9240" name="Picture 24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9241" name="Picture 25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133126" grpId="0" autoUpdateAnimBg="0"/>
      <p:bldP spid="133127" grpId="0" autoUpdateAnimBg="0"/>
      <p:bldP spid="133131" grpId="0" autoUpdateAnimBg="0"/>
      <p:bldP spid="133133" grpId="0" autoUpdateAnimBg="0"/>
      <p:bldP spid="133135" grpId="0" autoUpdateAnimBg="0"/>
      <p:bldP spid="1331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№1 Ю.Сареми атындағы мектеп-гимназиясы физика пәні мұғалімі Ибрагимшиков Умид</a:t>
            </a:r>
          </a:p>
        </p:txBody>
      </p:sp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920750" y="933450"/>
            <a:ext cx="790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Қозғалыстың үшінші Ньютон заңы</a:t>
            </a:r>
            <a:endParaRPr lang="en-US" sz="2800" b="1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919163" y="1687513"/>
            <a:ext cx="4171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Осы күштердің мәні бірдей болғандықтан және қарама-қарсы бағытта әсер еткендіктен, ол бір-бірін теңестіреді. Қорап тепе-теңдікте тұр. </a:t>
            </a:r>
            <a:endParaRPr lang="en-US" sz="160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920750" y="3224213"/>
            <a:ext cx="405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Тең әсер ететін күш нөлге тең, сонымен қорап тыныштық жағдайында тұр. </a:t>
            </a:r>
            <a:endParaRPr lang="en-US" sz="1600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920750" y="4370388"/>
            <a:ext cx="445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/>
              <a:t>Бұл </a:t>
            </a:r>
            <a:r>
              <a:rPr lang="ru-RU" sz="1600" b="1"/>
              <a:t>Ньютон қозғалысының үшінші заңы</a:t>
            </a:r>
            <a:r>
              <a:rPr lang="ru-RU" sz="1600"/>
              <a:t> деп аталады, және былай анықталады: </a:t>
            </a:r>
            <a:endParaRPr lang="en-US" sz="1600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920750" y="5516563"/>
            <a:ext cx="782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/>
              <a:t>Әрбір қозғалысқа тең, бірақ қарама-қайшы қарсылық бар. </a:t>
            </a:r>
            <a:endParaRPr lang="en-US" sz="1600" b="1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694613" y="6326188"/>
            <a:ext cx="1169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b="1"/>
              <a:t>Келесі </a:t>
            </a:r>
            <a:r>
              <a:rPr lang="en-US" b="1"/>
              <a:t>&gt;</a:t>
            </a:r>
            <a:endParaRPr lang="en-US" sz="24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45113" y="1754188"/>
            <a:ext cx="3225800" cy="3082925"/>
            <a:chOff x="3447" y="1105"/>
            <a:chExt cx="2032" cy="1942"/>
          </a:xfrm>
        </p:grpSpPr>
        <p:pic>
          <p:nvPicPr>
            <p:cNvPr id="10249" name="Picture 19" descr="box on table 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7" y="1158"/>
              <a:ext cx="1897" cy="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Line 21"/>
            <p:cNvSpPr>
              <a:spLocks noChangeShapeType="1"/>
            </p:cNvSpPr>
            <p:nvPr/>
          </p:nvSpPr>
          <p:spPr bwMode="auto">
            <a:xfrm flipV="1">
              <a:off x="4436" y="1105"/>
              <a:ext cx="0" cy="8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0251" name="Text Box 22"/>
            <p:cNvSpPr txBox="1">
              <a:spLocks noChangeArrowheads="1"/>
            </p:cNvSpPr>
            <p:nvPr/>
          </p:nvSpPr>
          <p:spPr bwMode="auto">
            <a:xfrm>
              <a:off x="4441" y="1191"/>
              <a:ext cx="10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009900"/>
                  </a:solidFill>
                </a:rPr>
                <a:t>Қалыпты күш</a:t>
              </a:r>
              <a:endParaRPr lang="en-US" sz="1400">
                <a:solidFill>
                  <a:srgbClr val="009900"/>
                </a:solidFill>
              </a:endParaRPr>
            </a:p>
          </p:txBody>
        </p:sp>
        <p:sp>
          <p:nvSpPr>
            <p:cNvPr id="10252" name="Line 24"/>
            <p:cNvSpPr>
              <a:spLocks noChangeShapeType="1"/>
            </p:cNvSpPr>
            <p:nvPr/>
          </p:nvSpPr>
          <p:spPr bwMode="auto">
            <a:xfrm>
              <a:off x="4408" y="1755"/>
              <a:ext cx="0" cy="84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0253" name="Text Box 25"/>
            <p:cNvSpPr txBox="1">
              <a:spLocks noChangeArrowheads="1"/>
            </p:cNvSpPr>
            <p:nvPr/>
          </p:nvSpPr>
          <p:spPr bwMode="auto">
            <a:xfrm>
              <a:off x="4424" y="2449"/>
              <a:ext cx="5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>
                  <a:solidFill>
                    <a:srgbClr val="FF3300"/>
                  </a:solidFill>
                </a:rPr>
                <a:t>Салмақ </a:t>
              </a:r>
              <a:endParaRPr lang="en-US" sz="1400">
                <a:solidFill>
                  <a:srgbClr val="FF3300"/>
                </a:solidFill>
              </a:endParaRP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0" y="0"/>
            <a:ext cx="3473450" cy="1108075"/>
            <a:chOff x="4034" y="1718"/>
            <a:chExt cx="2620" cy="706"/>
          </a:xfrm>
        </p:grpSpPr>
        <p:pic>
          <p:nvPicPr>
            <p:cNvPr id="10257" name="Picture 17" descr="righ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94" y="1718"/>
              <a:ext cx="1660" cy="339"/>
            </a:xfrm>
            <a:prstGeom prst="rect">
              <a:avLst/>
            </a:prstGeom>
            <a:noFill/>
          </p:spPr>
        </p:pic>
        <p:pic>
          <p:nvPicPr>
            <p:cNvPr id="10258" name="Picture 18" descr="left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1718"/>
              <a:ext cx="964" cy="339"/>
            </a:xfrm>
            <a:prstGeom prst="rect">
              <a:avLst/>
            </a:prstGeom>
            <a:noFill/>
          </p:spPr>
        </p:pic>
        <p:pic>
          <p:nvPicPr>
            <p:cNvPr id="10259" name="Picture 19" descr="left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4" y="2052"/>
              <a:ext cx="833" cy="99"/>
            </a:xfrm>
            <a:prstGeom prst="rect">
              <a:avLst/>
            </a:prstGeom>
            <a:noFill/>
          </p:spPr>
        </p:pic>
        <p:pic>
          <p:nvPicPr>
            <p:cNvPr id="10260" name="Picture 20" descr="left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6" y="2145"/>
              <a:ext cx="784" cy="100"/>
            </a:xfrm>
            <a:prstGeom prst="rect">
              <a:avLst/>
            </a:prstGeom>
            <a:noFill/>
          </p:spPr>
        </p:pic>
        <p:pic>
          <p:nvPicPr>
            <p:cNvPr id="10261" name="Picture 21" descr="left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244"/>
              <a:ext cx="702" cy="118"/>
            </a:xfrm>
            <a:prstGeom prst="rect">
              <a:avLst/>
            </a:prstGeom>
            <a:noFill/>
          </p:spPr>
        </p:pic>
        <p:pic>
          <p:nvPicPr>
            <p:cNvPr id="10262" name="Picture 22" descr="left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" y="2357"/>
              <a:ext cx="447" cy="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80" grpId="0" autoUpdateAnimBg="0"/>
      <p:bldP spid="135181" grpId="0" autoUpdateAnimBg="0"/>
      <p:bldP spid="13518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1_1"/>
  <p:tag name="ANSWER" val="B"/>
  <p:tag name="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Q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A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B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C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D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E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F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1_3"/>
  <p:tag name="ANSWER" val="D"/>
  <p:tag name="POLL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Q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A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Q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B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C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D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E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F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1_4"/>
  <p:tag name="ANSWER" val="A"/>
  <p:tag name="POLL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Q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A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B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C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A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D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E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F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1_5"/>
  <p:tag name="ANSWER" val="D"/>
  <p:tag name="POLL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Q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A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B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C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D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E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B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F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C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D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E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#F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1_2"/>
  <p:tag name="ANSWER" val="C"/>
  <p:tag name="POLL" val="False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16441</TotalTime>
  <Words>2614</Words>
  <Application>Microsoft PowerPoint</Application>
  <PresentationFormat>Экран (4:3)</PresentationFormat>
  <Paragraphs>398</Paragraphs>
  <Slides>32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Wingdings</vt:lpstr>
      <vt:lpstr>Times New Roman</vt:lpstr>
      <vt:lpstr>Symbol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LJ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User</cp:lastModifiedBy>
  <cp:revision>475</cp:revision>
  <cp:lastPrinted>2003-11-11T12:29:51Z</cp:lastPrinted>
  <dcterms:created xsi:type="dcterms:W3CDTF">1999-12-16T13:12:21Z</dcterms:created>
  <dcterms:modified xsi:type="dcterms:W3CDTF">2011-12-03T06:37:06Z</dcterms:modified>
</cp:coreProperties>
</file>