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59" r:id="rId2"/>
    <p:sldId id="262" r:id="rId3"/>
    <p:sldId id="263" r:id="rId4"/>
    <p:sldId id="264" r:id="rId5"/>
    <p:sldId id="27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8071322-125F-4F6D-BCAA-6D2FA336A73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94203-BC8E-4719-9F8E-1EFEB6F95606}" type="slidenum">
              <a:rPr lang="ru-RU"/>
              <a:pPr/>
              <a:t>2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8A8FC-A6CC-4FD1-B28A-3371DB9D6A61}" type="slidenum">
              <a:rPr lang="ru-RU"/>
              <a:pPr/>
              <a:t>7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>
              <a:sym typeface="Wingdings 2" pitchFamily="18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F29B1-1EC1-4126-A03C-A5BF9C205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8355B-2AE8-4872-89ED-3F6455F03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055756-27A2-43E8-B8F6-931597229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3CFCA23-013F-4FE4-AD5E-29869BFF02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7CE97-4FB3-4EAB-9046-F5FBF62C1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9A8FC-AE4A-4526-BD0D-15BA2073D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DFB26F-9F38-45E6-BB60-DECF923E7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C12CC-6617-4028-B1B3-98353ED46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B046A-476C-4A09-A5AD-28F343A3B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404D1-B93D-406F-9589-CA9510996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600477-DC8E-4FBB-A9FF-CC30D2309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6826C-F380-492C-8D3B-08904DE0D5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749D21-EE72-444A-8A2A-EBDC6B5B0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0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285992"/>
            <a:ext cx="5786446" cy="433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57158" y="0"/>
            <a:ext cx="82042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Тема: Строение цветка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403350" y="333375"/>
            <a:ext cx="61071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Значение цветка для жизни</a:t>
            </a:r>
          </a:p>
          <a:p>
            <a:r>
              <a:rPr lang="ru-RU" sz="4000" dirty="0">
                <a:solidFill>
                  <a:srgbClr val="002060"/>
                </a:solidFill>
              </a:rPr>
              <a:t>               растения: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00113" y="1557338"/>
            <a:ext cx="74882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1. Привлечение насекомых опылителей</a:t>
            </a:r>
          </a:p>
          <a:p>
            <a:r>
              <a:rPr lang="ru-RU" sz="3200" dirty="0">
                <a:solidFill>
                  <a:srgbClr val="002060"/>
                </a:solidFill>
              </a:rPr>
              <a:t>2. Образование плодов и семян</a:t>
            </a:r>
          </a:p>
        </p:txBody>
      </p:sp>
      <p:pic>
        <p:nvPicPr>
          <p:cNvPr id="28676" name="Picture 3" descr="D:\Света\ботаника\цветы\0_b11_77e51725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924175"/>
            <a:ext cx="496887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11188" y="333375"/>
            <a:ext cx="79930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2800" i="1" dirty="0"/>
              <a:t>   </a:t>
            </a:r>
            <a:r>
              <a:rPr lang="ru-RU" sz="3600" i="1" dirty="0"/>
              <a:t>Домашнее задание</a:t>
            </a:r>
            <a:r>
              <a:rPr lang="ru-RU" sz="2800" i="1" dirty="0"/>
              <a:t>: </a:t>
            </a:r>
            <a:r>
              <a:rPr lang="ru-RU" sz="2800" i="1" dirty="0" smtClean="0"/>
              <a:t>п.20</a:t>
            </a:r>
            <a:endParaRPr lang="ru-RU" sz="2800" i="1" dirty="0"/>
          </a:p>
          <a:p>
            <a:pPr marL="342900" indent="-342900" algn="ctr"/>
            <a:r>
              <a:rPr lang="ru-RU" sz="2800" i="1" dirty="0"/>
              <a:t>Найти  легенду о </a:t>
            </a:r>
            <a:r>
              <a:rPr lang="ru-RU" sz="2800" i="1" dirty="0" smtClean="0"/>
              <a:t>цветах</a:t>
            </a:r>
            <a:endParaRPr lang="ru-RU" sz="2800" i="1" dirty="0"/>
          </a:p>
          <a:p>
            <a:pPr marL="342900" indent="-342900" algn="ctr"/>
            <a:r>
              <a:rPr lang="ru-RU" sz="2800" i="1" dirty="0"/>
              <a:t> и оформить её.</a:t>
            </a:r>
          </a:p>
        </p:txBody>
      </p:sp>
      <p:pic>
        <p:nvPicPr>
          <p:cNvPr id="29699" name="Picture 3" descr="три ро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916113"/>
            <a:ext cx="4572000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ро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75" y="1557338"/>
            <a:ext cx="3656013" cy="4103687"/>
          </a:xfrm>
          <a:prstGeom prst="rect">
            <a:avLst/>
          </a:prstGeom>
          <a:noFill/>
        </p:spPr>
      </p:pic>
      <p:pic>
        <p:nvPicPr>
          <p:cNvPr id="30723" name="Picture 3" descr="бут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557338"/>
            <a:ext cx="3398837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Света\ботаника\цветы\обо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71438"/>
            <a:ext cx="89535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71472" y="642918"/>
            <a:ext cx="79924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 i="1" dirty="0">
                <a:solidFill>
                  <a:srgbClr val="002060"/>
                </a:solidFill>
              </a:rPr>
              <a:t>СПАСИБО  ЗА 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lowers_0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000636"/>
            <a:ext cx="83568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Разнообразие цветов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14480" y="285728"/>
            <a:ext cx="63039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Разнообразие цветков</a:t>
            </a:r>
          </a:p>
        </p:txBody>
      </p:sp>
      <p:pic>
        <p:nvPicPr>
          <p:cNvPr id="16387" name="Picture 3" descr="D:\Света\ботаника\цветы\девясил обыкновенны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196975"/>
            <a:ext cx="28082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роз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96975"/>
            <a:ext cx="3024187" cy="2592388"/>
          </a:xfrm>
          <a:prstGeom prst="rect">
            <a:avLst/>
          </a:prstGeom>
          <a:noFill/>
        </p:spPr>
      </p:pic>
      <p:pic>
        <p:nvPicPr>
          <p:cNvPr id="16389" name="Picture 5" descr="пи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05263"/>
            <a:ext cx="3529012" cy="2376487"/>
          </a:xfrm>
          <a:prstGeom prst="rect">
            <a:avLst/>
          </a:prstGeom>
          <a:noFill/>
        </p:spPr>
      </p:pic>
      <p:pic>
        <p:nvPicPr>
          <p:cNvPr id="16390" name="Picture 6" descr="белая роз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1268413"/>
            <a:ext cx="2736850" cy="2447925"/>
          </a:xfrm>
          <a:prstGeom prst="rect">
            <a:avLst/>
          </a:prstGeom>
          <a:noFill/>
        </p:spPr>
      </p:pic>
      <p:pic>
        <p:nvPicPr>
          <p:cNvPr id="16391" name="Picture 7" descr="люти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4005263"/>
            <a:ext cx="3667125" cy="2443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4348" y="1214422"/>
            <a:ext cx="7902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Цветок –это орган семенного размножения цветковых растений.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7411" name="Picture 3" descr="C:\Documents and Settings\Дмитрий\Рабочий стол\света\виш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643314"/>
            <a:ext cx="4405312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D:\Света\ботаника\цветы\0_23d89_9c574242_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367506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3174" y="357166"/>
            <a:ext cx="4386266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i="1" dirty="0" smtClean="0">
                <a:solidFill>
                  <a:srgbClr val="FF0066"/>
                </a:solidFill>
              </a:rPr>
              <a:t>Строение цветка</a:t>
            </a:r>
          </a:p>
        </p:txBody>
      </p:sp>
      <p:pic>
        <p:nvPicPr>
          <p:cNvPr id="3075" name="Picture 9" descr="Безымянный"/>
          <p:cNvPicPr>
            <a:picLocks noChangeAspect="1" noChangeArrowheads="1"/>
          </p:cNvPicPr>
          <p:nvPr/>
        </p:nvPicPr>
        <p:blipFill>
          <a:blip r:embed="rId2"/>
          <a:srcRect l="14124" t="9492" r="20961" b="5667"/>
          <a:stretch>
            <a:fillRect/>
          </a:stretch>
        </p:blipFill>
        <p:spPr bwMode="auto">
          <a:xfrm>
            <a:off x="2339975" y="2276475"/>
            <a:ext cx="4248150" cy="3600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3076" name="AutoShape 12"/>
          <p:cNvSpPr>
            <a:spLocks/>
          </p:cNvSpPr>
          <p:nvPr/>
        </p:nvSpPr>
        <p:spPr bwMode="auto">
          <a:xfrm>
            <a:off x="7885113" y="3357563"/>
            <a:ext cx="73025" cy="863600"/>
          </a:xfrm>
          <a:prstGeom prst="rightBrace">
            <a:avLst>
              <a:gd name="adj1" fmla="val 985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2195513" y="3500438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2195513" y="393382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2195513" y="4437063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0" name="AutoShape 16"/>
          <p:cNvSpPr>
            <a:spLocks/>
          </p:cNvSpPr>
          <p:nvPr/>
        </p:nvSpPr>
        <p:spPr bwMode="auto">
          <a:xfrm>
            <a:off x="1187450" y="3357563"/>
            <a:ext cx="71438" cy="1152525"/>
          </a:xfrm>
          <a:prstGeom prst="leftBrace">
            <a:avLst>
              <a:gd name="adj1" fmla="val 13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2987675" y="2636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V="1">
            <a:off x="6084888" y="25654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2484438" y="1484313"/>
            <a:ext cx="4032250" cy="8651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694053081 h 21600"/>
              <a:gd name="T4" fmla="*/ 2147483647 w 21600"/>
              <a:gd name="T5" fmla="*/ 347026540 h 21600"/>
              <a:gd name="T6" fmla="*/ 2147483647 w 21600"/>
              <a:gd name="T7" fmla="*/ 6940530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Text Box 24"/>
          <p:cNvSpPr txBox="1">
            <a:spLocks noChangeArrowheads="1"/>
          </p:cNvSpPr>
          <p:nvPr/>
        </p:nvSpPr>
        <p:spPr bwMode="auto">
          <a:xfrm>
            <a:off x="2700338" y="1628775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</a:t>
            </a:r>
          </a:p>
        </p:txBody>
      </p:sp>
      <p:sp>
        <p:nvSpPr>
          <p:cNvPr id="3085" name="Text Box 25"/>
          <p:cNvSpPr txBox="1">
            <a:spLocks noChangeArrowheads="1"/>
          </p:cNvSpPr>
          <p:nvPr/>
        </p:nvSpPr>
        <p:spPr bwMode="auto">
          <a:xfrm>
            <a:off x="3276600" y="1484313"/>
            <a:ext cx="720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е</a:t>
            </a:r>
          </a:p>
        </p:txBody>
      </p:sp>
      <p:sp>
        <p:nvSpPr>
          <p:cNvPr id="3086" name="Text Box 26"/>
          <p:cNvSpPr txBox="1">
            <a:spLocks noChangeArrowheads="1"/>
          </p:cNvSpPr>
          <p:nvPr/>
        </p:nvSpPr>
        <p:spPr bwMode="auto">
          <a:xfrm>
            <a:off x="3924300" y="1341438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н</a:t>
            </a:r>
          </a:p>
        </p:txBody>
      </p:sp>
      <p:sp>
        <p:nvSpPr>
          <p:cNvPr id="3087" name="Text Box 28"/>
          <p:cNvSpPr txBox="1">
            <a:spLocks noChangeArrowheads="1"/>
          </p:cNvSpPr>
          <p:nvPr/>
        </p:nvSpPr>
        <p:spPr bwMode="auto">
          <a:xfrm>
            <a:off x="4572000" y="1341438"/>
            <a:ext cx="3603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ч</a:t>
            </a:r>
          </a:p>
        </p:txBody>
      </p:sp>
      <p:sp>
        <p:nvSpPr>
          <p:cNvPr id="3088" name="Text Box 29"/>
          <p:cNvSpPr txBox="1">
            <a:spLocks noChangeArrowheads="1"/>
          </p:cNvSpPr>
          <p:nvPr/>
        </p:nvSpPr>
        <p:spPr bwMode="auto">
          <a:xfrm>
            <a:off x="5076825" y="1412875"/>
            <a:ext cx="5032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и</a:t>
            </a:r>
          </a:p>
        </p:txBody>
      </p:sp>
      <p:sp>
        <p:nvSpPr>
          <p:cNvPr id="3089" name="Text Box 30"/>
          <p:cNvSpPr txBox="1">
            <a:spLocks noChangeArrowheads="1"/>
          </p:cNvSpPr>
          <p:nvPr/>
        </p:nvSpPr>
        <p:spPr bwMode="auto">
          <a:xfrm>
            <a:off x="5651500" y="1557338"/>
            <a:ext cx="504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2339975" y="2276475"/>
            <a:ext cx="1295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лепесток</a:t>
            </a: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5580063" y="2276475"/>
            <a:ext cx="9842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лепесток</a:t>
            </a: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5364163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5364163" y="39338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6588125" y="3284538"/>
            <a:ext cx="1152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пыльник</a:t>
            </a: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6516688" y="3789363"/>
            <a:ext cx="14414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тычиночная нить</a:t>
            </a: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7885113" y="3644900"/>
            <a:ext cx="11160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тычинка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1187450" y="3284538"/>
            <a:ext cx="1008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рыльце</a:t>
            </a: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1258888" y="3716338"/>
            <a:ext cx="10795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столбик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1258888" y="4221163"/>
            <a:ext cx="9366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завязь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23850" y="3716338"/>
            <a:ext cx="9366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пестик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6588125" y="4365625"/>
            <a:ext cx="25558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чашечка из чашелистиков</a:t>
            </a:r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5148263" y="45085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 flipH="1">
            <a:off x="2195513" y="472440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1042988" y="4581525"/>
            <a:ext cx="12255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цветоложе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5292725" y="5157788"/>
            <a:ext cx="1296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цветоножка</a:t>
            </a:r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4500563" y="53006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468313" y="6092825"/>
            <a:ext cx="8424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FF0066"/>
                </a:solidFill>
              </a:rPr>
              <a:t>Пестик и тычинка – главные части цветка</a:t>
            </a: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0" y="1125538"/>
            <a:ext cx="24114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раздельнолепестный</a:t>
            </a: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6732588" y="1125538"/>
            <a:ext cx="19446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сростнолепестный</a:t>
            </a:r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 flipH="1">
            <a:off x="2268538" y="126841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>
            <a:off x="5651500" y="126841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3276600" y="12684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8" name="Line 70"/>
          <p:cNvSpPr>
            <a:spLocks noChangeShapeType="1"/>
          </p:cNvSpPr>
          <p:nvPr/>
        </p:nvSpPr>
        <p:spPr bwMode="auto">
          <a:xfrm>
            <a:off x="5651500" y="12684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21" name="Oval 73"/>
          <p:cNvSpPr>
            <a:spLocks noChangeArrowheads="1"/>
          </p:cNvSpPr>
          <p:nvPr/>
        </p:nvSpPr>
        <p:spPr bwMode="auto">
          <a:xfrm>
            <a:off x="5219700" y="3068638"/>
            <a:ext cx="73025" cy="144462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22" name="Oval 74"/>
          <p:cNvSpPr>
            <a:spLocks noChangeArrowheads="1"/>
          </p:cNvSpPr>
          <p:nvPr/>
        </p:nvSpPr>
        <p:spPr bwMode="auto">
          <a:xfrm>
            <a:off x="611188" y="3429000"/>
            <a:ext cx="215900" cy="215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21" name="Line 75"/>
          <p:cNvSpPr>
            <a:spLocks noChangeShapeType="1"/>
          </p:cNvSpPr>
          <p:nvPr/>
        </p:nvSpPr>
        <p:spPr bwMode="auto">
          <a:xfrm>
            <a:off x="684213" y="36449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22" name="Line 76"/>
          <p:cNvSpPr>
            <a:spLocks noChangeShapeType="1"/>
          </p:cNvSpPr>
          <p:nvPr/>
        </p:nvSpPr>
        <p:spPr bwMode="auto">
          <a:xfrm>
            <a:off x="539750" y="37163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25" name="Oval 77"/>
          <p:cNvSpPr>
            <a:spLocks noChangeArrowheads="1"/>
          </p:cNvSpPr>
          <p:nvPr/>
        </p:nvSpPr>
        <p:spPr bwMode="auto">
          <a:xfrm>
            <a:off x="8172450" y="3357563"/>
            <a:ext cx="215900" cy="2873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24" name="Line 78"/>
          <p:cNvSpPr>
            <a:spLocks noChangeShapeType="1"/>
          </p:cNvSpPr>
          <p:nvPr/>
        </p:nvSpPr>
        <p:spPr bwMode="auto">
          <a:xfrm flipV="1">
            <a:off x="8388350" y="328453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4.56647E-6 C -0.01268 -0.00555 -0.00122 -0.00763 -0.01893 -0.0044 C -0.02396 0.00531 -0.01997 0.02081 -0.02848 0.02312 C -0.03473 0.02474 -0.04115 0.02451 -0.04758 0.0252 C -0.05087 0.02982 -0.05174 0.04092 -0.05556 0.04231 C -0.06077 0.04416 -0.06615 0.0437 -0.07136 0.04439 C -0.08004 0.05595 -0.0731 0.04508 -0.07778 0.05711 C -0.07865 0.05942 -0.08091 0.06335 -0.08091 0.06335 " pathEditMode="relative" ptsTypes="fffffffA">
                                      <p:cBhvr>
                                        <p:cTn id="157" dur="20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2" grpId="0" animBg="1"/>
      <p:bldP spid="2063" grpId="0" animBg="1"/>
      <p:bldP spid="2068" grpId="0" animBg="1"/>
      <p:bldP spid="2069" grpId="0" animBg="1"/>
      <p:bldP spid="2071" grpId="0" animBg="1"/>
      <p:bldP spid="2079" grpId="0"/>
      <p:bldP spid="2080" grpId="0"/>
      <p:bldP spid="2081" grpId="0" animBg="1"/>
      <p:bldP spid="2082" grpId="0" animBg="1"/>
      <p:bldP spid="2083" grpId="0"/>
      <p:bldP spid="2084" grpId="0"/>
      <p:bldP spid="2085" grpId="0"/>
      <p:bldP spid="2086" grpId="0"/>
      <p:bldP spid="2087" grpId="0"/>
      <p:bldP spid="2088" grpId="0"/>
      <p:bldP spid="2089" grpId="0"/>
      <p:bldP spid="2090" grpId="0"/>
      <p:bldP spid="2093" grpId="0" animBg="1"/>
      <p:bldP spid="2095" grpId="0" animBg="1"/>
      <p:bldP spid="2096" grpId="0"/>
      <p:bldP spid="2097" grpId="0"/>
      <p:bldP spid="2098" grpId="0" animBg="1"/>
      <p:bldP spid="2099" grpId="0"/>
      <p:bldP spid="2105" grpId="0"/>
      <p:bldP spid="2106" grpId="0"/>
      <p:bldP spid="2114" grpId="0" animBg="1"/>
      <p:bldP spid="2116" grpId="0" animBg="1"/>
      <p:bldP spid="2117" grpId="0" animBg="1"/>
      <p:bldP spid="2118" grpId="0" animBg="1"/>
      <p:bldP spid="2121" grpId="0" animBg="1"/>
      <p:bldP spid="2122" grpId="0" animBg="1"/>
      <p:bldP spid="2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00034" y="428604"/>
            <a:ext cx="67548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Типы цветков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 </a:t>
            </a:r>
            <a:r>
              <a:rPr lang="ru-RU" sz="4000" b="1" dirty="0">
                <a:solidFill>
                  <a:srgbClr val="FF0000"/>
                </a:solidFill>
              </a:rPr>
              <a:t>строению околоцветника</a:t>
            </a:r>
          </a:p>
        </p:txBody>
      </p:sp>
      <p:pic>
        <p:nvPicPr>
          <p:cNvPr id="22531" name="Содержимое 2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7620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76700"/>
            <a:ext cx="22129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2" descr="C:\Documents and Settings\Дмитрий\Рабочий стол\света\bnv034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005263"/>
            <a:ext cx="20875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C:\Documents and Settings\Дмитрий\Рабочий стол\света\normal_IMG_42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071938"/>
            <a:ext cx="2095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Однополые и обоеполые</a:t>
            </a:r>
          </a:p>
        </p:txBody>
      </p:sp>
      <p:graphicFrame>
        <p:nvGraphicFramePr>
          <p:cNvPr id="24579" name="Organization Chart 3"/>
          <p:cNvGraphicFramePr>
            <a:graphicFrameLocks/>
          </p:cNvGraphicFramePr>
          <p:nvPr>
            <p:ph sz="half" idx="1"/>
          </p:nvPr>
        </p:nvGraphicFramePr>
        <p:xfrm>
          <a:off x="431800" y="1568450"/>
          <a:ext cx="8208963" cy="2940050"/>
        </p:xfrm>
        <a:graphic>
          <a:graphicData uri="http://schemas.openxmlformats.org/drawingml/2006/compatibility">
            <com:legacyDrawing xmlns:com="http://schemas.openxmlformats.org/drawingml/2006/compatibility" spid="_x0000_s24579"/>
          </a:graphicData>
        </a:graphic>
      </p:graphicFrame>
      <p:pic>
        <p:nvPicPr>
          <p:cNvPr id="24590" name="Picture 14" descr="Пестичные цветок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652963"/>
            <a:ext cx="1979613" cy="1979612"/>
          </a:xfrm>
          <a:prstGeom prst="rect">
            <a:avLst/>
          </a:prstGeom>
          <a:noFill/>
        </p:spPr>
      </p:pic>
      <p:pic>
        <p:nvPicPr>
          <p:cNvPr id="24591" name="Picture 15" descr="Тычиночный цветок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4652963"/>
            <a:ext cx="1979612" cy="1979612"/>
          </a:xfrm>
          <a:prstGeom prst="rect">
            <a:avLst/>
          </a:prstGeom>
          <a:noFill/>
        </p:spPr>
      </p:pic>
      <p:pic>
        <p:nvPicPr>
          <p:cNvPr id="24592" name="Picture 16" descr="цветок 2 (фиол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4581525"/>
            <a:ext cx="1512887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714612" y="357166"/>
            <a:ext cx="423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Обоеполые цветки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55650" y="1196975"/>
            <a:ext cx="7634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- это цветки, имеющие и пестики и тычинки.</a:t>
            </a:r>
          </a:p>
        </p:txBody>
      </p:sp>
      <p:pic>
        <p:nvPicPr>
          <p:cNvPr id="26628" name="Picture 2" descr="C:\Documents and Settings\Дмитрий\Рабочий стол\света\лип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85938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Documents and Settings\Дмитрий\Рабочий стол\света\лилия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6970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11188" y="4292600"/>
            <a:ext cx="187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Цветок липы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227763" y="4435475"/>
            <a:ext cx="198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Цветок лилии</a:t>
            </a:r>
          </a:p>
        </p:txBody>
      </p:sp>
      <p:pic>
        <p:nvPicPr>
          <p:cNvPr id="26632" name="Picture 5" descr="C:\Documents and Settings\Дмитрий\Рабочий стол\света\вишн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4071938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227763" y="5948363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Цветок вишни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843213" y="260350"/>
            <a:ext cx="4284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Однополые цветки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00113" y="90805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- это цветки, которые содержат либо пестики (пестичные - женские цветки), 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либо тычинки (тычиночные - мужские цветки)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565400"/>
            <a:ext cx="374491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420938"/>
            <a:ext cx="2520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619250" y="5689600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Цветок тополя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508625" y="5661025"/>
            <a:ext cx="243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Цветок облепихи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243</TotalTime>
  <Words>146</Words>
  <Application>Microsoft Office PowerPoint</Application>
  <PresentationFormat>Экран (4:3)</PresentationFormat>
  <Paragraphs>54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Wingdings</vt:lpstr>
      <vt:lpstr>Wingdings 2</vt:lpstr>
      <vt:lpstr>Аспект</vt:lpstr>
      <vt:lpstr>Слайд 1</vt:lpstr>
      <vt:lpstr>Слайд 2</vt:lpstr>
      <vt:lpstr>Слайд 3</vt:lpstr>
      <vt:lpstr>Слайд 4</vt:lpstr>
      <vt:lpstr>Строение цветка</vt:lpstr>
      <vt:lpstr>Слайд 6</vt:lpstr>
      <vt:lpstr>Однополые и обоеполые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11</cp:revision>
  <dcterms:created xsi:type="dcterms:W3CDTF">2010-03-14T15:40:48Z</dcterms:created>
  <dcterms:modified xsi:type="dcterms:W3CDTF">2011-11-30T10:19:57Z</dcterms:modified>
</cp:coreProperties>
</file>