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60" r:id="rId5"/>
    <p:sldId id="261" r:id="rId6"/>
    <p:sldId id="263" r:id="rId7"/>
    <p:sldId id="264" r:id="rId8"/>
    <p:sldId id="265" r:id="rId9"/>
    <p:sldId id="267" r:id="rId10"/>
    <p:sldId id="268" r:id="rId11"/>
    <p:sldId id="266" r:id="rId12"/>
    <p:sldId id="269"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1" autoAdjust="0"/>
    <p:restoredTop sz="94707" autoAdjust="0"/>
  </p:normalViewPr>
  <p:slideViewPr>
    <p:cSldViewPr>
      <p:cViewPr varScale="1">
        <p:scale>
          <a:sx n="62" d="100"/>
          <a:sy n="62" d="100"/>
        </p:scale>
        <p:origin x="-49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8D03CEA1-6907-4F53-8550-686E2531E588}" type="datetimeFigureOut">
              <a:rPr lang="ru-RU" smtClean="0"/>
              <a:pPr/>
              <a:t>18.10.2011</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18A33B4D-B742-4F1D-9F05-2DD37BFCE957}" type="slidenum">
              <a:rPr lang="ru-RU" smtClean="0"/>
              <a:pPr/>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D03CEA1-6907-4F53-8550-686E2531E588}" type="datetimeFigureOut">
              <a:rPr lang="ru-RU" smtClean="0"/>
              <a:pPr/>
              <a:t>18.10.2011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8A33B4D-B742-4F1D-9F05-2DD37BFCE95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D03CEA1-6907-4F53-8550-686E2531E588}" type="datetimeFigureOut">
              <a:rPr lang="ru-RU" smtClean="0"/>
              <a:pPr/>
              <a:t>18.10.2011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8A33B4D-B742-4F1D-9F05-2DD37BFCE95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D03CEA1-6907-4F53-8550-686E2531E588}" type="datetimeFigureOut">
              <a:rPr lang="ru-RU" smtClean="0"/>
              <a:pPr/>
              <a:t>18.10.2011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8A33B4D-B742-4F1D-9F05-2DD37BFCE95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D03CEA1-6907-4F53-8550-686E2531E588}" type="datetimeFigureOut">
              <a:rPr lang="ru-RU" smtClean="0"/>
              <a:pPr/>
              <a:t>18.10.2011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18A33B4D-B742-4F1D-9F05-2DD37BFCE957}"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D03CEA1-6907-4F53-8550-686E2531E588}" type="datetimeFigureOut">
              <a:rPr lang="ru-RU" smtClean="0"/>
              <a:pPr/>
              <a:t>18.10.2011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8A33B4D-B742-4F1D-9F05-2DD37BFCE95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8D03CEA1-6907-4F53-8550-686E2531E588}" type="datetimeFigureOut">
              <a:rPr lang="ru-RU" smtClean="0"/>
              <a:pPr/>
              <a:t>18.10.2011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8A33B4D-B742-4F1D-9F05-2DD37BFCE95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8D03CEA1-6907-4F53-8550-686E2531E588}" type="datetimeFigureOut">
              <a:rPr lang="ru-RU" smtClean="0"/>
              <a:pPr/>
              <a:t>18.10.2011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8A33B4D-B742-4F1D-9F05-2DD37BFCE95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D03CEA1-6907-4F53-8550-686E2531E588}" type="datetimeFigureOut">
              <a:rPr lang="ru-RU" smtClean="0"/>
              <a:pPr/>
              <a:t>18.10.2011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8A33B4D-B742-4F1D-9F05-2DD37BFCE95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D03CEA1-6907-4F53-8550-686E2531E588}" type="datetimeFigureOut">
              <a:rPr lang="ru-RU" smtClean="0"/>
              <a:pPr/>
              <a:t>18.10.2011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8A33B4D-B742-4F1D-9F05-2DD37BFCE95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8D03CEA1-6907-4F53-8550-686E2531E588}" type="datetimeFigureOut">
              <a:rPr lang="ru-RU" smtClean="0"/>
              <a:pPr/>
              <a:t>18.10.2011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8A33B4D-B742-4F1D-9F05-2DD37BFCE95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D03CEA1-6907-4F53-8550-686E2531E588}" type="datetimeFigureOut">
              <a:rPr lang="ru-RU" smtClean="0"/>
              <a:pPr/>
              <a:t>18.10.2011</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8A33B4D-B742-4F1D-9F05-2DD37BFCE957}"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ru.wikipedia.org/wiki/%D0%A4%D0%B0%D0%B9%D0%BB:Drug_danger_and_dependence.png" TargetMode="Externa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4348" y="714356"/>
            <a:ext cx="7772400" cy="1470025"/>
          </a:xfrm>
        </p:spPr>
        <p:txBody>
          <a:bodyPr/>
          <a:lstStyle/>
          <a:p>
            <a:r>
              <a:rPr lang="ru-RU" dirty="0" smtClean="0"/>
              <a:t>Вредные привычки</a:t>
            </a:r>
            <a:endParaRPr lang="ru-RU" dirty="0"/>
          </a:p>
        </p:txBody>
      </p:sp>
      <p:sp>
        <p:nvSpPr>
          <p:cNvPr id="3" name="Подзаголовок 2"/>
          <p:cNvSpPr>
            <a:spLocks noGrp="1"/>
          </p:cNvSpPr>
          <p:nvPr>
            <p:ph type="subTitle" idx="1"/>
          </p:nvPr>
        </p:nvSpPr>
        <p:spPr>
          <a:xfrm>
            <a:off x="1214414" y="3286124"/>
            <a:ext cx="6929486" cy="1752600"/>
          </a:xfrm>
        </p:spPr>
        <p:txBody>
          <a:bodyPr>
            <a:normAutofit/>
          </a:bodyPr>
          <a:lstStyle/>
          <a:p>
            <a:r>
              <a:rPr lang="ru-RU" sz="4000" dirty="0" smtClean="0">
                <a:latin typeface="Monotype Corsiva" pitchFamily="66" charset="0"/>
              </a:rPr>
              <a:t>Алкоголизм</a:t>
            </a:r>
            <a:r>
              <a:rPr lang="en-US" sz="4000" dirty="0" smtClean="0">
                <a:latin typeface="Monotype Corsiva" pitchFamily="66" charset="0"/>
              </a:rPr>
              <a:t>.</a:t>
            </a:r>
            <a:r>
              <a:rPr lang="ru-RU" sz="4000" dirty="0" smtClean="0">
                <a:latin typeface="Monotype Corsiva" pitchFamily="66" charset="0"/>
              </a:rPr>
              <a:t>Курение</a:t>
            </a:r>
            <a:r>
              <a:rPr lang="en-US" sz="4000" dirty="0" smtClean="0">
                <a:latin typeface="Monotype Corsiva" pitchFamily="66" charset="0"/>
              </a:rPr>
              <a:t>.</a:t>
            </a:r>
            <a:r>
              <a:rPr lang="ru-RU" sz="4000" dirty="0" smtClean="0">
                <a:latin typeface="Monotype Corsiva" pitchFamily="66" charset="0"/>
              </a:rPr>
              <a:t>Наркомания</a:t>
            </a:r>
            <a:r>
              <a:rPr lang="en-US" sz="4000" dirty="0" smtClean="0">
                <a:latin typeface="Monotype Corsiva" pitchFamily="66" charset="0"/>
              </a:rPr>
              <a:t>.</a:t>
            </a:r>
            <a:endParaRPr lang="ru-RU" sz="4000" dirty="0">
              <a:latin typeface="Monotype Corsiva" pitchFamily="66" charset="0"/>
            </a:endParaRP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dirty="0" smtClean="0"/>
              <a:t>Диаграмма Зависимости</a:t>
            </a:r>
            <a:endParaRPr lang="ru-RU" sz="2800" dirty="0"/>
          </a:p>
        </p:txBody>
      </p:sp>
      <p:sp>
        <p:nvSpPr>
          <p:cNvPr id="5" name="Текст 4"/>
          <p:cNvSpPr>
            <a:spLocks noGrp="1"/>
          </p:cNvSpPr>
          <p:nvPr>
            <p:ph type="body" idx="2"/>
          </p:nvPr>
        </p:nvSpPr>
        <p:spPr>
          <a:xfrm>
            <a:off x="357158" y="1643050"/>
            <a:ext cx="3186106" cy="5214950"/>
          </a:xfrm>
        </p:spPr>
        <p:txBody>
          <a:bodyPr>
            <a:normAutofit fontScale="55000" lnSpcReduction="20000"/>
          </a:bodyPr>
          <a:lstStyle/>
          <a:p>
            <a:r>
              <a:rPr lang="ru-RU" sz="3800" dirty="0" smtClean="0">
                <a:latin typeface="Monotype Corsiva" pitchFamily="66" charset="0"/>
              </a:rPr>
              <a:t>Наиболее распространёнными видами наркомании являются токсикомания, алкоголизм, </a:t>
            </a:r>
            <a:r>
              <a:rPr lang="ru-RU" sz="3800" dirty="0" err="1" smtClean="0">
                <a:latin typeface="Monotype Corsiva" pitchFamily="66" charset="0"/>
              </a:rPr>
              <a:t>табакокурение</a:t>
            </a:r>
            <a:r>
              <a:rPr lang="ru-RU" sz="3800" dirty="0" smtClean="0">
                <a:latin typeface="Monotype Corsiva" pitchFamily="66" charset="0"/>
              </a:rPr>
              <a:t> ,употребление препаратов конопли (гашиш, </a:t>
            </a:r>
            <a:r>
              <a:rPr lang="ru-RU" sz="3800" dirty="0" err="1" smtClean="0">
                <a:latin typeface="Monotype Corsiva" pitchFamily="66" charset="0"/>
              </a:rPr>
              <a:t>марихуанановых</a:t>
            </a:r>
            <a:r>
              <a:rPr lang="ru-RU" sz="3800" dirty="0" smtClean="0">
                <a:latin typeface="Monotype Corsiva" pitchFamily="66" charset="0"/>
              </a:rPr>
              <a:t> средств.</a:t>
            </a:r>
          </a:p>
          <a:p>
            <a:r>
              <a:rPr lang="ru-RU" sz="3800" dirty="0" smtClean="0">
                <a:latin typeface="Monotype Corsiva" pitchFamily="66" charset="0"/>
              </a:rPr>
              <a:t>Также распространено употребление </a:t>
            </a:r>
            <a:r>
              <a:rPr lang="ru-RU" sz="3800" u="sng" dirty="0" err="1" smtClean="0">
                <a:latin typeface="Monotype Corsiva" pitchFamily="66" charset="0"/>
              </a:rPr>
              <a:t>психоактивных</a:t>
            </a:r>
            <a:r>
              <a:rPr lang="ru-RU" sz="3800" u="sng" dirty="0" smtClean="0">
                <a:latin typeface="Monotype Corsiva" pitchFamily="66" charset="0"/>
              </a:rPr>
              <a:t> веществ</a:t>
            </a:r>
            <a:r>
              <a:rPr lang="ru-RU" sz="3800" dirty="0" smtClean="0">
                <a:latin typeface="Monotype Corsiva" pitchFamily="66" charset="0"/>
              </a:rPr>
              <a:t> алкалоидов </a:t>
            </a:r>
            <a:r>
              <a:rPr lang="ru-RU" sz="3800" u="sng" dirty="0" smtClean="0">
                <a:latin typeface="Monotype Corsiva" pitchFamily="66" charset="0"/>
              </a:rPr>
              <a:t>мака</a:t>
            </a:r>
            <a:r>
              <a:rPr lang="ru-RU" sz="3800" dirty="0" smtClean="0">
                <a:latin typeface="Monotype Corsiva" pitchFamily="66" charset="0"/>
              </a:rPr>
              <a:t> (</a:t>
            </a:r>
            <a:r>
              <a:rPr lang="ru-RU" sz="3800" u="sng" dirty="0" smtClean="0">
                <a:latin typeface="Monotype Corsiva" pitchFamily="66" charset="0"/>
              </a:rPr>
              <a:t>опий</a:t>
            </a:r>
            <a:r>
              <a:rPr lang="ru-RU" sz="3800" dirty="0" smtClean="0">
                <a:latin typeface="Monotype Corsiva" pitchFamily="66" charset="0"/>
              </a:rPr>
              <a:t>, </a:t>
            </a:r>
            <a:r>
              <a:rPr lang="ru-RU" sz="3800" u="sng" dirty="0" smtClean="0">
                <a:latin typeface="Monotype Corsiva" pitchFamily="66" charset="0"/>
              </a:rPr>
              <a:t>морфин</a:t>
            </a:r>
            <a:r>
              <a:rPr lang="ru-RU" sz="3800" dirty="0" smtClean="0">
                <a:latin typeface="Monotype Corsiva" pitchFamily="66" charset="0"/>
              </a:rPr>
              <a:t>, </a:t>
            </a:r>
            <a:r>
              <a:rPr lang="ru-RU" sz="3800" u="sng" dirty="0" smtClean="0">
                <a:latin typeface="Monotype Corsiva" pitchFamily="66" charset="0"/>
              </a:rPr>
              <a:t>героин</a:t>
            </a:r>
            <a:r>
              <a:rPr lang="ru-RU" sz="3800" dirty="0" smtClean="0">
                <a:latin typeface="Monotype Corsiva" pitchFamily="66" charset="0"/>
              </a:rPr>
              <a:t>), коки (</a:t>
            </a:r>
            <a:r>
              <a:rPr lang="ru-RU" sz="3800" u="sng" dirty="0" smtClean="0">
                <a:latin typeface="Monotype Corsiva" pitchFamily="66" charset="0"/>
              </a:rPr>
              <a:t>кокаин</a:t>
            </a:r>
            <a:r>
              <a:rPr lang="ru-RU" sz="3800" dirty="0" smtClean="0">
                <a:latin typeface="Monotype Corsiva" pitchFamily="66" charset="0"/>
              </a:rPr>
              <a:t>) и многих других, включая современные синтезированные наркотики.</a:t>
            </a:r>
          </a:p>
          <a:p>
            <a:endParaRPr lang="ru-RU" dirty="0"/>
          </a:p>
        </p:txBody>
      </p:sp>
      <p:pic>
        <p:nvPicPr>
          <p:cNvPr id="4" name="Содержимое 3" descr="http://upload.wikimedia.org/wikipedia/commons/thumb/3/3e/Drug_danger_and_dependence.png/480px-Drug_danger_and_dependence.png">
            <a:hlinkClick r:id="rId2"/>
          </p:cNvPr>
          <p:cNvPicPr>
            <a:picLocks noGrp="1"/>
          </p:cNvPicPr>
          <p:nvPr>
            <p:ph sz="half" idx="1"/>
          </p:nvPr>
        </p:nvPicPr>
        <p:blipFill>
          <a:blip r:embed="rId3" cstate="print"/>
          <a:stretch>
            <a:fillRect/>
          </a:stretch>
        </p:blipFill>
        <p:spPr bwMode="auto">
          <a:xfrm>
            <a:off x="3643306" y="1643050"/>
            <a:ext cx="5500694" cy="442915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357166"/>
            <a:ext cx="8229600" cy="1143000"/>
          </a:xfrm>
        </p:spPr>
        <p:txBody>
          <a:bodyPr>
            <a:normAutofit fontScale="90000"/>
          </a:bodyPr>
          <a:lstStyle/>
          <a:p>
            <a:r>
              <a:rPr lang="ru-RU" dirty="0" smtClean="0"/>
              <a:t>Последствия употребления наркотиков</a:t>
            </a:r>
            <a:endParaRPr lang="ru-RU" dirty="0"/>
          </a:p>
        </p:txBody>
      </p:sp>
      <p:sp>
        <p:nvSpPr>
          <p:cNvPr id="3" name="Содержимое 2"/>
          <p:cNvSpPr>
            <a:spLocks noGrp="1"/>
          </p:cNvSpPr>
          <p:nvPr>
            <p:ph idx="1"/>
          </p:nvPr>
        </p:nvSpPr>
        <p:spPr>
          <a:xfrm>
            <a:off x="500034" y="1785926"/>
            <a:ext cx="8229600" cy="4709160"/>
          </a:xfrm>
        </p:spPr>
        <p:txBody>
          <a:bodyPr>
            <a:normAutofit/>
          </a:bodyPr>
          <a:lstStyle/>
          <a:p>
            <a:r>
              <a:rPr lang="ru-RU" sz="2400" dirty="0" smtClean="0">
                <a:latin typeface="Monotype Corsiva" pitchFamily="66" charset="0"/>
              </a:rPr>
              <a:t>Слабость всех групп мышц, нарушения походки, значительное снижение массы тела, нарушение функционирования печени и почек, тяжелое повреждение головного мозга и нервной системы, снижение</a:t>
            </a:r>
          </a:p>
          <a:p>
            <a:r>
              <a:rPr lang="ru-RU" sz="2400" dirty="0" smtClean="0">
                <a:latin typeface="Monotype Corsiva" pitchFamily="66" charset="0"/>
              </a:rPr>
              <a:t> Развитие злокачественных опухолей головного мозга, угнетение иммунной системы и развитие импотенции (половой слабости). памяти, нарушение способности мыслить.</a:t>
            </a:r>
          </a:p>
          <a:p>
            <a:r>
              <a:rPr lang="ru-RU" sz="2400" dirty="0" smtClean="0"/>
              <a:t> </a:t>
            </a:r>
            <a:r>
              <a:rPr lang="ru-RU" sz="2400" dirty="0" smtClean="0">
                <a:latin typeface="Monotype Corsiva" pitchFamily="66" charset="0"/>
              </a:rPr>
              <a:t>Снижение кровяного давления, медленный пульс, аритмия сердца, гипотермия (низкая температура тела), глубокий сон, обездвиженность, коматозное состояние, смертельный исход </a:t>
            </a:r>
            <a:endParaRPr lang="ru-RU" sz="2400" dirty="0">
              <a:latin typeface="Monotype Corsiva" pitchFamily="66" charset="0"/>
            </a:endParaRPr>
          </a:p>
        </p:txBody>
      </p:sp>
    </p:spTree>
  </p:cSld>
  <p:clrMapOvr>
    <a:masterClrMapping/>
  </p:clrMapOvr>
  <p:transition>
    <p:newsflash/>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1928802"/>
            <a:ext cx="8229600" cy="1143000"/>
          </a:xfrm>
        </p:spPr>
        <p:txBody>
          <a:bodyPr>
            <a:normAutofit/>
          </a:bodyPr>
          <a:lstStyle/>
          <a:p>
            <a:r>
              <a:rPr lang="ru-RU" dirty="0" smtClean="0"/>
              <a:t>СПАСИБО ЗА ВНИМАНИЕ!!!</a:t>
            </a:r>
            <a:endParaRPr lang="ru-RU" dirty="0"/>
          </a:p>
        </p:txBody>
      </p:sp>
      <p:sp>
        <p:nvSpPr>
          <p:cNvPr id="3" name="Содержимое 2"/>
          <p:cNvSpPr>
            <a:spLocks noGrp="1"/>
          </p:cNvSpPr>
          <p:nvPr>
            <p:ph idx="1"/>
          </p:nvPr>
        </p:nvSpPr>
        <p:spPr>
          <a:xfrm>
            <a:off x="714348" y="3143248"/>
            <a:ext cx="8229600" cy="4709160"/>
          </a:xfrm>
        </p:spPr>
        <p:txBody>
          <a:bodyPr/>
          <a:lstStyle/>
          <a:p>
            <a:endParaRPr lang="ru-RU" dirty="0" smtClean="0"/>
          </a:p>
          <a:p>
            <a:endParaRPr lang="ru-RU" dirty="0" smtClean="0"/>
          </a:p>
          <a:p>
            <a:endParaRPr lang="ru-RU" dirty="0" smtClean="0"/>
          </a:p>
          <a:p>
            <a:endParaRPr lang="ru-RU" dirty="0" smtClean="0"/>
          </a:p>
          <a:p>
            <a:r>
              <a:rPr lang="ru-RU" dirty="0" smtClean="0"/>
              <a:t>                                  Презентацию  подготовили:</a:t>
            </a:r>
          </a:p>
          <a:p>
            <a:r>
              <a:rPr lang="ru-RU" dirty="0" smtClean="0"/>
              <a:t>                                  </a:t>
            </a:r>
            <a:r>
              <a:rPr lang="ru-RU" dirty="0" err="1" smtClean="0"/>
              <a:t>Арыстанбекова</a:t>
            </a:r>
            <a:r>
              <a:rPr lang="ru-RU" dirty="0" smtClean="0"/>
              <a:t> К. Хо Анна</a:t>
            </a: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28596" y="1785926"/>
            <a:ext cx="8229600" cy="4709160"/>
          </a:xfrm>
        </p:spPr>
        <p:txBody>
          <a:bodyPr>
            <a:normAutofit/>
          </a:bodyPr>
          <a:lstStyle/>
          <a:p>
            <a:r>
              <a:rPr lang="ru-RU" sz="3200" b="1" dirty="0" smtClean="0">
                <a:latin typeface="Monotype Corsiva" pitchFamily="66" charset="0"/>
              </a:rPr>
              <a:t>У каждого человека есть свои вредные привычки</a:t>
            </a:r>
            <a:r>
              <a:rPr lang="ru-RU" sz="3200" dirty="0" smtClean="0">
                <a:latin typeface="Monotype Corsiva" pitchFamily="66" charset="0"/>
              </a:rPr>
              <a:t>, и это практически для всех проблема, которая играет далеко не последнюю роль в их жизни. Самыми распространёнными привычками, вредящими здоровью человека, являются: наркомания, курение и алкоголизм</a:t>
            </a:r>
            <a:endParaRPr lang="ru-RU" sz="3200" dirty="0">
              <a:latin typeface="Monotype Corsiva" pitchFamily="66" charset="0"/>
            </a:endParaRP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endParaRPr lang="ru-RU"/>
          </a:p>
        </p:txBody>
      </p:sp>
      <p:sp>
        <p:nvSpPr>
          <p:cNvPr id="5" name="Текст 4"/>
          <p:cNvSpPr>
            <a:spLocks noGrp="1"/>
          </p:cNvSpPr>
          <p:nvPr>
            <p:ph type="body" idx="2"/>
          </p:nvPr>
        </p:nvSpPr>
        <p:spPr/>
        <p:txBody>
          <a:bodyPr/>
          <a:lstStyle/>
          <a:p>
            <a:endParaRPr lang="ru-RU" dirty="0"/>
          </a:p>
        </p:txBody>
      </p:sp>
      <p:sp>
        <p:nvSpPr>
          <p:cNvPr id="3" name="Содержимое 2"/>
          <p:cNvSpPr>
            <a:spLocks noGrp="1"/>
          </p:cNvSpPr>
          <p:nvPr>
            <p:ph sz="half" idx="1"/>
          </p:nvPr>
        </p:nvSpPr>
        <p:spPr/>
        <p:txBody>
          <a:bodyPr>
            <a:normAutofit fontScale="92500" lnSpcReduction="20000"/>
          </a:bodyPr>
          <a:lstStyle/>
          <a:p>
            <a:endParaRPr lang="ru-RU" dirty="0"/>
          </a:p>
          <a:p>
            <a:r>
              <a:rPr lang="ru-RU" b="1" i="1" dirty="0" smtClean="0">
                <a:latin typeface="Monotype Corsiva" pitchFamily="66" charset="0"/>
              </a:rPr>
              <a:t>Курение</a:t>
            </a:r>
            <a:r>
              <a:rPr lang="ru-RU" i="1" dirty="0" smtClean="0">
                <a:latin typeface="Monotype Corsiva" pitchFamily="66" charset="0"/>
              </a:rPr>
              <a:t> — вид бытовой наркомании, заключающийся во вдыхании дыма препаратов, обычно растительного происхождения, тлеющих в потоке вдыхаемого воздуха, с целью насыщения организма содержащимися в них активными веществами путём их возгонки и последующего всасывания в лёгких и дыхательных путях. Как правило, применяется для употребления наркотических препаратов (табак, гашиш, марихуана, опиум, крэк, кокаин и т. п.) благодаря быстрому поступлению насыщенной психоактивными веществами крови в головной мозг.</a:t>
            </a:r>
          </a:p>
        </p:txBody>
      </p:sp>
      <p:pic>
        <p:nvPicPr>
          <p:cNvPr id="1026" name="Picture 2" descr="C:\Documents and Settings\Павел\Рабочий стол\7406.jpg"/>
          <p:cNvPicPr>
            <a:picLocks noChangeAspect="1" noChangeArrowheads="1"/>
          </p:cNvPicPr>
          <p:nvPr/>
        </p:nvPicPr>
        <p:blipFill>
          <a:blip r:embed="rId2" cstate="print"/>
          <a:srcRect/>
          <a:stretch>
            <a:fillRect/>
          </a:stretch>
        </p:blipFill>
        <p:spPr bwMode="auto">
          <a:xfrm>
            <a:off x="0" y="703076"/>
            <a:ext cx="4143372" cy="4797626"/>
          </a:xfrm>
          <a:prstGeom prst="rect">
            <a:avLst/>
          </a:prstGeom>
          <a:noFill/>
        </p:spPr>
      </p:pic>
    </p:spTree>
  </p:cSld>
  <p:clrMapOvr>
    <a:masterClrMapping/>
  </p:clrMapOvr>
  <p:transition>
    <p:pull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500034" y="428604"/>
            <a:ext cx="8229600" cy="1143000"/>
          </a:xfrm>
        </p:spPr>
        <p:txBody>
          <a:bodyPr/>
          <a:lstStyle/>
          <a:p>
            <a:r>
              <a:rPr lang="ru-RU" dirty="0" smtClean="0"/>
              <a:t>Вредное воздействие курения</a:t>
            </a:r>
            <a:endParaRPr lang="ru-RU" dirty="0"/>
          </a:p>
        </p:txBody>
      </p:sp>
      <p:sp>
        <p:nvSpPr>
          <p:cNvPr id="6" name="Содержимое 5"/>
          <p:cNvSpPr>
            <a:spLocks noGrp="1"/>
          </p:cNvSpPr>
          <p:nvPr>
            <p:ph idx="4294967295"/>
          </p:nvPr>
        </p:nvSpPr>
        <p:spPr>
          <a:xfrm>
            <a:off x="428596" y="1643050"/>
            <a:ext cx="8229600" cy="4708525"/>
          </a:xfrm>
        </p:spPr>
        <p:txBody>
          <a:bodyPr>
            <a:normAutofit fontScale="25000" lnSpcReduction="20000"/>
          </a:bodyPr>
          <a:lstStyle/>
          <a:p>
            <a:r>
              <a:rPr lang="ru-RU" sz="9600" dirty="0" smtClean="0">
                <a:latin typeface="Monotype Corsiva" pitchFamily="66" charset="0"/>
              </a:rPr>
              <a:t>Вдыхаемый дым обжигает слизистые и в нём содержится большое количество вредных веществ (</a:t>
            </a:r>
            <a:r>
              <a:rPr lang="ru-RU" sz="9600" u="sng" dirty="0" smtClean="0">
                <a:latin typeface="Monotype Corsiva" pitchFamily="66" charset="0"/>
              </a:rPr>
              <a:t>бензпирен</a:t>
            </a:r>
            <a:r>
              <a:rPr lang="ru-RU" sz="9600" dirty="0" smtClean="0">
                <a:latin typeface="Monotype Corsiva" pitchFamily="66" charset="0"/>
              </a:rPr>
              <a:t>, </a:t>
            </a:r>
            <a:r>
              <a:rPr lang="ru-RU" sz="9600" u="sng" dirty="0" smtClean="0">
                <a:latin typeface="Monotype Corsiva" pitchFamily="66" charset="0"/>
              </a:rPr>
              <a:t>нитрозамины</a:t>
            </a:r>
            <a:r>
              <a:rPr lang="ru-RU" sz="9600" dirty="0" smtClean="0">
                <a:latin typeface="Monotype Corsiva" pitchFamily="66" charset="0"/>
              </a:rPr>
              <a:t>, </a:t>
            </a:r>
            <a:r>
              <a:rPr lang="ru-RU" sz="9600" u="sng" dirty="0" smtClean="0">
                <a:latin typeface="Monotype Corsiva" pitchFamily="66" charset="0"/>
              </a:rPr>
              <a:t>угарный газ</a:t>
            </a:r>
            <a:r>
              <a:rPr lang="ru-RU" sz="9600" dirty="0" smtClean="0">
                <a:latin typeface="Monotype Corsiva" pitchFamily="66" charset="0"/>
              </a:rPr>
              <a:t>, частицы </a:t>
            </a:r>
            <a:r>
              <a:rPr lang="ru-RU" sz="9600" u="sng" dirty="0" smtClean="0">
                <a:latin typeface="Monotype Corsiva" pitchFamily="66" charset="0"/>
              </a:rPr>
              <a:t>сажи</a:t>
            </a:r>
            <a:r>
              <a:rPr lang="ru-RU" sz="9600" dirty="0" smtClean="0">
                <a:latin typeface="Monotype Corsiva" pitchFamily="66" charset="0"/>
              </a:rPr>
              <a:t> и т. д.), курение повышает риск развития </a:t>
            </a:r>
            <a:r>
              <a:rPr lang="ru-RU" sz="9600" u="sng" dirty="0" smtClean="0">
                <a:latin typeface="Monotype Corsiva" pitchFamily="66" charset="0"/>
              </a:rPr>
              <a:t>рака</a:t>
            </a:r>
            <a:r>
              <a:rPr lang="ru-RU" sz="9600" dirty="0" smtClean="0">
                <a:latin typeface="Monotype Corsiva" pitchFamily="66" charset="0"/>
              </a:rPr>
              <a:t> лёгких, </a:t>
            </a:r>
            <a:r>
              <a:rPr lang="ru-RU" sz="9600" u="sng" dirty="0" smtClean="0">
                <a:latin typeface="Monotype Corsiva" pitchFamily="66" charset="0"/>
              </a:rPr>
              <a:t>рта</a:t>
            </a:r>
            <a:r>
              <a:rPr lang="ru-RU" sz="9600" dirty="0" smtClean="0">
                <a:latin typeface="Monotype Corsiva" pitchFamily="66" charset="0"/>
              </a:rPr>
              <a:t> и дыхательных путей, </a:t>
            </a:r>
            <a:r>
              <a:rPr lang="ru-RU" sz="9600" u="sng" dirty="0" smtClean="0">
                <a:latin typeface="Monotype Corsiva" pitchFamily="66" charset="0"/>
              </a:rPr>
              <a:t>хронической болезни легких</a:t>
            </a:r>
            <a:r>
              <a:rPr lang="ru-RU" sz="9600" dirty="0" smtClean="0">
                <a:latin typeface="Monotype Corsiva" pitchFamily="66" charset="0"/>
              </a:rPr>
              <a:t>, психических, сердечно-сосудистых и прочих заболеваний.Исследователями отмечается </a:t>
            </a:r>
            <a:r>
              <a:rPr lang="ru-RU" sz="9600" u="sng" dirty="0" smtClean="0">
                <a:latin typeface="Monotype Corsiva" pitchFamily="66" charset="0"/>
              </a:rPr>
              <a:t>корреляция</a:t>
            </a:r>
            <a:r>
              <a:rPr lang="ru-RU" sz="9600" dirty="0" smtClean="0">
                <a:latin typeface="Monotype Corsiva" pitchFamily="66" charset="0"/>
              </a:rPr>
              <a:t> курения с </a:t>
            </a:r>
            <a:r>
              <a:rPr lang="ru-RU" sz="9600" u="sng" dirty="0" smtClean="0">
                <a:latin typeface="Monotype Corsiva" pitchFamily="66" charset="0"/>
              </a:rPr>
              <a:t>импотенцией</a:t>
            </a:r>
            <a:r>
              <a:rPr lang="ru-RU" sz="9600" dirty="0" smtClean="0">
                <a:latin typeface="Monotype Corsiva" pitchFamily="66" charset="0"/>
              </a:rPr>
              <a:t>.Наиболее распространёнными последствиями длительного курения являются возникновение и развитие различных опухолей дыхательной системы, 90 % случаев рака легких связано с курением.</a:t>
            </a:r>
          </a:p>
          <a:p>
            <a:r>
              <a:rPr lang="ru-RU" sz="9600" dirty="0" smtClean="0">
                <a:latin typeface="Monotype Corsiva" pitchFamily="66" charset="0"/>
              </a:rPr>
              <a:t>Курение или пассивное вдыхание табачного дыма может послужить причиной бесплодия у женщин.</a:t>
            </a:r>
          </a:p>
          <a:p>
            <a:r>
              <a:rPr lang="ru-RU" sz="9600" u="sng" dirty="0" smtClean="0">
                <a:latin typeface="Monotype Corsiva" pitchFamily="66" charset="0"/>
              </a:rPr>
              <a:t>Атрофия</a:t>
            </a:r>
            <a:r>
              <a:rPr lang="ru-RU" sz="9600" dirty="0" smtClean="0">
                <a:latin typeface="Monotype Corsiva" pitchFamily="66" charset="0"/>
              </a:rPr>
              <a:t> и </a:t>
            </a:r>
            <a:r>
              <a:rPr lang="ru-RU" sz="9600" u="sng" dirty="0" smtClean="0">
                <a:latin typeface="Monotype Corsiva" pitchFamily="66" charset="0"/>
              </a:rPr>
              <a:t>демиелинизация</a:t>
            </a:r>
            <a:r>
              <a:rPr lang="ru-RU" sz="9600" dirty="0" smtClean="0">
                <a:latin typeface="Monotype Corsiva" pitchFamily="66" charset="0"/>
              </a:rPr>
              <a:t> (разрушение белого вещества </a:t>
            </a:r>
            <a:r>
              <a:rPr lang="ru-RU" sz="9600" u="sng" dirty="0" smtClean="0">
                <a:latin typeface="Monotype Corsiva" pitchFamily="66" charset="0"/>
              </a:rPr>
              <a:t>головного</a:t>
            </a:r>
            <a:r>
              <a:rPr lang="ru-RU" sz="9600" dirty="0" smtClean="0">
                <a:latin typeface="Monotype Corsiva" pitchFamily="66" charset="0"/>
              </a:rPr>
              <a:t> и </a:t>
            </a:r>
            <a:r>
              <a:rPr lang="ru-RU" sz="9600" u="sng" dirty="0" smtClean="0">
                <a:latin typeface="Monotype Corsiva" pitchFamily="66" charset="0"/>
              </a:rPr>
              <a:t>спинного</a:t>
            </a:r>
            <a:r>
              <a:rPr lang="ru-RU" sz="9600" dirty="0" smtClean="0">
                <a:latin typeface="Monotype Corsiva" pitchFamily="66" charset="0"/>
              </a:rPr>
              <a:t> мозга) при </a:t>
            </a:r>
            <a:r>
              <a:rPr lang="ru-RU" sz="9600" u="sng" dirty="0" smtClean="0">
                <a:latin typeface="Monotype Corsiva" pitchFamily="66" charset="0"/>
              </a:rPr>
              <a:t>рассеянном склерозе</a:t>
            </a:r>
            <a:r>
              <a:rPr lang="ru-RU" sz="9600" dirty="0" smtClean="0">
                <a:latin typeface="Monotype Corsiva" pitchFamily="66" charset="0"/>
              </a:rPr>
              <a:t> более выражена у пациентов, которые курили хотя бы 6 месяцев в течение жизни по сравнению с никогда не курившими больными.</a:t>
            </a:r>
          </a:p>
          <a:p>
            <a:endParaRPr lang="ru-RU" dirty="0"/>
          </a:p>
        </p:txBody>
      </p:sp>
    </p:spTree>
  </p:cSld>
  <p:clrMapOvr>
    <a:masterClrMapping/>
  </p:clrMapOvr>
  <p:transition>
    <p:wheel spokes="2"/>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p:txBody>
          <a:bodyPr/>
          <a:lstStyle/>
          <a:p>
            <a:r>
              <a:rPr lang="ru-RU" dirty="0" smtClean="0"/>
              <a:t>Виды Зависимости Курения</a:t>
            </a:r>
            <a:endParaRPr lang="ru-RU" dirty="0"/>
          </a:p>
        </p:txBody>
      </p:sp>
      <p:sp>
        <p:nvSpPr>
          <p:cNvPr id="7" name="Текст 6"/>
          <p:cNvSpPr>
            <a:spLocks noGrp="1"/>
          </p:cNvSpPr>
          <p:nvPr>
            <p:ph type="body" idx="1"/>
          </p:nvPr>
        </p:nvSpPr>
        <p:spPr>
          <a:xfrm>
            <a:off x="571472" y="1571612"/>
            <a:ext cx="4040188" cy="750887"/>
          </a:xfrm>
        </p:spPr>
        <p:txBody>
          <a:bodyPr/>
          <a:lstStyle/>
          <a:p>
            <a:r>
              <a:rPr lang="ru-RU" sz="2800" dirty="0" smtClean="0"/>
              <a:t>Психологическая</a:t>
            </a:r>
            <a:r>
              <a:rPr lang="ru-RU" dirty="0" smtClean="0"/>
              <a:t> </a:t>
            </a:r>
            <a:endParaRPr lang="ru-RU" dirty="0"/>
          </a:p>
        </p:txBody>
      </p:sp>
      <p:sp>
        <p:nvSpPr>
          <p:cNvPr id="9" name="Текст 8"/>
          <p:cNvSpPr>
            <a:spLocks noGrp="1"/>
          </p:cNvSpPr>
          <p:nvPr>
            <p:ph type="body" sz="half" idx="3"/>
          </p:nvPr>
        </p:nvSpPr>
        <p:spPr>
          <a:xfrm>
            <a:off x="5214942" y="1571612"/>
            <a:ext cx="4041775" cy="750887"/>
          </a:xfrm>
        </p:spPr>
        <p:txBody>
          <a:bodyPr>
            <a:normAutofit/>
          </a:bodyPr>
          <a:lstStyle/>
          <a:p>
            <a:r>
              <a:rPr lang="ru-RU" sz="2800" dirty="0" smtClean="0"/>
              <a:t>физическая</a:t>
            </a:r>
            <a:endParaRPr lang="ru-RU" sz="2800" dirty="0"/>
          </a:p>
        </p:txBody>
      </p:sp>
      <p:sp>
        <p:nvSpPr>
          <p:cNvPr id="8" name="Содержимое 7"/>
          <p:cNvSpPr>
            <a:spLocks noGrp="1"/>
          </p:cNvSpPr>
          <p:nvPr>
            <p:ph sz="quarter" idx="2"/>
          </p:nvPr>
        </p:nvSpPr>
        <p:spPr/>
        <p:txBody>
          <a:bodyPr>
            <a:normAutofit fontScale="40000" lnSpcReduction="20000"/>
          </a:bodyPr>
          <a:lstStyle/>
          <a:p>
            <a:r>
              <a:rPr lang="ru-RU" sz="4500" dirty="0" smtClean="0"/>
              <a:t>. </a:t>
            </a:r>
            <a:r>
              <a:rPr lang="ru-RU" sz="4500" dirty="0" smtClean="0">
                <a:latin typeface="Monotype Corsiva" pitchFamily="66" charset="0"/>
              </a:rPr>
              <a:t>При психологической зависимости человек тянется за сигаретой, когда находится в курящей компании, либо в состоянии стресса, нервного напряжения, для стимуляции умственной деятельности. Вырабатывается определённая привычка, ритуал курения, без которого человек не может полноценно жить. Иногда такие люди ищут повод, чтобы покурить, «перекуривают», при обсуждении какого-либо дела, либо просто общаясь, или чтобы «убить» время, тянутся за сигаретой.</a:t>
            </a:r>
          </a:p>
          <a:p>
            <a:endParaRPr lang="ru-RU" dirty="0"/>
          </a:p>
        </p:txBody>
      </p:sp>
      <p:sp>
        <p:nvSpPr>
          <p:cNvPr id="10" name="Содержимое 9"/>
          <p:cNvSpPr>
            <a:spLocks noGrp="1"/>
          </p:cNvSpPr>
          <p:nvPr>
            <p:ph sz="quarter" idx="4"/>
          </p:nvPr>
        </p:nvSpPr>
        <p:spPr/>
        <p:txBody>
          <a:bodyPr>
            <a:normAutofit fontScale="62500" lnSpcReduction="20000"/>
          </a:bodyPr>
          <a:lstStyle/>
          <a:p>
            <a:r>
              <a:rPr lang="ru-RU" sz="2900" dirty="0" smtClean="0">
                <a:latin typeface="Monotype Corsiva" pitchFamily="66" charset="0"/>
              </a:rPr>
              <a:t>При физической зависимости требование организмом никотиновой дозы так сильно, что все внимание курящего сосредоточивается на поиске сигареты, идея курения становится столь навязчивой, что большинство других потребностей (сосредоточение на работе, утоление голода, отдых, сон и т. д.) уходят на второй план. Появляется невозможность сконцентрироваться на чём-либо, кроме сигареты, может наступить апатия, нежелание что-либо делать.</a:t>
            </a:r>
          </a:p>
          <a:p>
            <a:endParaRPr lang="ru-RU" dirty="0"/>
          </a:p>
        </p:txBody>
      </p:sp>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500034" y="142852"/>
            <a:ext cx="3008313" cy="1162050"/>
          </a:xfrm>
        </p:spPr>
        <p:txBody>
          <a:bodyPr>
            <a:normAutofit/>
          </a:bodyPr>
          <a:lstStyle/>
          <a:p>
            <a:r>
              <a:rPr lang="ru-RU" sz="4000" dirty="0" smtClean="0"/>
              <a:t>Алкоголизм</a:t>
            </a:r>
            <a:endParaRPr lang="ru-RU" sz="4000" dirty="0"/>
          </a:p>
        </p:txBody>
      </p:sp>
      <p:sp>
        <p:nvSpPr>
          <p:cNvPr id="9" name="Текст 8"/>
          <p:cNvSpPr>
            <a:spLocks noGrp="1"/>
          </p:cNvSpPr>
          <p:nvPr>
            <p:ph type="body" idx="2"/>
          </p:nvPr>
        </p:nvSpPr>
        <p:spPr/>
        <p:txBody>
          <a:bodyPr/>
          <a:lstStyle/>
          <a:p>
            <a:endParaRPr lang="ru-RU" dirty="0"/>
          </a:p>
        </p:txBody>
      </p:sp>
      <p:sp>
        <p:nvSpPr>
          <p:cNvPr id="8" name="Содержимое 7"/>
          <p:cNvSpPr>
            <a:spLocks noGrp="1"/>
          </p:cNvSpPr>
          <p:nvPr>
            <p:ph sz="half" idx="1"/>
          </p:nvPr>
        </p:nvSpPr>
        <p:spPr>
          <a:xfrm>
            <a:off x="3714744" y="1004887"/>
            <a:ext cx="5111750" cy="5853113"/>
          </a:xfrm>
        </p:spPr>
        <p:txBody>
          <a:bodyPr>
            <a:normAutofit fontScale="85000" lnSpcReduction="10000"/>
          </a:bodyPr>
          <a:lstStyle/>
          <a:p>
            <a:r>
              <a:rPr lang="ru-RU" sz="3200" b="1" dirty="0" smtClean="0">
                <a:latin typeface="Monotype Corsiva" pitchFamily="66" charset="0"/>
              </a:rPr>
              <a:t>Алкоголизм</a:t>
            </a:r>
            <a:r>
              <a:rPr lang="ru-RU" sz="3200" dirty="0" smtClean="0">
                <a:latin typeface="Monotype Corsiva" pitchFamily="66" charset="0"/>
              </a:rPr>
              <a:t> — заболевание, разновидность токсикомании, характеризующееся болезненным пристрастием к алкоголю (этиловому спирту), с психической и физической зависимостью от него. Негативные последствия могут выражаться психическими и физическими расстройствами, а также нарушениями социальных отношений лица, страдающего этим заболеванием.</a:t>
            </a:r>
          </a:p>
          <a:p>
            <a:endParaRPr lang="ru-RU" dirty="0"/>
          </a:p>
        </p:txBody>
      </p:sp>
      <p:pic>
        <p:nvPicPr>
          <p:cNvPr id="3074" name="Picture 2" descr="C:\Documents and Settings\Павел\Рабочий стол\1240871496_a450.jpg"/>
          <p:cNvPicPr>
            <a:picLocks noChangeAspect="1" noChangeArrowheads="1"/>
          </p:cNvPicPr>
          <p:nvPr/>
        </p:nvPicPr>
        <p:blipFill>
          <a:blip r:embed="rId2" cstate="print"/>
          <a:srcRect/>
          <a:stretch>
            <a:fillRect/>
          </a:stretch>
        </p:blipFill>
        <p:spPr bwMode="auto">
          <a:xfrm>
            <a:off x="142844" y="1500174"/>
            <a:ext cx="4029069" cy="4572032"/>
          </a:xfrm>
          <a:prstGeom prst="rect">
            <a:avLst/>
          </a:prstGeom>
          <a:noFill/>
        </p:spPr>
      </p:pic>
    </p:spTree>
  </p:cSld>
  <p:clrMapOvr>
    <a:masterClrMapping/>
  </p:clrMapOvr>
  <p:transition>
    <p:wheel spokes="2"/>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ru-RU" dirty="0" smtClean="0"/>
              <a:t>Вред Алкоголя</a:t>
            </a:r>
            <a:endParaRPr lang="ru-RU" dirty="0"/>
          </a:p>
        </p:txBody>
      </p:sp>
      <p:sp>
        <p:nvSpPr>
          <p:cNvPr id="6" name="Содержимое 5"/>
          <p:cNvSpPr>
            <a:spLocks noGrp="1"/>
          </p:cNvSpPr>
          <p:nvPr>
            <p:ph idx="1"/>
          </p:nvPr>
        </p:nvSpPr>
        <p:spPr/>
        <p:txBody>
          <a:bodyPr>
            <a:normAutofit/>
          </a:bodyPr>
          <a:lstStyle/>
          <a:p>
            <a:r>
              <a:rPr lang="ru-RU" sz="2400" dirty="0" smtClean="0">
                <a:latin typeface="Monotype Corsiva" pitchFamily="66" charset="0"/>
              </a:rPr>
              <a:t>При окислении алкоголя в организме образуется ядовитое вещество — ацетальдегид, вызывающее развитие хронической интоксикации организма. Особенно сильное токсическое действие ацетальдегид оказывает на стенки сосудов (стимулирует прогрессию атеросклероза), ткани печени (алкогольный гепатит), ткани мозга (алкогольная энцефалопатия).</a:t>
            </a:r>
          </a:p>
          <a:p>
            <a:r>
              <a:rPr lang="ru-RU" sz="2400" dirty="0" smtClean="0">
                <a:latin typeface="Monotype Corsiva" pitchFamily="66" charset="0"/>
              </a:rPr>
              <a:t>Хроническое употребление алкоголя приводит к атрофии </a:t>
            </a:r>
            <a:r>
              <a:rPr lang="ru-RU" sz="2400" u="sng" dirty="0" smtClean="0">
                <a:latin typeface="Monotype Corsiva" pitchFamily="66" charset="0"/>
              </a:rPr>
              <a:t>слизистой оболочки</a:t>
            </a:r>
            <a:r>
              <a:rPr lang="ru-RU" sz="2400" dirty="0" smtClean="0">
                <a:latin typeface="Monotype Corsiva" pitchFamily="66" charset="0"/>
              </a:rPr>
              <a:t> желудочно-кишечного тракта и развитию авитаминоза</a:t>
            </a:r>
            <a:endParaRPr lang="ru-RU" sz="2400" dirty="0">
              <a:latin typeface="Monotype Corsiva" pitchFamily="66" charset="0"/>
            </a:endParaRPr>
          </a:p>
        </p:txBody>
      </p:sp>
    </p:spTree>
  </p:cSld>
  <p:clrMapOvr>
    <a:masterClrMapping/>
  </p:clrMapOvr>
  <p:transition>
    <p:whee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Наркомания</a:t>
            </a:r>
            <a:endParaRPr lang="ru-RU" dirty="0"/>
          </a:p>
        </p:txBody>
      </p:sp>
      <p:sp>
        <p:nvSpPr>
          <p:cNvPr id="3" name="Содержимое 2"/>
          <p:cNvSpPr>
            <a:spLocks noGrp="1"/>
          </p:cNvSpPr>
          <p:nvPr>
            <p:ph idx="1"/>
          </p:nvPr>
        </p:nvSpPr>
        <p:spPr/>
        <p:txBody>
          <a:bodyPr>
            <a:normAutofit/>
          </a:bodyPr>
          <a:lstStyle/>
          <a:p>
            <a:r>
              <a:rPr lang="ru-RU" sz="2400" b="1" dirty="0" smtClean="0">
                <a:latin typeface="Monotype Corsiva" pitchFamily="66" charset="0"/>
              </a:rPr>
              <a:t>Наркомания</a:t>
            </a:r>
            <a:r>
              <a:rPr lang="ru-RU" sz="2400" dirty="0" smtClean="0">
                <a:latin typeface="Monotype Corsiva" pitchFamily="66" charset="0"/>
              </a:rPr>
              <a:t> (от </a:t>
            </a:r>
            <a:r>
              <a:rPr lang="ru-RU" sz="2400" u="sng" dirty="0" smtClean="0">
                <a:latin typeface="Monotype Corsiva" pitchFamily="66" charset="0"/>
              </a:rPr>
              <a:t>греч.</a:t>
            </a:r>
            <a:r>
              <a:rPr lang="ru-RU" sz="2400" dirty="0" smtClean="0">
                <a:latin typeface="Monotype Corsiva" pitchFamily="66" charset="0"/>
              </a:rPr>
              <a:t> </a:t>
            </a:r>
            <a:r>
              <a:rPr lang="el-GR" sz="2400" dirty="0" smtClean="0">
                <a:latin typeface="Monotype Corsiva" pitchFamily="66" charset="0"/>
              </a:rPr>
              <a:t>νάρκη</a:t>
            </a:r>
            <a:r>
              <a:rPr lang="ru-RU" sz="2400" dirty="0" smtClean="0">
                <a:latin typeface="Monotype Corsiva" pitchFamily="66" charset="0"/>
              </a:rPr>
              <a:t> /</a:t>
            </a:r>
            <a:r>
              <a:rPr lang="ru-RU" sz="2400" dirty="0" err="1" smtClean="0">
                <a:latin typeface="Monotype Corsiva" pitchFamily="66" charset="0"/>
              </a:rPr>
              <a:t>narkē</a:t>
            </a:r>
            <a:r>
              <a:rPr lang="ru-RU" sz="2400" dirty="0" smtClean="0">
                <a:latin typeface="Monotype Corsiva" pitchFamily="66" charset="0"/>
              </a:rPr>
              <a:t>/ — оцепенение, сон, и </a:t>
            </a:r>
            <a:r>
              <a:rPr lang="el-GR" sz="2400" dirty="0" smtClean="0">
                <a:latin typeface="Monotype Corsiva" pitchFamily="66" charset="0"/>
              </a:rPr>
              <a:t>μᾰνία</a:t>
            </a:r>
            <a:r>
              <a:rPr lang="ru-RU" sz="2400" dirty="0" smtClean="0">
                <a:latin typeface="Monotype Corsiva" pitchFamily="66" charset="0"/>
              </a:rPr>
              <a:t> /</a:t>
            </a:r>
            <a:r>
              <a:rPr lang="ru-RU" sz="2400" dirty="0" err="1" smtClean="0">
                <a:latin typeface="Monotype Corsiva" pitchFamily="66" charset="0"/>
              </a:rPr>
              <a:t>mania</a:t>
            </a:r>
            <a:r>
              <a:rPr lang="ru-RU" sz="2400" dirty="0" smtClean="0">
                <a:latin typeface="Monotype Corsiva" pitchFamily="66" charset="0"/>
              </a:rPr>
              <a:t>/ — безумие, страсть, влечение.) — хроническое </a:t>
            </a:r>
            <a:r>
              <a:rPr lang="ru-RU" sz="2400" dirty="0" err="1" smtClean="0">
                <a:latin typeface="Monotype Corsiva" pitchFamily="66" charset="0"/>
              </a:rPr>
              <a:t>прогредиентное</a:t>
            </a:r>
            <a:r>
              <a:rPr lang="ru-RU" sz="2400" dirty="0" smtClean="0">
                <a:latin typeface="Monotype Corsiva" pitchFamily="66" charset="0"/>
              </a:rPr>
              <a:t>  </a:t>
            </a:r>
            <a:r>
              <a:rPr lang="ru-RU" sz="2400" u="sng" dirty="0" smtClean="0">
                <a:latin typeface="Monotype Corsiva" pitchFamily="66" charset="0"/>
              </a:rPr>
              <a:t>заболевание</a:t>
            </a:r>
            <a:r>
              <a:rPr lang="ru-RU" sz="2400" dirty="0" smtClean="0">
                <a:latin typeface="Monotype Corsiva" pitchFamily="66" charset="0"/>
              </a:rPr>
              <a:t>, вызванное употреблением веществ-</a:t>
            </a:r>
            <a:r>
              <a:rPr lang="ru-RU" sz="2400" u="sng" dirty="0" smtClean="0">
                <a:latin typeface="Monotype Corsiva" pitchFamily="66" charset="0"/>
              </a:rPr>
              <a:t>наркотиков.</a:t>
            </a:r>
            <a:endParaRPr lang="ru-RU" sz="2400" dirty="0">
              <a:latin typeface="Monotype Corsiva" pitchFamily="66" charset="0"/>
            </a:endParaRPr>
          </a:p>
        </p:txBody>
      </p:sp>
      <p:pic>
        <p:nvPicPr>
          <p:cNvPr id="4098" name="Picture 2" descr="C:\Documents and Settings\Павел\Рабочий стол\pohcemu-voznikajut-vr.jpg"/>
          <p:cNvPicPr>
            <a:picLocks noChangeAspect="1" noChangeArrowheads="1"/>
          </p:cNvPicPr>
          <p:nvPr/>
        </p:nvPicPr>
        <p:blipFill>
          <a:blip r:embed="rId2" cstate="print"/>
          <a:srcRect/>
          <a:stretch>
            <a:fillRect/>
          </a:stretch>
        </p:blipFill>
        <p:spPr bwMode="auto">
          <a:xfrm>
            <a:off x="1071538" y="3286124"/>
            <a:ext cx="5178436" cy="3322642"/>
          </a:xfrm>
          <a:prstGeom prst="rect">
            <a:avLst/>
          </a:prstGeom>
          <a:noFill/>
        </p:spPr>
      </p:pic>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357166"/>
            <a:ext cx="8229600" cy="1143000"/>
          </a:xfrm>
        </p:spPr>
        <p:txBody>
          <a:bodyPr/>
          <a:lstStyle/>
          <a:p>
            <a:r>
              <a:rPr lang="ru-RU" dirty="0" smtClean="0"/>
              <a:t>Зависимость</a:t>
            </a:r>
            <a:endParaRPr lang="ru-RU" dirty="0"/>
          </a:p>
        </p:txBody>
      </p:sp>
      <p:sp>
        <p:nvSpPr>
          <p:cNvPr id="3" name="Содержимое 2"/>
          <p:cNvSpPr>
            <a:spLocks noGrp="1"/>
          </p:cNvSpPr>
          <p:nvPr>
            <p:ph idx="1"/>
          </p:nvPr>
        </p:nvSpPr>
        <p:spPr/>
        <p:txBody>
          <a:bodyPr>
            <a:normAutofit/>
          </a:bodyPr>
          <a:lstStyle/>
          <a:p>
            <a:r>
              <a:rPr lang="ru-RU" sz="2400" dirty="0" smtClean="0">
                <a:latin typeface="Monotype Corsiva" pitchFamily="66" charset="0"/>
              </a:rPr>
              <a:t>Различают </a:t>
            </a:r>
            <a:r>
              <a:rPr lang="ru-RU" sz="2400" i="1" dirty="0" smtClean="0">
                <a:latin typeface="Monotype Corsiva" pitchFamily="66" charset="0"/>
              </a:rPr>
              <a:t>позитивную привязанность</a:t>
            </a:r>
            <a:r>
              <a:rPr lang="ru-RU" sz="2400" dirty="0" smtClean="0">
                <a:latin typeface="Monotype Corsiva" pitchFamily="66" charset="0"/>
              </a:rPr>
              <a:t> — приём наркотика для достижения приятного эффекта (эйфория, чувство бодрости, повышенное настроение) и </a:t>
            </a:r>
            <a:r>
              <a:rPr lang="ru-RU" sz="2400" i="1" dirty="0" smtClean="0">
                <a:latin typeface="Monotype Corsiva" pitchFamily="66" charset="0"/>
              </a:rPr>
              <a:t>негативную привязанность</a:t>
            </a:r>
            <a:r>
              <a:rPr lang="ru-RU" sz="2400" dirty="0" smtClean="0">
                <a:latin typeface="Monotype Corsiva" pitchFamily="66" charset="0"/>
              </a:rPr>
              <a:t> — приём наркотика для того, чтобы избавиться от напряжения и плохого самочувствия. Физическая</a:t>
            </a:r>
            <a:r>
              <a:rPr lang="ru-RU" sz="2400" i="1" dirty="0" smtClean="0">
                <a:latin typeface="Monotype Corsiva" pitchFamily="66" charset="0"/>
              </a:rPr>
              <a:t> зависимость</a:t>
            </a:r>
            <a:r>
              <a:rPr lang="ru-RU" sz="2400" dirty="0" smtClean="0">
                <a:latin typeface="Monotype Corsiva" pitchFamily="66" charset="0"/>
              </a:rPr>
              <a:t> означает тягостные и даже мучительные ощущения, болезненное состояние при перерыве в постоянном приёме наркотиков (т. н.абстинентный синдром, </a:t>
            </a:r>
            <a:r>
              <a:rPr lang="ru-RU" sz="2400" i="1" dirty="0" smtClean="0">
                <a:latin typeface="Monotype Corsiva" pitchFamily="66" charset="0"/>
              </a:rPr>
              <a:t>ломка</a:t>
            </a:r>
            <a:r>
              <a:rPr lang="ru-RU" sz="2400" dirty="0" smtClean="0">
                <a:latin typeface="Monotype Corsiva" pitchFamily="66" charset="0"/>
              </a:rPr>
              <a:t>). От этих ощущений временно избавляет возобновление приёма наркотиков.</a:t>
            </a:r>
          </a:p>
          <a:p>
            <a:endParaRPr lang="ru-RU" dirty="0"/>
          </a:p>
        </p:txBody>
      </p:sp>
    </p:spTree>
  </p:cSld>
  <p:clrMapOvr>
    <a:masterClrMapping/>
  </p:clrMapOvr>
  <p:transition>
    <p:strips dir="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95</TotalTime>
  <Words>409</Words>
  <Application>Microsoft Office PowerPoint</Application>
  <PresentationFormat>Экран (4:3)</PresentationFormat>
  <Paragraphs>37</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Апекс</vt:lpstr>
      <vt:lpstr>Вредные привычки</vt:lpstr>
      <vt:lpstr>Слайд 2</vt:lpstr>
      <vt:lpstr>Слайд 3</vt:lpstr>
      <vt:lpstr>Вредное воздействие курения</vt:lpstr>
      <vt:lpstr>Виды Зависимости Курения</vt:lpstr>
      <vt:lpstr>Алкоголизм</vt:lpstr>
      <vt:lpstr>Вред Алкоголя</vt:lpstr>
      <vt:lpstr>Наркомания</vt:lpstr>
      <vt:lpstr>Зависимость</vt:lpstr>
      <vt:lpstr>Диаграмма Зависимости</vt:lpstr>
      <vt:lpstr>Последствия употребления наркотиков</vt:lpstr>
      <vt:lpstr>СПАСИБО ЗА ВНИМАНИЕ!!!</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Вредные привычки</dc:title>
  <dc:creator>Павел</dc:creator>
  <cp:lastModifiedBy>SamLab.ws</cp:lastModifiedBy>
  <cp:revision>11</cp:revision>
  <dcterms:created xsi:type="dcterms:W3CDTF">2011-10-17T12:29:55Z</dcterms:created>
  <dcterms:modified xsi:type="dcterms:W3CDTF">2011-10-18T09:53:09Z</dcterms:modified>
</cp:coreProperties>
</file>