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5" r:id="rId1"/>
  </p:sldMasterIdLst>
  <p:notesMasterIdLst>
    <p:notesMasterId r:id="rId29"/>
  </p:notesMasterIdLst>
  <p:sldIdLst>
    <p:sldId id="374" r:id="rId2"/>
    <p:sldId id="354" r:id="rId3"/>
    <p:sldId id="356" r:id="rId4"/>
    <p:sldId id="355" r:id="rId5"/>
    <p:sldId id="357" r:id="rId6"/>
    <p:sldId id="358" r:id="rId7"/>
    <p:sldId id="359" r:id="rId8"/>
    <p:sldId id="314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292" r:id="rId17"/>
    <p:sldId id="361" r:id="rId18"/>
    <p:sldId id="345" r:id="rId19"/>
    <p:sldId id="362" r:id="rId20"/>
    <p:sldId id="364" r:id="rId21"/>
    <p:sldId id="373" r:id="rId22"/>
    <p:sldId id="365" r:id="rId23"/>
    <p:sldId id="369" r:id="rId24"/>
    <p:sldId id="370" r:id="rId25"/>
    <p:sldId id="371" r:id="rId26"/>
    <p:sldId id="375" r:id="rId27"/>
    <p:sldId id="379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99FF"/>
    <a:srgbClr val="CC00FF"/>
    <a:srgbClr val="FF0066"/>
    <a:srgbClr val="0000FF"/>
    <a:srgbClr val="CC3300"/>
    <a:srgbClr val="00CC00"/>
    <a:srgbClr val="66FF66"/>
    <a:srgbClr val="CC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E7341-1C6B-45C0-9187-C575FDF6685C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BBE64-AF19-4C0B-B0DC-7FBEEC90AF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35547-80DC-4494-9AB0-C30AE54D847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35547-80DC-4494-9AB0-C30AE54D847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35547-80DC-4494-9AB0-C30AE54D847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35547-80DC-4494-9AB0-C30AE54D847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35547-80DC-4494-9AB0-C30AE54D847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35547-80DC-4494-9AB0-C30AE54D847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430FAF-465F-4287-9B9F-978D008FC5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72AF98-65D0-424C-9047-AC6275F779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15F973-6049-4FBC-866A-F220688214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881785-7EF2-4812-B38C-3A36273769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FF236-2711-4DCA-9F18-216F2B3E28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943C1-EBF7-4E85-B7E9-2EA374CB7B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338FC-9EC5-42E4-811C-75A15DDF64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F2AF8-24C8-43E8-97FD-302E1C6972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C8485F-2516-4481-A0B5-8148BAAEA0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1FFBFA-C42F-4058-A804-BF8E45E443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049D6441-36C6-49D2-B057-D7653DDA2E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04C4D68-1A99-463D-8A9A-0F6CD3EC79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6" r:id="rId1"/>
    <p:sldLayoutId id="2147484327" r:id="rId2"/>
    <p:sldLayoutId id="2147484328" r:id="rId3"/>
    <p:sldLayoutId id="2147484329" r:id="rId4"/>
    <p:sldLayoutId id="2147484330" r:id="rId5"/>
    <p:sldLayoutId id="2147484331" r:id="rId6"/>
    <p:sldLayoutId id="2147484332" r:id="rId7"/>
    <p:sldLayoutId id="2147484333" r:id="rId8"/>
    <p:sldLayoutId id="2147484334" r:id="rId9"/>
    <p:sldLayoutId id="2147484335" r:id="rId10"/>
    <p:sldLayoutId id="214748433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png"/><Relationship Id="rId7" Type="http://schemas.openxmlformats.org/officeDocument/2006/relationships/image" Target="../media/image1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slide" Target="slide9.xml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slide" Target="slide10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229600" cy="30931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ҮЙ ТАПСЫРМАСЫН ТЕКСЕРУ 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7602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7628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57211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5357802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571480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r="46122"/>
          <a:stretch>
            <a:fillRect/>
          </a:stretch>
        </p:blipFill>
        <p:spPr bwMode="auto">
          <a:xfrm>
            <a:off x="7572396" y="3643314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745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73860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7628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57211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5357802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571480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/>
          <a:srcRect r="46122"/>
          <a:stretch>
            <a:fillRect/>
          </a:stretch>
        </p:blipFill>
        <p:spPr bwMode="auto">
          <a:xfrm>
            <a:off x="3286116" y="571480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7097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75300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512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57628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557211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57148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571480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/>
          <a:srcRect r="46122"/>
          <a:stretch>
            <a:fillRect/>
          </a:stretch>
        </p:blipFill>
        <p:spPr bwMode="auto">
          <a:xfrm>
            <a:off x="3286116" y="571480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745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69539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57211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57148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571480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8" cstate="print"/>
          <a:srcRect r="46122"/>
          <a:stretch>
            <a:fillRect/>
          </a:stretch>
        </p:blipFill>
        <p:spPr bwMode="auto">
          <a:xfrm>
            <a:off x="3286116" y="571480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6809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14346" y="2643182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72420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10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7148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571480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/>
          <a:srcRect r="46122"/>
          <a:stretch>
            <a:fillRect/>
          </a:stretch>
        </p:blipFill>
        <p:spPr bwMode="auto">
          <a:xfrm>
            <a:off x="3286116" y="571480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6737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14346" y="2643182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14546" y="250030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69539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48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1480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 r="46122"/>
          <a:stretch>
            <a:fillRect/>
          </a:stretch>
        </p:blipFill>
        <p:spPr bwMode="auto">
          <a:xfrm>
            <a:off x="3286116" y="571480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6737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14346" y="2643182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250030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2500306"/>
            <a:ext cx="15716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714752"/>
            <a:ext cx="2643206" cy="2519364"/>
          </a:xfrm>
          <a:prstGeom prst="rect">
            <a:avLst/>
          </a:prstGeom>
          <a:noFill/>
        </p:spPr>
      </p:pic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646112" y="1000108"/>
            <a:ext cx="8069292" cy="3143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Сабақтың </a:t>
            </a:r>
            <a:r>
              <a:rPr lang="ru-RU" sz="3600" kern="1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тақырыбы:</a:t>
            </a:r>
            <a:endParaRPr lang="ru-RU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8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pPr algn="l"/>
            <a:endParaRPr lang="ru-RU" sz="36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8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pPr algn="l"/>
            <a:r>
              <a:rPr lang="kk-KZ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Операциялық жүйе. </a:t>
            </a:r>
          </a:p>
          <a:p>
            <a:pPr algn="l"/>
            <a:r>
              <a:rPr lang="kk-KZ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Стандартты бағдарламалар.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8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285750" y="571500"/>
            <a:ext cx="8497888" cy="150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Сабақтың мақсаты: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8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 flipH="1">
            <a:off x="0" y="2643182"/>
            <a:ext cx="3571898" cy="3643312"/>
          </a:xfrm>
          <a:prstGeom prst="verticalScroll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rgbClr val="FF99FF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 flipH="1">
            <a:off x="3071812" y="2643188"/>
            <a:ext cx="2928947" cy="3643312"/>
          </a:xfrm>
          <a:prstGeom prst="verticalScroll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7" name="Вертикальный свиток 6"/>
          <p:cNvSpPr/>
          <p:nvPr/>
        </p:nvSpPr>
        <p:spPr>
          <a:xfrm flipH="1">
            <a:off x="5929312" y="2643188"/>
            <a:ext cx="3214687" cy="3643312"/>
          </a:xfrm>
          <a:prstGeom prst="verticalScroll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357158" y="2928934"/>
            <a:ext cx="27145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000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Операциялық </a:t>
            </a:r>
            <a:r>
              <a:rPr lang="kk-KZ" sz="20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жүйе, стандартты бағдарламалар туралы мәлімет </a:t>
            </a:r>
            <a:r>
              <a:rPr lang="kk-KZ" sz="2000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беру, тапсырмаларды орындау барысында теориялық білімді практикамен ұштастыруды қалыптастыру</a:t>
            </a:r>
            <a:endParaRPr lang="ru-RU" sz="2000" b="1" i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7" name="TextBox 8"/>
          <p:cNvSpPr txBox="1">
            <a:spLocks noChangeArrowheads="1"/>
          </p:cNvSpPr>
          <p:nvPr/>
        </p:nvSpPr>
        <p:spPr bwMode="auto">
          <a:xfrm>
            <a:off x="3571868" y="3071810"/>
            <a:ext cx="192882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000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Оқушының білім сапасын арттыруға және пәнге </a:t>
            </a:r>
            <a:r>
              <a:rPr lang="kk-KZ" sz="20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қызығушылығын арттыру, </a:t>
            </a:r>
            <a:r>
              <a:rPr lang="kk-KZ" sz="2000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өздігінен ізденуге тәрбиелеу</a:t>
            </a:r>
            <a:endParaRPr lang="ru-RU" sz="2000" b="1" i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6500813" y="3214688"/>
            <a:ext cx="200027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000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Оқушылардың логикалық сауаттылығын және компьютермен жұмыс жасау іскерлігін дамыту</a:t>
            </a:r>
            <a:endParaRPr lang="ru-RU" sz="2000" b="1" i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4"/>
          <p:cNvSpPr>
            <a:spLocks noChangeArrowheads="1"/>
          </p:cNvSpPr>
          <p:nvPr/>
        </p:nvSpPr>
        <p:spPr bwMode="auto">
          <a:xfrm>
            <a:off x="428596" y="285728"/>
            <a:ext cx="8001056" cy="595314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r>
              <a:rPr lang="kk-KZ" sz="3200" b="1" dirty="0" smtClean="0">
                <a:solidFill>
                  <a:srgbClr val="0000FF"/>
                </a:solidFill>
                <a:latin typeface="Arial" charset="0"/>
              </a:rPr>
              <a:t>ОЖ компьютердің барлық</a:t>
            </a:r>
          </a:p>
          <a:p>
            <a:pPr algn="ctr"/>
            <a:r>
              <a:rPr lang="kk-KZ" sz="3200" b="1" dirty="0" smtClean="0">
                <a:solidFill>
                  <a:srgbClr val="0000FF"/>
                </a:solidFill>
                <a:latin typeface="Arial" charset="0"/>
              </a:rPr>
              <a:t> құрылғыларын дасқарады,</a:t>
            </a:r>
          </a:p>
          <a:p>
            <a:pPr algn="ctr"/>
            <a:r>
              <a:rPr lang="kk-KZ" sz="3200" b="1" dirty="0" smtClean="0">
                <a:solidFill>
                  <a:srgbClr val="0000FF"/>
                </a:solidFill>
                <a:latin typeface="Arial" charset="0"/>
              </a:rPr>
              <a:t>компьютер құрылғыларының </a:t>
            </a:r>
          </a:p>
          <a:p>
            <a:pPr algn="ctr"/>
            <a:r>
              <a:rPr lang="kk-KZ" sz="3200" b="1" dirty="0" smtClean="0">
                <a:solidFill>
                  <a:srgbClr val="0000FF"/>
                </a:solidFill>
                <a:latin typeface="Arial" charset="0"/>
              </a:rPr>
              <a:t>арасында және компьютер мен </a:t>
            </a:r>
          </a:p>
          <a:p>
            <a:pPr algn="ctr"/>
            <a:r>
              <a:rPr lang="kk-KZ" sz="3200" b="1" dirty="0" smtClean="0">
                <a:solidFill>
                  <a:srgbClr val="0000FF"/>
                </a:solidFill>
                <a:latin typeface="Arial" charset="0"/>
              </a:rPr>
              <a:t>адам арасында мәліметтер </a:t>
            </a:r>
          </a:p>
          <a:p>
            <a:pPr algn="ctr"/>
            <a:r>
              <a:rPr lang="kk-KZ" sz="3200" b="1" dirty="0" smtClean="0">
                <a:solidFill>
                  <a:srgbClr val="0000FF"/>
                </a:solidFill>
                <a:latin typeface="Arial" charset="0"/>
              </a:rPr>
              <a:t>алмасуын жүзеге асырады. </a:t>
            </a:r>
          </a:p>
        </p:txBody>
      </p:sp>
      <p:sp>
        <p:nvSpPr>
          <p:cNvPr id="18439" name="Line 11"/>
          <p:cNvSpPr>
            <a:spLocks noChangeShapeType="1"/>
          </p:cNvSpPr>
          <p:nvPr/>
        </p:nvSpPr>
        <p:spPr bwMode="auto">
          <a:xfrm>
            <a:off x="5795963" y="9810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207" name="Picture 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357188"/>
            <a:ext cx="2876550" cy="212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71688" y="1882775"/>
            <a:ext cx="5072062" cy="404653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357166"/>
            <a:ext cx="7358114" cy="132343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Windows </a:t>
            </a:r>
            <a:r>
              <a:rPr lang="kk-KZ" sz="40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операциялық жүйесінің жұмыс </a:t>
            </a:r>
            <a:r>
              <a:rPr lang="kk-KZ" sz="40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аймағы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071563" y="4714875"/>
            <a:ext cx="357346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500688" y="6072188"/>
            <a:ext cx="5715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1891507" y="6180931"/>
            <a:ext cx="654050" cy="793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105944" y="5323682"/>
            <a:ext cx="2235200" cy="1746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5" name="TextBox 14"/>
          <p:cNvSpPr txBox="1">
            <a:spLocks noChangeArrowheads="1"/>
          </p:cNvSpPr>
          <p:nvPr/>
        </p:nvSpPr>
        <p:spPr bwMode="auto">
          <a:xfrm>
            <a:off x="1000125" y="6072188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1600" b="1">
                <a:latin typeface="Times New Roman" pitchFamily="18" charset="0"/>
                <a:cs typeface="Times New Roman" pitchFamily="18" charset="0"/>
              </a:rPr>
              <a:t>“Пуск” батырмасы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6" name="TextBox 15"/>
          <p:cNvSpPr txBox="1">
            <a:spLocks noChangeArrowheads="1"/>
          </p:cNvSpPr>
          <p:nvPr/>
        </p:nvSpPr>
        <p:spPr bwMode="auto">
          <a:xfrm>
            <a:off x="2786063" y="6143625"/>
            <a:ext cx="12858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1600" b="1">
                <a:latin typeface="Times New Roman" pitchFamily="18" charset="0"/>
                <a:cs typeface="Times New Roman" pitchFamily="18" charset="0"/>
              </a:rPr>
              <a:t>Белгішелер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7" name="TextBox 16"/>
          <p:cNvSpPr txBox="1">
            <a:spLocks noChangeArrowheads="1"/>
          </p:cNvSpPr>
          <p:nvPr/>
        </p:nvSpPr>
        <p:spPr bwMode="auto">
          <a:xfrm>
            <a:off x="4357688" y="6143625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1600" b="1">
                <a:latin typeface="Times New Roman" pitchFamily="18" charset="0"/>
                <a:cs typeface="Times New Roman" pitchFamily="18" charset="0"/>
              </a:rPr>
              <a:t>Жұмыс үстелі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8" name="TextBox 17"/>
          <p:cNvSpPr txBox="1">
            <a:spLocks noChangeArrowheads="1"/>
          </p:cNvSpPr>
          <p:nvPr/>
        </p:nvSpPr>
        <p:spPr bwMode="auto">
          <a:xfrm>
            <a:off x="6072188" y="6072188"/>
            <a:ext cx="1643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Есептер 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тақтасы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43250" y="2000250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714356"/>
            <a:ext cx="5143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Сөзжұмбақты шеш</a:t>
            </a:r>
            <a:endParaRPr lang="ru-RU" sz="28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3857628"/>
            <a:ext cx="72866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МОНИТОР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D:\Документы\Папа\картинки для прзентаций\анимашки для презентаций\анимашки для презентаций\Рисун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500570"/>
            <a:ext cx="1538269" cy="204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4696" cy="752468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642910" y="1857364"/>
            <a:ext cx="8072494" cy="2000264"/>
            <a:chOff x="642910" y="1857364"/>
            <a:chExt cx="8072494" cy="200026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42910" y="1857364"/>
              <a:ext cx="8072494" cy="2000264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 descr="img_7ef557c7e635f6eeb902346837ea8d0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6050" y="1857364"/>
              <a:ext cx="1960973" cy="1857388"/>
            </a:xfrm>
            <a:prstGeom prst="rect">
              <a:avLst/>
            </a:prstGeom>
          </p:spPr>
        </p:pic>
        <p:grpSp>
          <p:nvGrpSpPr>
            <p:cNvPr id="17" name="Группа 16"/>
            <p:cNvGrpSpPr/>
            <p:nvPr/>
          </p:nvGrpSpPr>
          <p:grpSpPr>
            <a:xfrm>
              <a:off x="785786" y="2143116"/>
              <a:ext cx="1928826" cy="1214446"/>
              <a:chOff x="785786" y="2143116"/>
              <a:chExt cx="1928826" cy="1214446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85786" y="2143116"/>
                <a:ext cx="192882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7200" b="1" dirty="0" smtClean="0">
                    <a:solidFill>
                      <a:srgbClr val="660066"/>
                    </a:solidFill>
                  </a:rPr>
                  <a:t>Т М</a:t>
                </a:r>
                <a:endParaRPr lang="ru-RU" sz="7200" b="1" dirty="0">
                  <a:solidFill>
                    <a:srgbClr val="660066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>
                <a:off x="484563" y="2444339"/>
                <a:ext cx="1214446" cy="612000"/>
              </a:xfrm>
              <a:prstGeom prst="line">
                <a:avLst/>
              </a:prstGeom>
              <a:ln w="38100">
                <a:solidFill>
                  <a:srgbClr val="660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929190" y="2143116"/>
              <a:ext cx="10715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b="1" dirty="0" smtClean="0">
                  <a:solidFill>
                    <a:srgbClr val="660066"/>
                  </a:solidFill>
                </a:rPr>
                <a:t>И</a:t>
              </a:r>
              <a:endParaRPr lang="ru-RU" sz="7200" b="1" dirty="0">
                <a:solidFill>
                  <a:srgbClr val="660066"/>
                </a:solidFill>
              </a:endParaRPr>
            </a:p>
          </p:txBody>
        </p:sp>
        <p:pic>
          <p:nvPicPr>
            <p:cNvPr id="16" name="Рисунок 15" descr="img088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00826" y="2071678"/>
              <a:ext cx="1490783" cy="148669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571480"/>
          <a:ext cx="8501122" cy="5868888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491425"/>
                <a:gridCol w="2460851"/>
                <a:gridCol w="4548846"/>
              </a:tblGrid>
              <a:tr h="488509">
                <a:tc>
                  <a:txBody>
                    <a:bodyPr/>
                    <a:lstStyle/>
                    <a:p>
                      <a:r>
                        <a:rPr lang="kk-KZ" sz="2400" dirty="0" smtClean="0"/>
                        <a:t>Белгіше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400" dirty="0" smtClean="0"/>
                        <a:t>Команда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400" dirty="0" smtClean="0"/>
                        <a:t>Міндеті</a:t>
                      </a:r>
                      <a:endParaRPr lang="ru-RU" sz="2400" dirty="0"/>
                    </a:p>
                  </a:txBody>
                  <a:tcPr/>
                </a:tc>
              </a:tr>
              <a:tr h="583061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 dirty="0">
                          <a:latin typeface="Times New Roman"/>
                          <a:ea typeface="Times New Roman"/>
                          <a:cs typeface="Times New Roman"/>
                        </a:rPr>
                        <a:t>Мои документы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Сақталған файлдар мен қапшықтардың тізімін шығарады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29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Мой компьютер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Сіздің компьютеріңіздегі шығарып көрсету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438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 dirty="0">
                          <a:latin typeface="Times New Roman"/>
                          <a:ea typeface="Times New Roman"/>
                          <a:cs typeface="Times New Roman"/>
                        </a:rPr>
                        <a:t>Недавние документы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Жақында ашылған құжаттардың тізімін шығару</a:t>
                      </a: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</a:tr>
              <a:tr h="879314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Панель управления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Баптауы өзгертілуі мүмкін жүйені құраушылардың тізімін шығару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8008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Поиск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Қапшықтарды, файлдарды іздеу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4512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Справка и поддержка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Анықтама жүйесін шақыру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533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Выполнить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Бағдарламаны іске қосу, қапшықты ашу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1504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Завершение сеанса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Нақты пайдаланушының жұмысының аяқталуы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8509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>
                          <a:latin typeface="Times New Roman"/>
                          <a:ea typeface="Times New Roman"/>
                          <a:cs typeface="Times New Roman"/>
                        </a:rPr>
                        <a:t>Выключение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70000" algn="l"/>
                        </a:tabLst>
                      </a:pPr>
                      <a:r>
                        <a:rPr lang="kk-KZ" sz="1800" dirty="0">
                          <a:latin typeface="Times New Roman"/>
                          <a:ea typeface="Times New Roman"/>
                          <a:cs typeface="Times New Roman"/>
                        </a:rPr>
                        <a:t>Жұмысты аяқтау немесе компьютерді қайта жіктеу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 cstate="print"/>
          <a:srcRect l="19241" t="64530" r="77651" b="31410"/>
          <a:stretch>
            <a:fillRect/>
          </a:stretch>
        </p:blipFill>
        <p:spPr bwMode="auto">
          <a:xfrm>
            <a:off x="642910" y="385762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9241" t="23077" r="77651" b="72222"/>
          <a:stretch>
            <a:fillRect/>
          </a:stretch>
        </p:blipFill>
        <p:spPr bwMode="auto">
          <a:xfrm>
            <a:off x="642910" y="107154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9241" t="60043" r="77651" b="34829"/>
          <a:stretch>
            <a:fillRect/>
          </a:stretch>
        </p:blipFill>
        <p:spPr bwMode="auto">
          <a:xfrm>
            <a:off x="642910" y="4357694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9241" t="68589" r="77552" b="26496"/>
          <a:stretch>
            <a:fillRect/>
          </a:stretch>
        </p:blipFill>
        <p:spPr bwMode="auto">
          <a:xfrm>
            <a:off x="642910" y="4857760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9241" t="27243" r="77651" b="68535"/>
          <a:stretch>
            <a:fillRect/>
          </a:stretch>
        </p:blipFill>
        <p:spPr bwMode="auto">
          <a:xfrm>
            <a:off x="642910" y="235743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/>
          <a:srcRect l="26938" t="91667" r="70001" b="3419"/>
          <a:stretch>
            <a:fillRect/>
          </a:stretch>
        </p:blipFill>
        <p:spPr bwMode="auto">
          <a:xfrm>
            <a:off x="642910" y="5857892"/>
            <a:ext cx="50006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9118" t="39032" r="77310" b="56410"/>
          <a:stretch>
            <a:fillRect/>
          </a:stretch>
        </p:blipFill>
        <p:spPr bwMode="auto">
          <a:xfrm>
            <a:off x="642909" y="1643050"/>
            <a:ext cx="48986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4603" t="92226" r="82924" b="3825"/>
          <a:stretch>
            <a:fillRect/>
          </a:stretch>
        </p:blipFill>
        <p:spPr bwMode="auto">
          <a:xfrm>
            <a:off x="642910" y="5286388"/>
            <a:ext cx="48745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19118" t="48148" r="77882" b="47166"/>
          <a:stretch>
            <a:fillRect/>
          </a:stretch>
        </p:blipFill>
        <p:spPr bwMode="auto">
          <a:xfrm>
            <a:off x="642910" y="3071810"/>
            <a:ext cx="500066" cy="60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l="18279" t="23932" r="20150" b="9829"/>
          <a:stretch>
            <a:fillRect/>
          </a:stretch>
        </p:blipFill>
        <p:spPr bwMode="auto">
          <a:xfrm>
            <a:off x="571472" y="1000108"/>
            <a:ext cx="764386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357290" y="285728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err="1" smtClean="0">
                <a:solidFill>
                  <a:srgbClr val="660066"/>
                </a:solidFill>
              </a:rPr>
              <a:t>Стандартты</a:t>
            </a:r>
            <a:r>
              <a:rPr lang="ru-RU" sz="3200" b="1" i="1" u="sng" dirty="0" smtClean="0">
                <a:solidFill>
                  <a:srgbClr val="660066"/>
                </a:solidFill>
              </a:rPr>
              <a:t> </a:t>
            </a:r>
            <a:r>
              <a:rPr lang="ru-RU" sz="3200" b="1" i="1" u="sng" dirty="0" err="1" smtClean="0">
                <a:solidFill>
                  <a:srgbClr val="660066"/>
                </a:solidFill>
              </a:rPr>
              <a:t>бағдарламалар</a:t>
            </a:r>
            <a:endParaRPr lang="ru-RU" sz="3200" b="1" i="1" u="sng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72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Тышқан</a:t>
            </a:r>
            <a:endParaRPr lang="ru-RU" sz="7200" b="1" i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786058"/>
            <a:ext cx="2650735" cy="261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072198" y="1571612"/>
            <a:ext cx="26432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i="1" u="sng" dirty="0" smtClean="0">
                <a:solidFill>
                  <a:srgbClr val="660066"/>
                </a:solidFill>
              </a:rPr>
              <a:t>Оң жақ батырма</a:t>
            </a:r>
          </a:p>
          <a:p>
            <a:endParaRPr lang="kk-KZ" sz="2000" b="1" i="1" u="sng" dirty="0" smtClean="0">
              <a:solidFill>
                <a:srgbClr val="660066"/>
              </a:solidFill>
            </a:endParaRPr>
          </a:p>
          <a:p>
            <a:r>
              <a:rPr lang="kk-KZ" sz="2000" b="1" i="1" dirty="0" smtClean="0">
                <a:solidFill>
                  <a:srgbClr val="660066"/>
                </a:solidFill>
              </a:rPr>
              <a:t>Объект бойынша шерту: </a:t>
            </a:r>
          </a:p>
          <a:p>
            <a:endParaRPr lang="kk-KZ" sz="2000" b="1" i="1" dirty="0" smtClean="0">
              <a:solidFill>
                <a:srgbClr val="660066"/>
              </a:solidFill>
            </a:endParaRPr>
          </a:p>
          <a:p>
            <a:r>
              <a:rPr lang="kk-KZ" sz="2000" b="1" i="1" dirty="0" smtClean="0">
                <a:solidFill>
                  <a:srgbClr val="660066"/>
                </a:solidFill>
              </a:rPr>
              <a:t>динамикалық контекстік меню шақырады.</a:t>
            </a:r>
            <a:endParaRPr lang="ru-RU" sz="2000" b="1" i="1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500174"/>
            <a:ext cx="34289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i="1" u="sng" dirty="0" smtClean="0">
                <a:solidFill>
                  <a:srgbClr val="660066"/>
                </a:solidFill>
              </a:rPr>
              <a:t>Сол жақ батырма</a:t>
            </a:r>
          </a:p>
          <a:p>
            <a:endParaRPr lang="kk-KZ" sz="2000" b="1" i="1" u="sng" dirty="0" smtClean="0">
              <a:solidFill>
                <a:srgbClr val="660066"/>
              </a:solidFill>
            </a:endParaRPr>
          </a:p>
          <a:p>
            <a:r>
              <a:rPr lang="kk-KZ" sz="2000" b="1" i="1" dirty="0" smtClean="0">
                <a:solidFill>
                  <a:srgbClr val="660066"/>
                </a:solidFill>
              </a:rPr>
              <a:t>Объект бойынша шерту: объектіні белгілейді.</a:t>
            </a:r>
          </a:p>
          <a:p>
            <a:endParaRPr lang="kk-KZ" sz="2000" b="1" i="1" dirty="0" smtClean="0">
              <a:solidFill>
                <a:srgbClr val="660066"/>
              </a:solidFill>
            </a:endParaRPr>
          </a:p>
          <a:p>
            <a:r>
              <a:rPr lang="kk-KZ" sz="2000" b="1" i="1" dirty="0" smtClean="0">
                <a:solidFill>
                  <a:srgbClr val="660066"/>
                </a:solidFill>
              </a:rPr>
              <a:t>Екі рет шерту: объектілермен операциялар жүргізеді.</a:t>
            </a:r>
          </a:p>
          <a:p>
            <a:endParaRPr lang="kk-KZ" sz="2000" b="1" i="1" dirty="0" smtClean="0">
              <a:solidFill>
                <a:srgbClr val="660066"/>
              </a:solidFill>
            </a:endParaRPr>
          </a:p>
          <a:p>
            <a:r>
              <a:rPr lang="kk-KZ" sz="2000" b="1" i="1" dirty="0" smtClean="0">
                <a:solidFill>
                  <a:srgbClr val="660066"/>
                </a:solidFill>
              </a:rPr>
              <a:t>Апару немесе тасу: белгішелердің, терезелердің орнын ауыстырады.</a:t>
            </a:r>
          </a:p>
          <a:p>
            <a:endParaRPr lang="kk-KZ" sz="2000" b="1" i="1" dirty="0" smtClean="0">
              <a:solidFill>
                <a:srgbClr val="660066"/>
              </a:solidFill>
            </a:endParaRPr>
          </a:p>
          <a:p>
            <a:r>
              <a:rPr lang="kk-KZ" sz="2000" b="1" i="1" dirty="0" smtClean="0">
                <a:solidFill>
                  <a:srgbClr val="660066"/>
                </a:solidFill>
              </a:rPr>
              <a:t>Созу: терезенің өлшемін өзгертеді.</a:t>
            </a:r>
            <a:endParaRPr lang="ru-RU" sz="2000" b="1" i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72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Есептер тақтасы</a:t>
            </a:r>
            <a:endParaRPr lang="ru-RU" sz="7200" b="1" i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643050"/>
            <a:ext cx="792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i="1" dirty="0" smtClean="0">
                <a:solidFill>
                  <a:srgbClr val="660066"/>
                </a:solidFill>
              </a:rPr>
              <a:t>Экранның төменгі жағында жіңішке сұр жолақ бар, оны есептер тақтасы (Панель задач) деп атайды.</a:t>
            </a:r>
            <a:endParaRPr lang="ru-RU" sz="2800" b="1" i="1" dirty="0">
              <a:solidFill>
                <a:srgbClr val="660066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 t="96101"/>
          <a:stretch>
            <a:fillRect/>
          </a:stretch>
        </p:blipFill>
        <p:spPr bwMode="auto">
          <a:xfrm>
            <a:off x="0" y="4214818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72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7200" b="1" i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28736"/>
            <a:ext cx="4572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i="1" dirty="0" smtClean="0">
                <a:solidFill>
                  <a:srgbClr val="660066"/>
                </a:solidFill>
              </a:rPr>
              <a:t>1. </a:t>
            </a:r>
            <a:r>
              <a:rPr lang="en-US" sz="1400" b="1" i="1" dirty="0" smtClean="0">
                <a:solidFill>
                  <a:srgbClr val="660066"/>
                </a:solidFill>
              </a:rPr>
              <a:t>Windows 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операциялы</a:t>
            </a:r>
            <a:r>
              <a:rPr lang="kk-KZ" sz="1400" b="1" i="1" dirty="0" smtClean="0">
                <a:solidFill>
                  <a:srgbClr val="660066"/>
                </a:solidFill>
              </a:rPr>
              <a:t>қ</a:t>
            </a:r>
            <a:r>
              <a:rPr lang="ru-RU" sz="1400" b="1" i="1" dirty="0" smtClean="0">
                <a:solidFill>
                  <a:srgbClr val="660066"/>
                </a:solidFill>
              </a:rPr>
              <a:t> ж</a:t>
            </a:r>
            <a:r>
              <a:rPr lang="kk-KZ" sz="1400" b="1" i="1" dirty="0" smtClean="0">
                <a:solidFill>
                  <a:srgbClr val="660066"/>
                </a:solidFill>
              </a:rPr>
              <a:t>ү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йес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н</a:t>
            </a:r>
            <a:r>
              <a:rPr lang="kk-KZ" sz="1400" b="1" i="1" dirty="0" smtClean="0">
                <a:solidFill>
                  <a:srgbClr val="660066"/>
                </a:solidFill>
              </a:rPr>
              <a:t>ің</a:t>
            </a:r>
            <a:r>
              <a:rPr lang="ru-RU" sz="1400" b="1" i="1" dirty="0" smtClean="0">
                <a:solidFill>
                  <a:srgbClr val="660066"/>
                </a:solidFill>
              </a:rPr>
              <a:t> нег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зг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r>
              <a:rPr lang="ru-RU" sz="1400" b="1" i="1" dirty="0" smtClean="0">
                <a:solidFill>
                  <a:srgbClr val="660066"/>
                </a:solidFill>
              </a:rPr>
              <a:t> объект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лер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Терезе, белгішелер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Құжаттар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Есептер тақтасы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Тышқан</a:t>
            </a:r>
          </a:p>
          <a:p>
            <a:pPr marL="342900" lvl="0" indent="-342900"/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r>
              <a:rPr lang="ru-RU" sz="1400" b="1" i="1" dirty="0" smtClean="0">
                <a:solidFill>
                  <a:srgbClr val="660066"/>
                </a:solidFill>
              </a:rPr>
              <a:t>2. </a:t>
            </a:r>
            <a:r>
              <a:rPr lang="en-US" sz="1400" b="1" i="1" dirty="0" smtClean="0">
                <a:solidFill>
                  <a:srgbClr val="660066"/>
                </a:solidFill>
              </a:rPr>
              <a:t>Windows 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операциялы</a:t>
            </a:r>
            <a:r>
              <a:rPr lang="kk-KZ" sz="1400" b="1" i="1" dirty="0" smtClean="0">
                <a:solidFill>
                  <a:srgbClr val="660066"/>
                </a:solidFill>
              </a:rPr>
              <a:t>қ</a:t>
            </a:r>
            <a:r>
              <a:rPr lang="ru-RU" sz="1400" b="1" i="1" dirty="0" smtClean="0">
                <a:solidFill>
                  <a:srgbClr val="660066"/>
                </a:solidFill>
              </a:rPr>
              <a:t> ж</a:t>
            </a:r>
            <a:r>
              <a:rPr lang="kk-KZ" sz="1400" b="1" i="1" dirty="0" smtClean="0">
                <a:solidFill>
                  <a:srgbClr val="660066"/>
                </a:solidFill>
              </a:rPr>
              <a:t>ү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йес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н</a:t>
            </a:r>
            <a:r>
              <a:rPr lang="kk-KZ" sz="1400" b="1" i="1" dirty="0" smtClean="0">
                <a:solidFill>
                  <a:srgbClr val="660066"/>
                </a:solidFill>
              </a:rPr>
              <a:t>ің объектілері: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Қапшықтар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Файлдар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Терезелер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Барлық жауаптар дұрыс</a:t>
            </a:r>
          </a:p>
          <a:p>
            <a:pPr marL="342900" lvl="0" indent="-342900"/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1400" b="1" i="1" dirty="0" smtClean="0">
                <a:solidFill>
                  <a:srgbClr val="660066"/>
                </a:solidFill>
              </a:rPr>
              <a:t>3. Объетілер қоймасы бұл - ...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Файл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Қапшық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Құжат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Белгіше</a:t>
            </a:r>
          </a:p>
          <a:p>
            <a:pPr marL="342900" lvl="0" indent="-342900"/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1400" b="1" i="1" dirty="0" smtClean="0">
                <a:solidFill>
                  <a:srgbClr val="660066"/>
                </a:solidFill>
              </a:rPr>
              <a:t>4. Команда түрлері: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Қысқа, ұзын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Кішкентай, үлкен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Қиын, жеңіл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Негізгі, көмекші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endParaRPr lang="ru-RU" sz="1400" b="1" i="1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428736"/>
            <a:ext cx="47863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i="1" dirty="0" smtClean="0">
                <a:solidFill>
                  <a:srgbClr val="660066"/>
                </a:solidFill>
              </a:rPr>
              <a:t>5. </a:t>
            </a:r>
            <a:r>
              <a:rPr lang="en-US" sz="1400" b="1" i="1" dirty="0" smtClean="0">
                <a:solidFill>
                  <a:srgbClr val="660066"/>
                </a:solidFill>
              </a:rPr>
              <a:t>Windows 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операциялы</a:t>
            </a:r>
            <a:r>
              <a:rPr lang="kk-KZ" sz="1400" b="1" i="1" dirty="0" smtClean="0">
                <a:solidFill>
                  <a:srgbClr val="660066"/>
                </a:solidFill>
              </a:rPr>
              <a:t>қ</a:t>
            </a:r>
            <a:r>
              <a:rPr lang="ru-RU" sz="1400" b="1" i="1" dirty="0" smtClean="0">
                <a:solidFill>
                  <a:srgbClr val="660066"/>
                </a:solidFill>
              </a:rPr>
              <a:t> ж</a:t>
            </a:r>
            <a:r>
              <a:rPr lang="kk-KZ" sz="1400" b="1" i="1" dirty="0" smtClean="0">
                <a:solidFill>
                  <a:srgbClr val="660066"/>
                </a:solidFill>
              </a:rPr>
              <a:t>ү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йес</a:t>
            </a:r>
            <a:r>
              <a:rPr lang="kk-KZ" sz="1400" b="1" i="1" dirty="0" smtClean="0">
                <a:solidFill>
                  <a:srgbClr val="660066"/>
                </a:solidFill>
              </a:rPr>
              <a:t>і</a:t>
            </a:r>
            <a:r>
              <a:rPr lang="ru-RU" sz="1400" b="1" i="1" dirty="0" err="1" smtClean="0">
                <a:solidFill>
                  <a:srgbClr val="660066"/>
                </a:solidFill>
              </a:rPr>
              <a:t>н</a:t>
            </a:r>
            <a:r>
              <a:rPr lang="kk-KZ" sz="1400" b="1" i="1" dirty="0" smtClean="0">
                <a:solidFill>
                  <a:srgbClr val="660066"/>
                </a:solidFill>
              </a:rPr>
              <a:t>ің басқару элементі: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Диск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Джойстик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Тышқан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Жады</a:t>
            </a:r>
          </a:p>
          <a:p>
            <a:pPr marL="342900" lvl="0" indent="-342900"/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1400" b="1" i="1" dirty="0" smtClean="0">
                <a:solidFill>
                  <a:srgbClr val="660066"/>
                </a:solidFill>
              </a:rPr>
              <a:t>6. Тышқанның сол батырмасын екі рет шерту: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Объектіні белгілейді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Контекстік менюді шақырады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Объектіні көшіреді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Объектіні ашады</a:t>
            </a:r>
          </a:p>
          <a:p>
            <a:pPr marL="342900" lvl="0" indent="-342900"/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1400" b="1" i="1" dirty="0" smtClean="0">
                <a:solidFill>
                  <a:srgbClr val="660066"/>
                </a:solidFill>
              </a:rPr>
              <a:t>7. Тышқанның сол батырмасын екі рет шерту: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Объектіні белгілейді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Контекстік менюді шақырады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Объектіні көшіреді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Объектіні ашады</a:t>
            </a:r>
          </a:p>
          <a:p>
            <a:pPr marL="342900" lvl="0" indent="-342900"/>
            <a:endParaRPr lang="ru-RU" sz="14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1400" b="1" i="1" dirty="0" smtClean="0">
                <a:solidFill>
                  <a:srgbClr val="660066"/>
                </a:solidFill>
              </a:rPr>
              <a:t>8. Экранда сағат қайда орналасады?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Есептер тақтасы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Мой компьютер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Экранда сағат болмайды</a:t>
            </a:r>
            <a:endParaRPr lang="ru-RU" sz="1400" b="1" i="1" dirty="0" smtClean="0">
              <a:solidFill>
                <a:srgbClr val="660066"/>
              </a:solidFill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kk-KZ" sz="1400" b="1" i="1" dirty="0" smtClean="0">
                <a:solidFill>
                  <a:srgbClr val="660066"/>
                </a:solidFill>
              </a:rPr>
              <a:t>Файлда</a:t>
            </a:r>
            <a:endParaRPr lang="ru-RU" sz="1400" b="1" i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154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8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Кілт</a:t>
            </a:r>
            <a:r>
              <a:rPr lang="en-US" sz="48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8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                Бағалау критериі  </a:t>
            </a:r>
            <a:endParaRPr lang="ru-RU" sz="4800" b="1" i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28736"/>
            <a:ext cx="457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b="1" i="1" dirty="0" smtClean="0">
                <a:solidFill>
                  <a:srgbClr val="660066"/>
                </a:solidFill>
              </a:rPr>
              <a:t>1.  </a:t>
            </a:r>
            <a:r>
              <a:rPr lang="en-US" sz="4000" b="1" i="1" dirty="0" smtClean="0">
                <a:solidFill>
                  <a:srgbClr val="660066"/>
                </a:solidFill>
              </a:rPr>
              <a:t>a)</a:t>
            </a:r>
            <a:endParaRPr lang="ru-RU" sz="4000" b="1" i="1" dirty="0" smtClean="0">
              <a:solidFill>
                <a:srgbClr val="660066"/>
              </a:solidFill>
            </a:endParaRPr>
          </a:p>
          <a:p>
            <a:pPr lvl="0"/>
            <a:r>
              <a:rPr lang="ru-RU" sz="4000" b="1" i="1" dirty="0" smtClean="0">
                <a:solidFill>
                  <a:srgbClr val="660066"/>
                </a:solidFill>
              </a:rPr>
              <a:t>2. </a:t>
            </a:r>
            <a:r>
              <a:rPr lang="en-US" sz="4000" b="1" i="1" dirty="0" smtClean="0">
                <a:solidFill>
                  <a:srgbClr val="660066"/>
                </a:solidFill>
              </a:rPr>
              <a:t> d)</a:t>
            </a:r>
            <a:endParaRPr lang="ru-RU" sz="40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4000" b="1" i="1" dirty="0" smtClean="0">
                <a:solidFill>
                  <a:srgbClr val="660066"/>
                </a:solidFill>
              </a:rPr>
              <a:t>3. </a:t>
            </a:r>
            <a:r>
              <a:rPr lang="en-US" sz="4000" b="1" i="1" dirty="0" smtClean="0">
                <a:solidFill>
                  <a:srgbClr val="660066"/>
                </a:solidFill>
              </a:rPr>
              <a:t> b)</a:t>
            </a:r>
            <a:endParaRPr lang="ru-RU" sz="4000" b="1" i="1" dirty="0" smtClean="0">
              <a:solidFill>
                <a:srgbClr val="660066"/>
              </a:solidFill>
            </a:endParaRPr>
          </a:p>
          <a:p>
            <a:pPr marL="342900" lvl="0" indent="-342900"/>
            <a:r>
              <a:rPr lang="en-US" sz="4000" b="1" i="1" dirty="0" smtClean="0">
                <a:solidFill>
                  <a:srgbClr val="660066"/>
                </a:solidFill>
              </a:rPr>
              <a:t>4.  a)</a:t>
            </a:r>
          </a:p>
          <a:p>
            <a:pPr lvl="0"/>
            <a:r>
              <a:rPr lang="ru-RU" sz="4000" b="1" i="1" dirty="0" smtClean="0">
                <a:solidFill>
                  <a:srgbClr val="660066"/>
                </a:solidFill>
              </a:rPr>
              <a:t>5. </a:t>
            </a:r>
            <a:r>
              <a:rPr lang="en-US" sz="4000" b="1" i="1" dirty="0" smtClean="0">
                <a:solidFill>
                  <a:srgbClr val="660066"/>
                </a:solidFill>
              </a:rPr>
              <a:t> c)</a:t>
            </a:r>
            <a:endParaRPr lang="ru-RU" sz="40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4000" b="1" i="1" dirty="0" smtClean="0">
                <a:solidFill>
                  <a:srgbClr val="660066"/>
                </a:solidFill>
              </a:rPr>
              <a:t>6. </a:t>
            </a:r>
            <a:r>
              <a:rPr lang="en-US" sz="4000" b="1" i="1" dirty="0" smtClean="0">
                <a:solidFill>
                  <a:srgbClr val="660066"/>
                </a:solidFill>
              </a:rPr>
              <a:t> d)</a:t>
            </a:r>
            <a:endParaRPr lang="ru-RU" sz="40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4000" b="1" i="1" dirty="0" smtClean="0">
                <a:solidFill>
                  <a:srgbClr val="660066"/>
                </a:solidFill>
              </a:rPr>
              <a:t>7. </a:t>
            </a:r>
            <a:r>
              <a:rPr lang="en-US" sz="4000" b="1" i="1" dirty="0" smtClean="0">
                <a:solidFill>
                  <a:srgbClr val="660066"/>
                </a:solidFill>
              </a:rPr>
              <a:t> b)</a:t>
            </a:r>
            <a:endParaRPr lang="ru-RU" sz="4000" b="1" i="1" dirty="0" smtClean="0">
              <a:solidFill>
                <a:srgbClr val="660066"/>
              </a:solidFill>
            </a:endParaRPr>
          </a:p>
          <a:p>
            <a:pPr lvl="0"/>
            <a:r>
              <a:rPr lang="kk-KZ" sz="4000" b="1" i="1" dirty="0" smtClean="0">
                <a:solidFill>
                  <a:srgbClr val="660066"/>
                </a:solidFill>
              </a:rPr>
              <a:t>8. </a:t>
            </a:r>
            <a:r>
              <a:rPr lang="en-US" sz="4000" b="1" i="1" dirty="0" smtClean="0">
                <a:solidFill>
                  <a:srgbClr val="660066"/>
                </a:solidFill>
              </a:rPr>
              <a:t> a)</a:t>
            </a:r>
            <a:endParaRPr lang="ru-RU" sz="4000" b="1" i="1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1643050"/>
            <a:ext cx="3429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i="1" dirty="0" smtClean="0">
                <a:solidFill>
                  <a:srgbClr val="660066"/>
                </a:solidFill>
              </a:rPr>
              <a:t>7-8   “5”</a:t>
            </a:r>
          </a:p>
          <a:p>
            <a:r>
              <a:rPr lang="kk-KZ" sz="4000" b="1" i="1" dirty="0" smtClean="0">
                <a:solidFill>
                  <a:srgbClr val="660066"/>
                </a:solidFill>
              </a:rPr>
              <a:t>5-6   “4”</a:t>
            </a:r>
          </a:p>
          <a:p>
            <a:r>
              <a:rPr lang="kk-KZ" sz="4000" b="1" i="1" dirty="0" smtClean="0">
                <a:solidFill>
                  <a:srgbClr val="660066"/>
                </a:solidFill>
              </a:rPr>
              <a:t>3-4   “3”</a:t>
            </a:r>
            <a:endParaRPr lang="ru-RU" sz="4000" b="1" i="1" dirty="0">
              <a:solidFill>
                <a:srgbClr val="660066"/>
              </a:solidFill>
            </a:endParaRPr>
          </a:p>
        </p:txBody>
      </p:sp>
      <p:pic>
        <p:nvPicPr>
          <p:cNvPr id="8" name="Рисунок 7" descr="48103655_1251528260_07_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429256" y="3786190"/>
            <a:ext cx="2928966" cy="2628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Үй тапсырмасы</a:t>
            </a:r>
            <a:endParaRPr lang="ru-RU" b="1" i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kk-KZ" sz="40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Тақырыпты оқып келу,дәптерге ережелерін түсіру.</a:t>
            </a:r>
            <a:endParaRPr lang="ru-RU" sz="4000" b="1" i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1143000"/>
          </a:xfrm>
        </p:spPr>
        <p:txBody>
          <a:bodyPr>
            <a:normAutofit/>
          </a:bodyPr>
          <a:lstStyle/>
          <a:p>
            <a:pPr algn="ctr"/>
            <a:r>
              <a:rPr lang="kk-KZ" sz="4800" b="1" i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sz="4800" b="1" i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772816"/>
            <a:ext cx="7236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0" indent="-742950">
              <a:buAutoNum type="arabicPeriod"/>
            </a:pPr>
            <a:r>
              <a:rPr lang="ru-RU" sz="32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Бүгін біз</a:t>
            </a: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2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білдік</a:t>
            </a: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742950" lvl="0" indent="-742950">
              <a:buAutoNum type="arabicPeriod"/>
            </a:pPr>
            <a:r>
              <a:rPr lang="kk-KZ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Бүгін біз нені үйрендік?</a:t>
            </a:r>
          </a:p>
          <a:p>
            <a:pPr marL="742950" lvl="0" indent="-742950">
              <a:buAutoNum type="arabicPeriod"/>
            </a:pPr>
            <a:r>
              <a:rPr lang="kk-KZ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Сабақта не ұнады?</a:t>
            </a:r>
            <a:endParaRPr lang="ru-RU" sz="3200" b="1" i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8103359_1251526914_0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5143512"/>
            <a:ext cx="1643074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714356"/>
            <a:ext cx="5143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Сөзжұмбақты шеш</a:t>
            </a:r>
            <a:endParaRPr lang="ru-RU" sz="28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3857628"/>
            <a:ext cx="72866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ПРОЦЕССОР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D:\Документы\Папа\картинки для прзентаций\анимашки для презентаций\анимашки для презентаций\Рисун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357694"/>
            <a:ext cx="1538269" cy="219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4696" cy="7524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643050"/>
            <a:ext cx="8072494" cy="2000264"/>
          </a:xfrm>
          <a:prstGeom prst="roundRect">
            <a:avLst/>
          </a:prstGeom>
          <a:ln>
            <a:solidFill>
              <a:srgbClr val="CC00FF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proce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1714488"/>
            <a:ext cx="1881184" cy="18335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28860" y="1214422"/>
            <a:ext cx="71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1928802"/>
            <a:ext cx="128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600" b="1" dirty="0" smtClean="0">
                <a:solidFill>
                  <a:srgbClr val="660066"/>
                </a:solidFill>
              </a:rPr>
              <a:t>2С</a:t>
            </a:r>
            <a:endParaRPr lang="ru-RU" sz="6600" b="1" dirty="0">
              <a:solidFill>
                <a:srgbClr val="66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1214422"/>
            <a:ext cx="71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pic>
        <p:nvPicPr>
          <p:cNvPr id="15" name="Рисунок 14" descr="3650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714488"/>
            <a:ext cx="1843094" cy="1843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714356"/>
            <a:ext cx="5143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Сөзжұмбақты шеш</a:t>
            </a:r>
            <a:endParaRPr lang="ru-RU" sz="28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3857628"/>
            <a:ext cx="72866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ПЕРНЕТАҚТА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D:\Документы\Папа\картинки для прзентаций\анимашки для презентаций\анимашки для презентаций\Рисун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572008"/>
            <a:ext cx="1538269" cy="197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4696" cy="7524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1714488"/>
            <a:ext cx="8215370" cy="192882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1785926"/>
            <a:ext cx="1785940" cy="1785940"/>
          </a:xfrm>
          <a:prstGeom prst="rect">
            <a:avLst/>
          </a:prstGeom>
        </p:spPr>
      </p:pic>
      <p:pic>
        <p:nvPicPr>
          <p:cNvPr id="11" name="Рисунок 10" descr="159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1785926"/>
            <a:ext cx="1714512" cy="18050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85918" y="1285860"/>
            <a:ext cx="500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2143116"/>
            <a:ext cx="171451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0066"/>
                </a:solidFill>
              </a:rPr>
              <a:t>ЖО</a:t>
            </a:r>
            <a:r>
              <a:rPr lang="kk-KZ" sz="4400" b="1" dirty="0" smtClean="0">
                <a:solidFill>
                  <a:srgbClr val="660066"/>
                </a:solidFill>
              </a:rPr>
              <a:t>Қ</a:t>
            </a:r>
          </a:p>
          <a:p>
            <a:pPr algn="ctr"/>
            <a:r>
              <a:rPr lang="kk-KZ" b="1" dirty="0" smtClean="0">
                <a:solidFill>
                  <a:srgbClr val="660066"/>
                </a:solidFill>
              </a:rPr>
              <a:t>(орысша)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72462" y="1214422"/>
            <a:ext cx="500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pic>
        <p:nvPicPr>
          <p:cNvPr id="19" name="Рисунок 18" descr="whit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2071678"/>
            <a:ext cx="965262" cy="1108131"/>
          </a:xfrm>
          <a:prstGeom prst="rect">
            <a:avLst/>
          </a:prstGeom>
          <a:ln>
            <a:solidFill>
              <a:srgbClr val="CC00FF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500034" y="2285992"/>
            <a:ext cx="128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600" b="1" dirty="0" smtClean="0">
                <a:solidFill>
                  <a:srgbClr val="660066"/>
                </a:solidFill>
              </a:rPr>
              <a:t>П</a:t>
            </a:r>
            <a:endParaRPr lang="ru-RU" sz="66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714356"/>
            <a:ext cx="5143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Сөзжұмбақты шеш</a:t>
            </a:r>
            <a:endParaRPr lang="ru-RU" sz="28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3857628"/>
            <a:ext cx="72866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ТЫШҚАН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D:\Документы\Папа\картинки для прзентаций\анимашки для презентаций\анимашки для презентаций\Рисун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572008"/>
            <a:ext cx="1538269" cy="197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4696" cy="7524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571612"/>
            <a:ext cx="7643866" cy="2000264"/>
          </a:xfrm>
          <a:prstGeom prst="roundRect">
            <a:avLst/>
          </a:prstGeom>
          <a:ln>
            <a:solidFill>
              <a:srgbClr val="66006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00100" y="1857364"/>
            <a:ext cx="214314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b="1" dirty="0" smtClean="0">
                <a:solidFill>
                  <a:srgbClr val="660066"/>
                </a:solidFill>
              </a:rPr>
              <a:t>СЕН</a:t>
            </a:r>
          </a:p>
          <a:p>
            <a:pPr algn="ctr"/>
            <a:r>
              <a:rPr lang="kk-KZ" sz="2000" b="1" dirty="0" smtClean="0">
                <a:solidFill>
                  <a:srgbClr val="660066"/>
                </a:solidFill>
              </a:rPr>
              <a:t>(ОРЫСША)</a:t>
            </a:r>
            <a:endParaRPr lang="ru-RU" sz="2000" b="1" dirty="0">
              <a:solidFill>
                <a:srgbClr val="660066"/>
              </a:solidFill>
            </a:endParaRPr>
          </a:p>
        </p:txBody>
      </p:sp>
      <p:pic>
        <p:nvPicPr>
          <p:cNvPr id="11" name="Рисунок 10" descr="medium_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1643050"/>
            <a:ext cx="1785950" cy="18573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14810" y="1214422"/>
            <a:ext cx="71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pic>
        <p:nvPicPr>
          <p:cNvPr id="15" name="Рисунок 14" descr="71821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1857364"/>
            <a:ext cx="2227897" cy="164307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500958" y="1142984"/>
            <a:ext cx="71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</a:t>
            </a:r>
            <a:endParaRPr lang="ru-RU" sz="66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714356"/>
            <a:ext cx="5143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Сөзжұмбақты шеш</a:t>
            </a:r>
            <a:endParaRPr lang="ru-RU" sz="28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4000504"/>
            <a:ext cx="72866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СКАНЕР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D:\Документы\Папа\картинки для прзентаций\анимашки для презентаций\анимашки для презентаций\Рисун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4714884"/>
            <a:ext cx="1395393" cy="1833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4696" cy="7524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785926"/>
            <a:ext cx="7643866" cy="1785950"/>
          </a:xfrm>
          <a:prstGeom prst="roundRect">
            <a:avLst/>
          </a:prstGeom>
          <a:ln>
            <a:solidFill>
              <a:srgbClr val="66006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57224" y="1785926"/>
            <a:ext cx="1571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600" b="1" dirty="0" smtClean="0">
                <a:solidFill>
                  <a:srgbClr val="660066"/>
                </a:solidFill>
              </a:rPr>
              <a:t>С</a:t>
            </a:r>
          </a:p>
        </p:txBody>
      </p:sp>
      <p:pic>
        <p:nvPicPr>
          <p:cNvPr id="11" name="Рисунок 10" descr="hleb_borodinskiy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1928802"/>
            <a:ext cx="2047876" cy="153590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00232" y="1714488"/>
            <a:ext cx="214314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b="1" dirty="0" smtClean="0">
                <a:solidFill>
                  <a:srgbClr val="660066"/>
                </a:solidFill>
              </a:rPr>
              <a:t>Н К</a:t>
            </a:r>
          </a:p>
          <a:p>
            <a:pPr algn="ctr"/>
            <a:endParaRPr lang="ru-RU" sz="2000" b="1" dirty="0">
              <a:solidFill>
                <a:srgbClr val="660066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2428860" y="1928802"/>
            <a:ext cx="714380" cy="571504"/>
          </a:xfrm>
          <a:prstGeom prst="line">
            <a:avLst/>
          </a:prstGeom>
          <a:ln w="38100">
            <a:solidFill>
              <a:srgbClr val="66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k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1857364"/>
            <a:ext cx="1214446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714356"/>
            <a:ext cx="5143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Сөзжұмбақты шеш</a:t>
            </a:r>
            <a:endParaRPr lang="ru-RU" sz="28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3857628"/>
            <a:ext cx="72866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ПРИНТЕР</a:t>
            </a:r>
            <a:endParaRPr lang="ru-RU" sz="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D:\Документы\Папа\картинки для прзентаций\анимашки для презентаций\анимашки для презентаций\Рисун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643446"/>
            <a:ext cx="1609707" cy="190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5786454"/>
            <a:ext cx="7854696" cy="7524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714488"/>
            <a:ext cx="7858180" cy="1928826"/>
          </a:xfrm>
          <a:prstGeom prst="roundRect">
            <a:avLst/>
          </a:prstGeom>
          <a:ln>
            <a:solidFill>
              <a:srgbClr val="66006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artoon-Clipart-Free-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7" y="1785926"/>
            <a:ext cx="2071702" cy="17756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43174" y="1214422"/>
            <a:ext cx="71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1857364"/>
            <a:ext cx="1571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600" b="1" dirty="0" smtClean="0">
                <a:solidFill>
                  <a:srgbClr val="660066"/>
                </a:solidFill>
              </a:rPr>
              <a:t>Р</a:t>
            </a:r>
          </a:p>
        </p:txBody>
      </p:sp>
      <p:pic>
        <p:nvPicPr>
          <p:cNvPr id="14" name="Рисунок 13" descr="73720309_4030949_igl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4" y="1785926"/>
            <a:ext cx="1712970" cy="17859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500694" y="1285860"/>
            <a:ext cx="71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660066"/>
                </a:solidFill>
              </a:rPr>
              <a:t>,</a:t>
            </a:r>
            <a:endParaRPr lang="ru-RU" sz="6600" b="1" dirty="0">
              <a:solidFill>
                <a:srgbClr val="66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3636" y="1928802"/>
            <a:ext cx="1571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600" b="1" dirty="0" smtClean="0">
                <a:solidFill>
                  <a:srgbClr val="660066"/>
                </a:solidFill>
              </a:rPr>
              <a:t>=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15140" y="1714488"/>
            <a:ext cx="214314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b="1" dirty="0" smtClean="0">
                <a:solidFill>
                  <a:srgbClr val="660066"/>
                </a:solidFill>
              </a:rPr>
              <a:t>Ң Р</a:t>
            </a:r>
          </a:p>
          <a:p>
            <a:pPr algn="ctr"/>
            <a:endParaRPr lang="ru-RU" sz="2000" b="1" dirty="0">
              <a:solidFill>
                <a:srgbClr val="660066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7143768" y="1857364"/>
            <a:ext cx="642942" cy="642942"/>
          </a:xfrm>
          <a:prstGeom prst="line">
            <a:avLst/>
          </a:prstGeom>
          <a:ln w="25400">
            <a:solidFill>
              <a:srgbClr val="66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Ақпаратты 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7628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57211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3714752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5357802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3714752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/>
          <a:srcRect r="46122"/>
          <a:stretch>
            <a:fillRect/>
          </a:stretch>
        </p:blipFill>
        <p:spPr bwMode="auto">
          <a:xfrm>
            <a:off x="7572396" y="3643314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kk-KZ" sz="3200" b="1" dirty="0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142852"/>
            <a:ext cx="66659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Arial" pitchFamily="34" charset="0"/>
                <a:ea typeface="Times New Roman" pitchFamily="18" charset="0"/>
              </a:rPr>
              <a:t>шығару құрылғылары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7628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572116"/>
            <a:ext cx="130117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35780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642918"/>
          <a:ext cx="55721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/>
                <a:gridCol w="1393041"/>
                <a:gridCol w="1393041"/>
                <a:gridCol w="1393041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71480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5357802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3714752"/>
            <a:ext cx="157163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/>
          <a:srcRect r="46122"/>
          <a:stretch>
            <a:fillRect/>
          </a:stretch>
        </p:blipFill>
        <p:spPr bwMode="auto">
          <a:xfrm>
            <a:off x="7572396" y="3643314"/>
            <a:ext cx="1285884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2500306"/>
          <a:ext cx="489350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168"/>
                <a:gridCol w="1631168"/>
                <a:gridCol w="16311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1857364"/>
            <a:ext cx="6737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kk-KZ" sz="2800" b="1" i="1" dirty="0" smtClean="0">
                <a:solidFill>
                  <a:srgbClr val="CC00FF"/>
                </a:solidFill>
                <a:latin typeface="Arial" pitchFamily="34" charset="0"/>
                <a:ea typeface="Times New Roman" pitchFamily="18" charset="0"/>
              </a:rPr>
              <a:t>Ақпаратты енгізу құрылғылары</a:t>
            </a:r>
            <a:endParaRPr lang="kk-KZ" sz="2800" b="1" i="1" dirty="0" smtClean="0">
              <a:solidFill>
                <a:srgbClr val="CC00FF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2322</TotalTime>
  <Words>535</Words>
  <Application>Microsoft Office PowerPoint</Application>
  <PresentationFormat>Экран (4:3)</PresentationFormat>
  <Paragraphs>189</Paragraphs>
  <Slides>27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ҮЙ ТАПСЫРМАСЫН ТЕКСЕРУ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Тышқан</vt:lpstr>
      <vt:lpstr>Есептер тақтасы</vt:lpstr>
      <vt:lpstr>Тест</vt:lpstr>
      <vt:lpstr>Кілт                    Бағалау критериі  </vt:lpstr>
      <vt:lpstr>Үй тапсырмасы</vt:lpstr>
      <vt:lpstr>Рефлексия:</vt:lpstr>
    </vt:vector>
  </TitlesOfParts>
  <Company>Hom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Математическая игра</dc:title>
  <dc:creator>Yuya</dc:creator>
  <cp:lastModifiedBy>Дом</cp:lastModifiedBy>
  <cp:revision>221</cp:revision>
  <dcterms:created xsi:type="dcterms:W3CDTF">2005-11-23T17:59:18Z</dcterms:created>
  <dcterms:modified xsi:type="dcterms:W3CDTF">2012-01-31T08:23:06Z</dcterms:modified>
</cp:coreProperties>
</file>