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86" r:id="rId4"/>
    <p:sldId id="289" r:id="rId5"/>
    <p:sldId id="259" r:id="rId6"/>
    <p:sldId id="290" r:id="rId7"/>
    <p:sldId id="291" r:id="rId8"/>
    <p:sldId id="292" r:id="rId9"/>
    <p:sldId id="293" r:id="rId10"/>
    <p:sldId id="294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6600CC"/>
    <a:srgbClr val="FFFF99"/>
    <a:srgbClr val="FFCCCC"/>
    <a:srgbClr val="9BDEFF"/>
    <a:srgbClr val="9900CC"/>
    <a:srgbClr val="660066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524" autoAdjust="0"/>
    <p:restoredTop sz="94719" autoAdjust="0"/>
  </p:normalViewPr>
  <p:slideViewPr>
    <p:cSldViewPr>
      <p:cViewPr>
        <p:scale>
          <a:sx n="66" d="100"/>
          <a:sy n="66" d="100"/>
        </p:scale>
        <p:origin x="-918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4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i="0">
                <a:latin typeface="Times New Roman" pitchFamily="18" charset="0"/>
              </a:defRPr>
            </a:lvl1pPr>
          </a:lstStyle>
          <a:p>
            <a:pPr>
              <a:defRPr/>
            </a:pPr>
            <a:fld id="{7DE21715-BD6E-435F-9363-A88E2718C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i="0">
                <a:latin typeface="Times New Roman" pitchFamily="18" charset="0"/>
              </a:defRPr>
            </a:lvl1pPr>
          </a:lstStyle>
          <a:p>
            <a:pPr>
              <a:defRPr/>
            </a:pPr>
            <a:fld id="{7822B063-51DA-445A-ADE9-ECBC85EE0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385FF-4044-442A-8CCB-015119A58841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2FB2F-2415-49C9-B26B-DB653D2C8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0EA0C-85BC-48FC-99EC-F7D9688EE4D0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B60D3-32A9-4EFC-8669-726236F82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F0D88-6906-4779-B9F3-DA95DF4F8663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EECD0-F2DB-48E0-B796-9057712D3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95DD5-5B48-482D-AAC8-DF9298EF2670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B3C7E-D238-4061-AEC2-987D6C5D9E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CEE2B-5EB3-46DF-B112-C1180C34D70B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72CD2-2587-40D6-9F26-8F9189B8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E3125-0C84-4EC4-851B-14BC58E16BB3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3920B-0751-45F7-B4D8-1B71C283A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18B38-C6D8-4A8C-94BE-E3313BBB086B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7A58E-7725-42FF-867B-2AA6DB9C6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92498-5063-4B54-B882-627EC914BC72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D2AB3-1790-4012-9BF7-76E2A6991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D3894-2DB5-43ED-877E-63D9884AE8B4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ABB25-F115-4239-B960-5A3F94A47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99D43-5D9C-4292-A5B4-4E18A6883405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0BD44-62B6-4AA4-84BF-40E23DF86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30097-AA20-4D16-A02F-0157847E0918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97A37-2E28-47F7-97F6-2B467926E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1450B-B8E0-4970-9B46-09DD9742CBA2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DD5B9-E4E3-40C5-9D92-9D74BE902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50000">
              <a:srgbClr val="000066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fld id="{0E2B92B1-E70D-4096-828D-D5C6416158CF}" type="datetime1">
              <a:rPr lang="ru-RU"/>
              <a:pPr>
                <a:defRPr/>
              </a:pPr>
              <a:t>17.11.2011</a:t>
            </a:fld>
            <a:endParaRPr lang="ru-RU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F46E3F4D-3ADF-4CD4-A898-319580FA49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ransition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642938" y="0"/>
            <a:ext cx="8143875" cy="130651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endParaRPr lang="ru-RU" sz="3600" b="1" kern="10" dirty="0">
              <a:ln w="9525" cap="sq">
                <a:solidFill>
                  <a:schemeClr val="accent2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FFFFCC"/>
                  </a:gs>
                  <a:gs pos="100000">
                    <a:srgbClr val="FFFF99"/>
                  </a:gs>
                </a:gsLst>
                <a:lin ang="5400000" scaled="1"/>
              </a:gradFill>
              <a:effectLst>
                <a:outerShdw dist="35921" dir="2700000" algn="ctr" rotWithShape="0">
                  <a:schemeClr val="accent1">
                    <a:alpha val="79999"/>
                  </a:schemeClr>
                </a:outerShdw>
              </a:effectLst>
              <a:latin typeface="Georgia"/>
            </a:endParaRPr>
          </a:p>
        </p:txBody>
      </p:sp>
      <p:pic>
        <p:nvPicPr>
          <p:cNvPr id="4099" name="Picture 7" descr="j02875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500570"/>
            <a:ext cx="2143108" cy="1995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500063" y="1428751"/>
            <a:ext cx="7358085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FFFF00"/>
                </a:solidFill>
              </a:rPr>
              <a:t>Тема:</a:t>
            </a:r>
            <a:r>
              <a:rPr lang="ru-RU" sz="2200" b="1" dirty="0"/>
              <a:t> </a:t>
            </a:r>
            <a:r>
              <a:rPr lang="ru-RU" sz="2200" b="1" dirty="0">
                <a:solidFill>
                  <a:schemeClr val="bg1"/>
                </a:solidFill>
              </a:rPr>
              <a:t>Действия с рациональными числами (урок-турнир</a:t>
            </a:r>
            <a:r>
              <a:rPr lang="ru-RU" sz="2200" b="1" dirty="0" smtClean="0">
                <a:solidFill>
                  <a:schemeClr val="bg1"/>
                </a:solidFill>
              </a:rPr>
              <a:t>).</a:t>
            </a:r>
          </a:p>
          <a:p>
            <a:endParaRPr lang="ru-RU" sz="2200" b="1" dirty="0">
              <a:solidFill>
                <a:schemeClr val="bg1"/>
              </a:solidFill>
            </a:endParaRPr>
          </a:p>
          <a:p>
            <a:r>
              <a:rPr lang="ru-RU" sz="2200" b="1" dirty="0">
                <a:solidFill>
                  <a:srgbClr val="FFFF00"/>
                </a:solidFill>
              </a:rPr>
              <a:t>Цели урока:</a:t>
            </a:r>
          </a:p>
          <a:p>
            <a:pPr lvl="0"/>
            <a:r>
              <a:rPr lang="ru-RU" sz="2200" b="1" dirty="0">
                <a:solidFill>
                  <a:schemeClr val="bg1"/>
                </a:solidFill>
              </a:rPr>
              <a:t>обобщить и систематизировать умения и навыки выполнения действий с рациональными числами</a:t>
            </a:r>
            <a:r>
              <a:rPr lang="ru-RU" sz="2200" b="1" dirty="0" smtClean="0">
                <a:solidFill>
                  <a:schemeClr val="bg1"/>
                </a:solidFill>
              </a:rPr>
              <a:t>;</a:t>
            </a:r>
          </a:p>
          <a:p>
            <a:pPr lvl="0"/>
            <a:endParaRPr lang="ru-RU" sz="2200" b="1" dirty="0">
              <a:solidFill>
                <a:schemeClr val="bg1"/>
              </a:solidFill>
            </a:endParaRPr>
          </a:p>
          <a:p>
            <a:pPr lvl="0"/>
            <a:r>
              <a:rPr lang="ru-RU" sz="2200" b="1" dirty="0">
                <a:solidFill>
                  <a:schemeClr val="bg1"/>
                </a:solidFill>
              </a:rPr>
              <a:t>развивать творчество, сообразительность, смекалку учащихся; развивать культуру их речи; развивать познавательную активность учащихся</a:t>
            </a:r>
            <a:r>
              <a:rPr lang="ru-RU" sz="2200" b="1" dirty="0" smtClean="0">
                <a:solidFill>
                  <a:schemeClr val="bg1"/>
                </a:solidFill>
              </a:rPr>
              <a:t>;</a:t>
            </a:r>
          </a:p>
          <a:p>
            <a:pPr lvl="0"/>
            <a:endParaRPr lang="ru-RU" sz="2200" b="1" dirty="0">
              <a:solidFill>
                <a:schemeClr val="bg1"/>
              </a:solidFill>
            </a:endParaRPr>
          </a:p>
          <a:p>
            <a:pPr lvl="0"/>
            <a:r>
              <a:rPr lang="ru-RU" sz="2200" b="1" dirty="0">
                <a:solidFill>
                  <a:schemeClr val="bg1"/>
                </a:solidFill>
              </a:rPr>
              <a:t>воспитывать чувство коллективизма, ответственности, самоконтроля; формировать интерес к изучению математики.</a:t>
            </a:r>
          </a:p>
          <a:p>
            <a:endParaRPr lang="ru-RU" sz="2200" b="1" dirty="0">
              <a:solidFill>
                <a:srgbClr val="FFFFCC"/>
              </a:solidFill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1"/>
            <a:ext cx="9360256" cy="1323439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Урок-турнир в 6-м классе по теме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rgbClr val="FFFF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"Действия с рациональными числами"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rgbClr val="FFFF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VI</a:t>
            </a:r>
            <a:r>
              <a:rPr lang="ru-RU" sz="3600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. Подведение итогов и организованное окончание урока</a:t>
            </a:r>
            <a:br>
              <a:rPr lang="ru-RU" sz="3600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endParaRPr lang="ru-RU" sz="3600" i="1" u="sng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FFCC"/>
                </a:solidFill>
                <a:latin typeface="+mn-lt"/>
                <a:ea typeface="+mn-ea"/>
                <a:cs typeface="+mn-cs"/>
              </a:rPr>
              <a:t>   1</a:t>
            </a:r>
            <a:r>
              <a:rPr lang="ru-RU" dirty="0" smtClean="0">
                <a:solidFill>
                  <a:srgbClr val="FFFFCC"/>
                </a:solidFill>
                <a:latin typeface="+mn-lt"/>
                <a:ea typeface="+mn-ea"/>
                <a:cs typeface="+mn-cs"/>
              </a:rPr>
              <a:t>. Подсчитываются баллы, объявляется команда-победитель.</a:t>
            </a:r>
            <a:br>
              <a:rPr lang="ru-RU" dirty="0" smtClean="0">
                <a:solidFill>
                  <a:srgbClr val="FFFFCC"/>
                </a:solidFill>
                <a:latin typeface="+mn-lt"/>
                <a:ea typeface="+mn-ea"/>
                <a:cs typeface="+mn-cs"/>
              </a:rPr>
            </a:br>
            <a:r>
              <a:rPr lang="ru-RU" dirty="0" smtClean="0">
                <a:solidFill>
                  <a:srgbClr val="FFFFCC"/>
                </a:solidFill>
                <a:latin typeface="+mn-lt"/>
                <a:ea typeface="+mn-ea"/>
                <a:cs typeface="+mn-cs"/>
              </a:rPr>
              <a:t>2. Капитаны оценивают работу каждого ученика во всех турах и выставляет оценку, прокомментировав ее.</a:t>
            </a:r>
          </a:p>
          <a:p>
            <a:endParaRPr lang="ru-RU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571500"/>
            <a:ext cx="8229600" cy="6667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Ход урока</a:t>
            </a:r>
            <a:endParaRPr lang="ru-RU" sz="4800" b="1" i="1" dirty="0" smtClean="0">
              <a:solidFill>
                <a:srgbClr val="FF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357158" y="6215082"/>
            <a:ext cx="8064500" cy="0"/>
          </a:xfrm>
          <a:prstGeom prst="line">
            <a:avLst/>
          </a:prstGeom>
          <a:noFill/>
          <a:ln w="76200" cap="sq" cmpd="tri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28625" y="357188"/>
            <a:ext cx="8064500" cy="0"/>
          </a:xfrm>
          <a:prstGeom prst="line">
            <a:avLst/>
          </a:prstGeom>
          <a:noFill/>
          <a:ln w="76200" cap="sq" cmpd="tri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038" name="Line 7"/>
          <p:cNvSpPr>
            <a:spLocks noChangeShapeType="1"/>
          </p:cNvSpPr>
          <p:nvPr/>
        </p:nvSpPr>
        <p:spPr bwMode="auto">
          <a:xfrm flipH="1" flipV="1">
            <a:off x="357156" y="3403280"/>
            <a:ext cx="8143933" cy="97157"/>
          </a:xfrm>
          <a:prstGeom prst="line">
            <a:avLst/>
          </a:prstGeom>
          <a:noFill/>
          <a:ln w="76200" cap="sq" cmpd="tri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040" name="Line 7"/>
          <p:cNvSpPr>
            <a:spLocks noChangeShapeType="1"/>
          </p:cNvSpPr>
          <p:nvPr/>
        </p:nvSpPr>
        <p:spPr bwMode="auto">
          <a:xfrm>
            <a:off x="428596" y="2000240"/>
            <a:ext cx="8001056" cy="71438"/>
          </a:xfrm>
          <a:prstGeom prst="line">
            <a:avLst/>
          </a:prstGeom>
          <a:noFill/>
          <a:ln w="76200" cap="sq" cmpd="tri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428596" y="1285860"/>
            <a:ext cx="8429652" cy="523220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I. Орг.момент и начало урока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357158" y="2428868"/>
            <a:ext cx="6526402" cy="523220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II. Постановка целей и задач урока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357158" y="4000504"/>
            <a:ext cx="7286676" cy="1815882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III. Обобщение, повторение,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систематизация материала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Итак, начинаем наш турнир.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7" descr="j02875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785926"/>
            <a:ext cx="3043238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5715016"/>
          <a:ext cx="7715305" cy="856488"/>
        </p:xfrm>
        <a:graphic>
          <a:graphicData uri="http://schemas.openxmlformats.org/drawingml/2006/table">
            <a:tbl>
              <a:tblPr/>
              <a:tblGrid>
                <a:gridCol w="593485"/>
                <a:gridCol w="593485"/>
                <a:gridCol w="593485"/>
                <a:gridCol w="593485"/>
                <a:gridCol w="593485"/>
                <a:gridCol w="593485"/>
                <a:gridCol w="593485"/>
                <a:gridCol w="593485"/>
                <a:gridCol w="593485"/>
                <a:gridCol w="593485"/>
                <a:gridCol w="593485"/>
                <a:gridCol w="593485"/>
                <a:gridCol w="593485"/>
              </a:tblGrid>
              <a:tr h="2946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-31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-3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-31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-5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-3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32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6" name="AutoShape 6"/>
          <p:cNvSpPr>
            <a:spLocks noChangeAspect="1" noChangeArrowheads="1"/>
          </p:cNvSpPr>
          <p:nvPr/>
        </p:nvSpPr>
        <p:spPr bwMode="auto">
          <a:xfrm>
            <a:off x="0" y="0"/>
            <a:ext cx="152400" cy="3905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5" name="AutoShape 5"/>
          <p:cNvSpPr>
            <a:spLocks noChangeAspect="1" noChangeArrowheads="1"/>
          </p:cNvSpPr>
          <p:nvPr/>
        </p:nvSpPr>
        <p:spPr bwMode="auto">
          <a:xfrm>
            <a:off x="0" y="0"/>
            <a:ext cx="257175" cy="3905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/>
          <p:cNvSpPr>
            <a:spLocks noChangeAspect="1" noChangeArrowheads="1"/>
          </p:cNvSpPr>
          <p:nvPr/>
        </p:nvSpPr>
        <p:spPr bwMode="auto">
          <a:xfrm>
            <a:off x="0" y="0"/>
            <a:ext cx="152400" cy="3905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85720" y="214290"/>
            <a:ext cx="8572528" cy="5539978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тур.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Разгадывание девиза урока-турнира.</a:t>
            </a:r>
            <a:endParaRPr kumimoji="0" lang="ru-RU" sz="2800" b="1" i="1" u="sng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Найдите значение выражения: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>
              <a:solidFill>
                <a:srgbClr val="FFCCCC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8×(-3) + (-7) =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(-2)×(-5) -12 =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3.5-(-0.7)×5 =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32÷(-4)+5 =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Ы.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6.4÷(-1.6)-9 =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17-(-12)÷4 =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(-42)÷6+10 =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27-(-15)÷3 =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5.6÷(-4)+0.4 =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C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Таблица расшифровки: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C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4" descr="STCAR0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4383" y="5143512"/>
            <a:ext cx="1669617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0" y="928670"/>
          <a:ext cx="8715404" cy="5234408"/>
        </p:xfrm>
        <a:graphic>
          <a:graphicData uri="http://schemas.openxmlformats.org/drawingml/2006/table">
            <a:tbl>
              <a:tblPr/>
              <a:tblGrid>
                <a:gridCol w="4357702"/>
                <a:gridCol w="435770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Вопросы для первой команды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1) Какие числа называются противоположными?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2) Какие числа называются рациональными? 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3) Как сложить два отрицательных числа?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4) Как из данного числа вычесть другое?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5) Как перемножить два отрицательных числа?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6) Сформулируйте правило деления чисел, имеющих разные знаки?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7) Как сравнить положительные и отрицательные числа? 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8) Сравните положительное число с нулем?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9) Назовите число, противоположное числу 0?</a:t>
                      </a:r>
                      <a:endParaRPr lang="ru-RU" sz="1600" b="1" dirty="0">
                        <a:solidFill>
                          <a:srgbClr val="FFFF99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5934" marR="75934" marT="75934" marB="759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Вопросы для второй команды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1) Чему равна сумма двух противоположных чисел?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2) Какие числа называются целыми?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3) Как сложить два числа с разными знаками?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4) Что называют модулем числа?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5) Как перемножить два числа с разными знаками?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6) Сформулируйте правило деления отрицательного числа на отрицательное число.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7) Как сравнить два отрицательных числа?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8) Сравните отрицательное число с нулем?</a:t>
                      </a:r>
                      <a:b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9) Каким числом является число 0: положительным или отрицательным ?</a:t>
                      </a:r>
                      <a:endParaRPr lang="ru-RU" sz="1600" b="1" dirty="0">
                        <a:solidFill>
                          <a:srgbClr val="FFFF99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5934" marR="75934" marT="75934" marB="759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00034" y="0"/>
            <a:ext cx="7787773" cy="707886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 тур.</a:t>
            </a: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учим и знаем.</a:t>
            </a:r>
            <a:endParaRPr kumimoji="0" lang="ru-RU" sz="4000" b="1" i="1" u="sng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8600175" cy="646331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36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</a:t>
            </a: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тур.</a:t>
            </a: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знаем и применяем.</a:t>
            </a:r>
            <a:endParaRPr kumimoji="0" lang="ru-RU" sz="3600" b="1" i="1" u="sng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1214422"/>
            <a:ext cx="8858280" cy="1015663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Найдите ошибку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FF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Каждая команда поднимает карточки с номером примера, где есть ошибки.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FF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214554"/>
          <a:ext cx="8572560" cy="2714244"/>
        </p:xfrm>
        <a:graphic>
          <a:graphicData uri="http://schemas.openxmlformats.org/drawingml/2006/table">
            <a:tbl>
              <a:tblPr/>
              <a:tblGrid>
                <a:gridCol w="4286280"/>
                <a:gridCol w="428628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 команда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1) 10 – 25 = – 15;</a:t>
                      </a:r>
                      <a:b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2) 100 : (– 10) = 10;</a:t>
                      </a:r>
                      <a:b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3) – 71 + 30 = 41;</a:t>
                      </a:r>
                      <a:b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4) – 5,1 • (– 0,2) • 5 = 5,1;</a:t>
                      </a:r>
                      <a:b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5) – 17 + 17 = 0.</a:t>
                      </a:r>
                      <a:endParaRPr lang="ru-RU" sz="2400" dirty="0">
                        <a:solidFill>
                          <a:srgbClr val="FFFF99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II команда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1) 0 + (– 12) = – 12;</a:t>
                      </a:r>
                      <a:b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2) – 24 • 2 = – 48;</a:t>
                      </a:r>
                      <a:b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3) 5 • (– 1,2) • 2 = 12; </a:t>
                      </a:r>
                      <a:b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4) –12 + (– 19) = 31;</a:t>
                      </a:r>
                      <a:b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>
                          <a:solidFill>
                            <a:srgbClr val="FFFF9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5) 0,72 : (– 0,2) = – 3,6.</a:t>
                      </a:r>
                      <a:endParaRPr lang="ru-RU" sz="2400" dirty="0">
                        <a:solidFill>
                          <a:srgbClr val="FFFF99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0" marR="9525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5072074"/>
            <a:ext cx="9144000" cy="1631216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Развиваем сообразительность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FF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Командам необходимо заменить звездочки знаками действий, чтобы равенство получилось верным: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FF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3,2 * 7,4) * (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6) =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25,2;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(+) (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•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/>
          <a:lstStyle/>
          <a:p>
            <a:r>
              <a:rPr lang="en-US" sz="3600" b="1" i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I</a:t>
            </a:r>
            <a:r>
              <a:rPr lang="ru-RU" sz="3600" b="1" i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V тур.</a:t>
            </a:r>
            <a:r>
              <a:rPr lang="ru-RU" sz="3600" i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 Конкурс капитанов «Капитан, не подведи!»</a:t>
            </a:r>
            <a:br>
              <a:rPr lang="ru-RU" sz="3600" i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endParaRPr lang="ru-RU" sz="3600" dirty="0"/>
          </a:p>
        </p:txBody>
      </p:sp>
      <p:pic>
        <p:nvPicPr>
          <p:cNvPr id="4" name="Picture 8" descr="chud065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2728929" cy="3898470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V тур. Развивай сообразительность </a:t>
            </a:r>
            <a:r>
              <a:rPr lang="ru-RU" sz="2800" b="1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800" b="1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r>
              <a:rPr lang="ru-RU" sz="2800" b="1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(</a:t>
            </a:r>
            <a:r>
              <a:rPr lang="ru-RU" sz="2800" b="1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для двух команд)</a:t>
            </a:r>
            <a:br>
              <a:rPr lang="ru-RU" sz="2800" b="1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endParaRPr lang="ru-RU" sz="2800" b="1" i="1" u="sng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FF99"/>
                </a:solidFill>
                <a:latin typeface="+mn-lt"/>
                <a:ea typeface="+mn-ea"/>
                <a:cs typeface="+mn-cs"/>
              </a:rPr>
              <a:t>Замените </a:t>
            </a:r>
            <a:r>
              <a:rPr lang="ru-RU" dirty="0" smtClean="0">
                <a:solidFill>
                  <a:srgbClr val="FFFF99"/>
                </a:solidFill>
                <a:latin typeface="+mn-lt"/>
                <a:ea typeface="+mn-ea"/>
                <a:cs typeface="+mn-cs"/>
              </a:rPr>
              <a:t>звездочки знаками действий, чтобы равенство получилось верным: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– 1,1 * (– 7,3 * 2,7) * (– 4) = – 44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(•) (–) (•)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4" descr="book37"/>
          <p:cNvPicPr>
            <a:picLocks noChangeAspect="1" noChangeArrowheads="1" noCrop="1"/>
          </p:cNvPicPr>
          <p:nvPr/>
        </p:nvPicPr>
        <p:blipFill>
          <a:blip r:embed="rId2">
            <a:lum bright="-18000"/>
          </a:blip>
          <a:srcRect/>
          <a:stretch>
            <a:fillRect/>
          </a:stretch>
        </p:blipFill>
        <p:spPr bwMode="auto">
          <a:xfrm>
            <a:off x="611188" y="4508500"/>
            <a:ext cx="2339975" cy="1797050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Работа с учебником (Дополнительные задания):</a:t>
            </a:r>
            <a:br>
              <a:rPr lang="ru-RU" sz="3600" b="1" i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endParaRPr lang="ru-RU" sz="3600" b="1" i="1" u="sng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8618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Стр</a:t>
            </a: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. 133</a:t>
            </a:r>
            <a:endParaRPr lang="ru-RU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№584 (2,4,6,8)</a:t>
            </a:r>
            <a:endParaRPr lang="ru-RU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№585 (2,4,6)</a:t>
            </a:r>
            <a:endParaRPr lang="ru-RU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endParaRPr lang="ru-RU" dirty="0">
              <a:solidFill>
                <a:srgbClr val="6600CC"/>
              </a:solidFill>
            </a:endParaRPr>
          </a:p>
        </p:txBody>
      </p:sp>
      <p:pic>
        <p:nvPicPr>
          <p:cNvPr id="4" name="Picture 4" descr="5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929066"/>
            <a:ext cx="2087562" cy="2411413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i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Задание на дом:</a:t>
            </a:r>
            <a:br>
              <a:rPr lang="ru-RU" sz="6000" i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endParaRPr lang="ru-RU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Стр</a:t>
            </a: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. 133</a:t>
            </a:r>
            <a:endParaRPr lang="ru-RU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№584 (1,3,5,7,9) </a:t>
            </a:r>
            <a:endParaRPr lang="ru-RU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№585 (1,3,5)</a:t>
            </a:r>
            <a:endParaRPr lang="ru-RU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4" descr="5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4000504"/>
            <a:ext cx="2087562" cy="2411413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</TotalTime>
  <Words>264</Words>
  <PresentationFormat>Экран (4:3)</PresentationFormat>
  <Paragraphs>79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Times New Roman</vt:lpstr>
      <vt:lpstr>Оформление по умолчанию</vt:lpstr>
      <vt:lpstr>Слайд 1</vt:lpstr>
      <vt:lpstr>Ход урока</vt:lpstr>
      <vt:lpstr>Слайд 3</vt:lpstr>
      <vt:lpstr>Слайд 4</vt:lpstr>
      <vt:lpstr>Слайд 5</vt:lpstr>
      <vt:lpstr>IV тур. Конкурс капитанов «Капитан, не подведи!» </vt:lpstr>
      <vt:lpstr>V тур. Развивай сообразительность  (для двух команд) </vt:lpstr>
      <vt:lpstr>Работа с учебником (Дополнительные задания): </vt:lpstr>
      <vt:lpstr>Задание на дом: </vt:lpstr>
      <vt:lpstr>VI. Подведение итогов и организованное окончание урока </vt:lpstr>
    </vt:vector>
  </TitlesOfParts>
  <Company>Sampur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Алгебра логики</dc:title>
  <dc:creator>Administrator</dc:creator>
  <cp:lastModifiedBy>Дом</cp:lastModifiedBy>
  <cp:revision>41</cp:revision>
  <dcterms:created xsi:type="dcterms:W3CDTF">2003-11-20T08:35:52Z</dcterms:created>
  <dcterms:modified xsi:type="dcterms:W3CDTF">2011-11-17T03:47:44Z</dcterms:modified>
</cp:coreProperties>
</file>