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5" r:id="rId2"/>
    <p:sldId id="256" r:id="rId3"/>
    <p:sldId id="257" r:id="rId4"/>
    <p:sldId id="259" r:id="rId5"/>
    <p:sldId id="260" r:id="rId6"/>
    <p:sldId id="261" r:id="rId7"/>
    <p:sldId id="262" r:id="rId8"/>
    <p:sldId id="264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6BA14-2C05-4816-AE2D-597271804E5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9402E2D-EF3D-4164-9C51-1AB6F8DF28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6BA14-2C05-4816-AE2D-597271804E5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02E2D-EF3D-4164-9C51-1AB6F8DF28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6BA14-2C05-4816-AE2D-597271804E5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02E2D-EF3D-4164-9C51-1AB6F8DF28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6BA14-2C05-4816-AE2D-597271804E5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9402E2D-EF3D-4164-9C51-1AB6F8DF28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6BA14-2C05-4816-AE2D-597271804E5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02E2D-EF3D-4164-9C51-1AB6F8DF28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6BA14-2C05-4816-AE2D-597271804E5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02E2D-EF3D-4164-9C51-1AB6F8DF28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6BA14-2C05-4816-AE2D-597271804E5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9402E2D-EF3D-4164-9C51-1AB6F8DF28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6BA14-2C05-4816-AE2D-597271804E5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02E2D-EF3D-4164-9C51-1AB6F8DF28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6BA14-2C05-4816-AE2D-597271804E5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02E2D-EF3D-4164-9C51-1AB6F8DF28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6BA14-2C05-4816-AE2D-597271804E5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02E2D-EF3D-4164-9C51-1AB6F8DF28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6BA14-2C05-4816-AE2D-597271804E5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02E2D-EF3D-4164-9C51-1AB6F8DF28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196BA14-2C05-4816-AE2D-597271804E5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9402E2D-EF3D-4164-9C51-1AB6F8DF28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214422"/>
            <a:ext cx="8458200" cy="3429024"/>
          </a:xfrm>
        </p:spPr>
        <p:txBody>
          <a:bodyPr>
            <a:normAutofit/>
          </a:bodyPr>
          <a:lstStyle/>
          <a:p>
            <a:pPr algn="ctr"/>
            <a:r>
              <a:rPr lang="kk-KZ" sz="3200" b="1" dirty="0" smtClean="0">
                <a:solidFill>
                  <a:srgbClr val="002060"/>
                </a:solidFill>
              </a:rPr>
              <a:t>           Гүлдері бар құлпырған,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kk-KZ" sz="3200" b="1" dirty="0" smtClean="0">
                <a:solidFill>
                  <a:srgbClr val="002060"/>
                </a:solidFill>
              </a:rPr>
              <a:t>            Кең жазықтан аумайды.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kk-KZ" sz="3200" b="1" dirty="0" smtClean="0">
                <a:solidFill>
                  <a:srgbClr val="002060"/>
                </a:solidFill>
              </a:rPr>
              <a:t>        Оған әркім </a:t>
            </a:r>
            <a:r>
              <a:rPr lang="kk-KZ" sz="3200" b="1" dirty="0" smtClean="0">
                <a:solidFill>
                  <a:srgbClr val="002060"/>
                </a:solidFill>
              </a:rPr>
              <a:t>ұмтылған,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kk-KZ" sz="3200" b="1" dirty="0" smtClean="0">
                <a:solidFill>
                  <a:srgbClr val="002060"/>
                </a:solidFill>
              </a:rPr>
              <a:t>    Киер </a:t>
            </a:r>
            <a:r>
              <a:rPr lang="kk-KZ" sz="3200" b="1" dirty="0" smtClean="0">
                <a:solidFill>
                  <a:srgbClr val="002060"/>
                </a:solidFill>
              </a:rPr>
              <a:t>киім оңтайлы.                    </a:t>
            </a:r>
            <a:r>
              <a:rPr lang="ru-RU" sz="3200" b="1" dirty="0" smtClean="0">
                <a:solidFill>
                  <a:srgbClr val="002060"/>
                </a:solidFill>
              </a:rPr>
              <a:t>          </a:t>
            </a:r>
            <a:r>
              <a:rPr lang="ru-RU" sz="3200" b="1" dirty="0" smtClean="0">
                <a:solidFill>
                  <a:srgbClr val="002060"/>
                </a:solidFill>
              </a:rPr>
              <a:t>    </a:t>
            </a:r>
          </a:p>
          <a:p>
            <a:pPr algn="ctr"/>
            <a:r>
              <a:rPr lang="kk-KZ" sz="3200" b="1" dirty="0" smtClean="0">
                <a:solidFill>
                  <a:srgbClr val="002060"/>
                </a:solidFill>
              </a:rPr>
              <a:t>Бұл </a:t>
            </a:r>
            <a:r>
              <a:rPr lang="kk-KZ" sz="3200" b="1" dirty="0" smtClean="0">
                <a:solidFill>
                  <a:srgbClr val="002060"/>
                </a:solidFill>
              </a:rPr>
              <a:t>не ?        (....)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714488"/>
            <a:ext cx="8458200" cy="1357322"/>
          </a:xfrm>
        </p:spPr>
        <p:txBody>
          <a:bodyPr>
            <a:normAutofit/>
          </a:bodyPr>
          <a:lstStyle/>
          <a:p>
            <a:pPr algn="ctr"/>
            <a:r>
              <a:rPr lang="kk-KZ" sz="2000" b="1" dirty="0" smtClean="0">
                <a:solidFill>
                  <a:srgbClr val="002060"/>
                </a:solidFill>
                <a:latin typeface="Verdana" pitchFamily="34" charset="0"/>
              </a:rPr>
              <a:t>Үйге тапсырма: Мата түрлерінің құрылымдық</a:t>
            </a:r>
          </a:p>
          <a:p>
            <a:pPr algn="ctr"/>
            <a:r>
              <a:rPr lang="kk-KZ" sz="2000" b="1" dirty="0" smtClean="0">
                <a:solidFill>
                  <a:srgbClr val="002060"/>
                </a:solidFill>
                <a:latin typeface="Verdana" pitchFamily="34" charset="0"/>
              </a:rPr>
              <a:t>             қасиеттерін </a:t>
            </a:r>
            <a:r>
              <a:rPr lang="kk-KZ" sz="2000" b="1" dirty="0" smtClean="0">
                <a:solidFill>
                  <a:srgbClr val="002060"/>
                </a:solidFill>
                <a:latin typeface="Verdana" pitchFamily="34" charset="0"/>
              </a:rPr>
              <a:t>анықтау.</a:t>
            </a:r>
            <a:endParaRPr lang="ru-RU" sz="2000" b="1" dirty="0">
              <a:solidFill>
                <a:srgbClr val="002060"/>
              </a:solidFill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285992"/>
            <a:ext cx="8458200" cy="857256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kk-KZ" sz="3200" b="1" dirty="0" smtClean="0">
                <a:solidFill>
                  <a:srgbClr val="002060"/>
                </a:solidFill>
                <a:latin typeface="Verdana" pitchFamily="34" charset="0"/>
              </a:rPr>
              <a:t>Жүн және жібек маталар туралы түсінік</a:t>
            </a:r>
            <a:endParaRPr lang="ru-RU" sz="3200" b="1" dirty="0">
              <a:solidFill>
                <a:srgbClr val="002060"/>
              </a:solidFill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85728"/>
            <a:ext cx="8858280" cy="5500726"/>
          </a:xfrm>
        </p:spPr>
        <p:txBody>
          <a:bodyPr>
            <a:normAutofit fontScale="62500" lnSpcReduction="20000"/>
          </a:bodyPr>
          <a:lstStyle/>
          <a:p>
            <a:r>
              <a:rPr lang="kk-KZ" sz="3200" dirty="0" smtClean="0"/>
              <a:t> </a:t>
            </a:r>
            <a:r>
              <a:rPr lang="kk-KZ" sz="51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Сабақтың мақсаты:</a:t>
            </a:r>
          </a:p>
          <a:p>
            <a:endParaRPr lang="kk-KZ" sz="51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kk-KZ" sz="3200" i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а) білімділігі</a:t>
            </a:r>
            <a:r>
              <a:rPr lang="kk-KZ" sz="3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  оқушыларға мата түрлерінің құрылымдық  </a:t>
            </a:r>
            <a:endParaRPr lang="ru-RU" sz="3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kk-KZ" sz="3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ерекшеліктерін, негізгі  қасиеттерін,  мата  </a:t>
            </a:r>
            <a:endParaRPr lang="ru-RU" sz="3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kk-KZ" sz="3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атауларының   мағынасын, тоқылу, өңдеу  </a:t>
            </a:r>
            <a:endParaRPr lang="ru-RU" sz="3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kk-KZ" sz="3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әдістерін түсіндіру.</a:t>
            </a:r>
          </a:p>
          <a:p>
            <a:endParaRPr lang="ru-RU" sz="3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kk-KZ" sz="3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kk-KZ" sz="3200" i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ә) дамытушылығы</a:t>
            </a:r>
            <a:r>
              <a:rPr lang="kk-KZ" sz="3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 оқушылардың    танымдық     деңгейлерін  </a:t>
            </a:r>
            <a:endParaRPr lang="ru-RU" sz="3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kk-KZ" sz="3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кеңейту, ойлау қабілеттерін дамыту, мата </a:t>
            </a:r>
            <a:endParaRPr lang="ru-RU" sz="3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kk-KZ" sz="3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түрлерін  ажырата  білуге  дағдыландыру,  </a:t>
            </a:r>
            <a:endParaRPr lang="ru-RU" sz="3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kk-KZ" sz="3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іскерлік дағдыларын дамыту.</a:t>
            </a:r>
          </a:p>
          <a:p>
            <a:endParaRPr lang="ru-RU" sz="3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kk-KZ" sz="3200" i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б) тәрбиелілігі</a:t>
            </a:r>
            <a:r>
              <a:rPr lang="kk-KZ" sz="3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 оқушыларды білімділікке, ізденімпаздыққа,                   </a:t>
            </a:r>
            <a:endParaRPr lang="ru-RU" sz="3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kk-KZ" sz="3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ұқыптылыққа,  адамгершілікке  тәрбиелеу.</a:t>
            </a:r>
            <a:endParaRPr lang="ru-RU" sz="3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kk-KZ" sz="3200" dirty="0" smtClean="0"/>
              <a:t> 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00042"/>
            <a:ext cx="9144000" cy="4857784"/>
          </a:xfrm>
        </p:spPr>
        <p:txBody>
          <a:bodyPr>
            <a:normAutofit/>
          </a:bodyPr>
          <a:lstStyle/>
          <a:p>
            <a:pPr algn="ctr"/>
            <a:r>
              <a:rPr lang="kk-KZ" dirty="0" smtClean="0">
                <a:solidFill>
                  <a:srgbClr val="002060"/>
                </a:solidFill>
              </a:rPr>
              <a:t> Талшықтар                 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kk-KZ" dirty="0" smtClean="0">
                <a:solidFill>
                  <a:srgbClr val="002060"/>
                </a:solidFill>
              </a:rPr>
              <a:t>               табиғи                                                  жасанды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kk-KZ" dirty="0" smtClean="0">
                <a:solidFill>
                  <a:srgbClr val="002060"/>
                </a:solidFill>
              </a:rPr>
              <a:t> 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kk-KZ" dirty="0" smtClean="0">
                <a:solidFill>
                  <a:srgbClr val="002060"/>
                </a:solidFill>
              </a:rPr>
              <a:t>              </a:t>
            </a:r>
          </a:p>
          <a:p>
            <a:r>
              <a:rPr lang="kk-KZ" dirty="0" smtClean="0">
                <a:solidFill>
                  <a:srgbClr val="002060"/>
                </a:solidFill>
              </a:rPr>
              <a:t>            өсімдік тектес                                жануар тектес     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kk-KZ" dirty="0" smtClean="0">
                <a:solidFill>
                  <a:srgbClr val="002060"/>
                </a:solidFill>
              </a:rPr>
              <a:t>                 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kk-KZ" dirty="0" smtClean="0">
                <a:solidFill>
                  <a:srgbClr val="002060"/>
                </a:solidFill>
              </a:rPr>
              <a:t>мақта  және  зығыр маталар           жүн  және  жібек  маталар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kk-KZ" b="1" dirty="0" smtClean="0">
              <a:solidFill>
                <a:srgbClr val="002060"/>
              </a:solidFill>
            </a:endParaRPr>
          </a:p>
          <a:p>
            <a:endParaRPr lang="kk-KZ" b="1" dirty="0" smtClean="0">
              <a:solidFill>
                <a:srgbClr val="002060"/>
              </a:solidFill>
            </a:endParaRPr>
          </a:p>
          <a:p>
            <a:r>
              <a:rPr lang="kk-KZ" b="1" dirty="0" smtClean="0">
                <a:solidFill>
                  <a:srgbClr val="002060"/>
                </a:solidFill>
              </a:rPr>
              <a:t> </a:t>
            </a:r>
            <a:r>
              <a:rPr lang="kk-KZ" dirty="0" smtClean="0">
                <a:solidFill>
                  <a:srgbClr val="002060"/>
                </a:solidFill>
              </a:rPr>
              <a:t>түйе,қой,ешкі жүнінен алынады       жібек құртынан алынады</a:t>
            </a:r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2357422" y="1357298"/>
            <a:ext cx="1571636" cy="14287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857752" y="1357298"/>
            <a:ext cx="1571636" cy="14287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1357290" y="2285992"/>
            <a:ext cx="100013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6715934" y="2285198"/>
            <a:ext cx="100013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6894529" y="3392487"/>
            <a:ext cx="64294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1536679" y="3463925"/>
            <a:ext cx="64294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0800000" flipV="1">
            <a:off x="1856562" y="4071942"/>
            <a:ext cx="2929752" cy="9294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6715934" y="4499776"/>
            <a:ext cx="100013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5500694" y="5786454"/>
            <a:ext cx="1643074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29058" y="5214950"/>
            <a:ext cx="1857388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857620" y="4214818"/>
            <a:ext cx="385765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071934" y="3571876"/>
            <a:ext cx="1357322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857620" y="2643182"/>
            <a:ext cx="3000396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86050" y="1571612"/>
            <a:ext cx="5143536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>
            <a:off x="2786050" y="214290"/>
            <a:ext cx="3286148" cy="13573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14290"/>
            <a:ext cx="8458200" cy="6215106"/>
          </a:xfrm>
        </p:spPr>
        <p:txBody>
          <a:bodyPr>
            <a:normAutofit fontScale="25000" lnSpcReduction="20000"/>
          </a:bodyPr>
          <a:lstStyle/>
          <a:p>
            <a:r>
              <a:rPr lang="kk-KZ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                                </a:t>
            </a:r>
            <a:r>
              <a:rPr lang="kk-KZ" sz="7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kk-KZ" sz="7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Жүнді алғашқы өңдеу</a:t>
            </a:r>
            <a:endParaRPr lang="ru-RU" sz="7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kk-KZ" sz="7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endParaRPr lang="ru-RU" sz="72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7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7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72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kk-KZ" sz="7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</a:t>
            </a:r>
            <a:r>
              <a:rPr lang="kk-KZ" sz="7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kk-KZ" sz="7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талшықтарды сапасы  бойынша  іріктеу</a:t>
            </a:r>
            <a:endParaRPr lang="ru-RU" sz="7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kk-KZ" sz="7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endParaRPr lang="ru-RU" sz="7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7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7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7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kk-KZ" sz="7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тазалау  </a:t>
            </a:r>
            <a:endParaRPr lang="ru-RU" sz="7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7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7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kk-KZ" sz="7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     </a:t>
            </a:r>
            <a:endParaRPr lang="ru-RU" sz="7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kk-KZ" sz="7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түту </a:t>
            </a:r>
            <a:endParaRPr lang="ru-RU" sz="7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7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7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7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kk-KZ" sz="7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</a:t>
            </a:r>
            <a:r>
              <a:rPr lang="kk-KZ" sz="7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арнайы сабынмен жуу </a:t>
            </a:r>
            <a:endParaRPr lang="ru-RU" sz="7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7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7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7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kk-KZ" sz="7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  </a:t>
            </a:r>
          </a:p>
          <a:p>
            <a:pPr algn="ctr"/>
            <a:r>
              <a:rPr lang="kk-KZ" sz="7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кептіру</a:t>
            </a:r>
          </a:p>
          <a:p>
            <a:pPr algn="ctr"/>
            <a:r>
              <a:rPr lang="kk-KZ" sz="7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</a:t>
            </a:r>
            <a:endParaRPr lang="ru-RU" sz="7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kk-KZ" sz="7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     </a:t>
            </a:r>
            <a:r>
              <a:rPr lang="kk-KZ" sz="7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мата тоқу</a:t>
            </a:r>
            <a:endParaRPr lang="ru-RU" sz="7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kk-KZ" sz="3200" b="1" dirty="0" smtClean="0"/>
              <a:t> </a:t>
            </a:r>
            <a:endParaRPr lang="ru-RU" sz="3200" dirty="0" smtClean="0"/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4214810" y="1285860"/>
            <a:ext cx="357190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286248" y="2285992"/>
            <a:ext cx="357190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4286248" y="3286124"/>
            <a:ext cx="357190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286248" y="4000504"/>
            <a:ext cx="357190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4286248" y="4857760"/>
            <a:ext cx="357190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4857752" y="5857892"/>
            <a:ext cx="571504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643438" y="5715016"/>
            <a:ext cx="21431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57158" y="1643050"/>
            <a:ext cx="8572560" cy="4857784"/>
            <a:chOff x="2241" y="6250"/>
            <a:chExt cx="8100" cy="2340"/>
          </a:xfrm>
        </p:grpSpPr>
        <p:sp>
          <p:nvSpPr>
            <p:cNvPr id="1027" name="Text Box 3"/>
            <p:cNvSpPr txBox="1">
              <a:spLocks noChangeArrowheads="1"/>
            </p:cNvSpPr>
            <p:nvPr/>
          </p:nvSpPr>
          <p:spPr bwMode="auto">
            <a:xfrm>
              <a:off x="4941" y="7151"/>
              <a:ext cx="2970" cy="540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kk-KZ" sz="20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Verdana" pitchFamily="34" charset="0"/>
                  <a:ea typeface="Verdana" pitchFamily="34" charset="0"/>
                  <a:cs typeface="Verdana" pitchFamily="34" charset="0"/>
                </a:rPr>
                <a:t>Матаның сапасы</a:t>
              </a:r>
              <a:endPara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28" name="Text Box 4"/>
            <p:cNvSpPr txBox="1">
              <a:spLocks noChangeArrowheads="1"/>
            </p:cNvSpPr>
            <p:nvPr/>
          </p:nvSpPr>
          <p:spPr bwMode="auto">
            <a:xfrm>
              <a:off x="2241" y="6250"/>
              <a:ext cx="324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kk-KZ" sz="20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Verdana" pitchFamily="34" charset="0"/>
                  <a:ea typeface="Verdana" pitchFamily="34" charset="0"/>
                  <a:cs typeface="Verdana" pitchFamily="34" charset="0"/>
                </a:rPr>
                <a:t>Талшықтың ұзындығы</a:t>
              </a:r>
              <a:endPara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29" name="Text Box 5"/>
            <p:cNvSpPr txBox="1">
              <a:spLocks noChangeArrowheads="1"/>
            </p:cNvSpPr>
            <p:nvPr/>
          </p:nvSpPr>
          <p:spPr bwMode="auto">
            <a:xfrm>
              <a:off x="6381" y="6250"/>
              <a:ext cx="396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kk-KZ" sz="20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Verdana" pitchFamily="34" charset="0"/>
                  <a:ea typeface="Verdana" pitchFamily="34" charset="0"/>
                  <a:cs typeface="Verdana" pitchFamily="34" charset="0"/>
                </a:rPr>
                <a:t>Талшықтың жуан-жіңішкелігі</a:t>
              </a:r>
              <a:endPara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30" name="Text Box 6"/>
            <p:cNvSpPr txBox="1">
              <a:spLocks noChangeArrowheads="1"/>
            </p:cNvSpPr>
            <p:nvPr/>
          </p:nvSpPr>
          <p:spPr bwMode="auto">
            <a:xfrm>
              <a:off x="2421" y="8050"/>
              <a:ext cx="2183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kk-KZ" sz="20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Verdana" pitchFamily="34" charset="0"/>
                  <a:ea typeface="Verdana" pitchFamily="34" charset="0"/>
                  <a:cs typeface="Verdana" pitchFamily="34" charset="0"/>
                </a:rPr>
                <a:t>мықтылығы</a:t>
              </a:r>
              <a:endPara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31" name="Text Box 7"/>
            <p:cNvSpPr txBox="1">
              <a:spLocks noChangeArrowheads="1"/>
            </p:cNvSpPr>
            <p:nvPr/>
          </p:nvSpPr>
          <p:spPr bwMode="auto">
            <a:xfrm>
              <a:off x="5278" y="8050"/>
              <a:ext cx="2183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kk-KZ" sz="20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Verdana" pitchFamily="34" charset="0"/>
                  <a:ea typeface="Verdana" pitchFamily="34" charset="0"/>
                  <a:cs typeface="Verdana" pitchFamily="34" charset="0"/>
                </a:rPr>
                <a:t>жұмсақтығы</a:t>
              </a:r>
              <a:endPara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32" name="Text Box 8"/>
            <p:cNvSpPr txBox="1">
              <a:spLocks noChangeArrowheads="1"/>
            </p:cNvSpPr>
            <p:nvPr/>
          </p:nvSpPr>
          <p:spPr bwMode="auto">
            <a:xfrm>
              <a:off x="7708" y="8039"/>
              <a:ext cx="243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kk-KZ" sz="20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Verdana" pitchFamily="34" charset="0"/>
                  <a:ea typeface="Verdana" pitchFamily="34" charset="0"/>
                  <a:cs typeface="Verdana" pitchFamily="34" charset="0"/>
                </a:rPr>
                <a:t>  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kk-KZ" sz="20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Verdana" pitchFamily="34" charset="0"/>
                  <a:ea typeface="Verdana" pitchFamily="34" charset="0"/>
                  <a:cs typeface="Verdana" pitchFamily="34" charset="0"/>
                </a:rPr>
                <a:t> иірілуі</a:t>
              </a:r>
              <a:endPara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224571" y="428604"/>
            <a:ext cx="891942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Талшықтардың құрамы.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Матаның сапасы көбінесе талшықтардың құрамына байланысты.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1214422"/>
          <a:ext cx="8358246" cy="5486400"/>
        </p:xfrm>
        <a:graphic>
          <a:graphicData uri="http://schemas.openxmlformats.org/drawingml/2006/table">
            <a:tbl>
              <a:tblPr/>
              <a:tblGrid>
                <a:gridCol w="3498800"/>
                <a:gridCol w="2753686"/>
                <a:gridCol w="2105760"/>
              </a:tblGrid>
              <a:tr h="36268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Талшықтардың құрамы мен сыртқы көрінісі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Талшық атаулары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26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жүн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жібек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53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Түсі</a:t>
                      </a:r>
                      <a:endParaRPr lang="ru-RU" sz="24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ақ,қара,сары және басқа табиғи түстер</a:t>
                      </a:r>
                      <a:endParaRPr lang="ru-RU" sz="24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ақ</a:t>
                      </a:r>
                      <a:endParaRPr lang="ru-RU" sz="2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686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kk-KZ" sz="24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Жылтырлығы</a:t>
                      </a:r>
                      <a:endParaRPr lang="ru-RU" sz="24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қатты</a:t>
                      </a:r>
                      <a:endParaRPr lang="ru-RU" sz="24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онша қатты емес</a:t>
                      </a:r>
                      <a:endParaRPr lang="ru-RU" sz="2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686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kk-KZ" sz="24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Ұзындығы</a:t>
                      </a:r>
                      <a:endParaRPr lang="ru-RU" sz="24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10-</a:t>
                      </a:r>
                      <a:endParaRPr lang="ru-RU" sz="24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700-</a:t>
                      </a:r>
                      <a:endParaRPr lang="ru-RU" sz="2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5370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kk-KZ" sz="24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Жуандығы</a:t>
                      </a:r>
                      <a:endParaRPr lang="ru-RU" sz="24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жуан талшықты</a:t>
                      </a:r>
                      <a:endParaRPr lang="ru-RU" sz="24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өте жіңішке талшықты</a:t>
                      </a:r>
                      <a:endParaRPr lang="ru-RU" sz="2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686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kk-KZ" sz="24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Иректігі</a:t>
                      </a:r>
                      <a:endParaRPr lang="ru-RU" sz="24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өте ирек</a:t>
                      </a:r>
                      <a:endParaRPr lang="ru-RU" sz="24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түзу</a:t>
                      </a:r>
                      <a:endParaRPr lang="ru-RU" sz="2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686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kk-KZ" sz="24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Жұмсақтығы</a:t>
                      </a:r>
                      <a:endParaRPr lang="ru-RU" sz="24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орташа</a:t>
                      </a:r>
                      <a:endParaRPr lang="ru-RU" sz="24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жоғары</a:t>
                      </a:r>
                      <a:endParaRPr lang="ru-RU" sz="2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686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kk-KZ" sz="24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Тегістігі</a:t>
                      </a:r>
                      <a:endParaRPr lang="ru-RU" sz="24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үлпілдек</a:t>
                      </a:r>
                      <a:endParaRPr lang="ru-RU" sz="24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тегіс</a:t>
                      </a:r>
                      <a:endParaRPr lang="ru-RU" sz="2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686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kk-KZ" sz="24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Беріктігі</a:t>
                      </a:r>
                      <a:endParaRPr lang="ru-RU" sz="24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мақтадан төмен</a:t>
                      </a:r>
                      <a:endParaRPr lang="ru-RU" sz="24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жоғары </a:t>
                      </a:r>
                      <a:endParaRPr lang="ru-RU" sz="2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686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kk-KZ" sz="24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серпімділігі</a:t>
                      </a:r>
                      <a:endParaRPr lang="ru-RU" sz="24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жоғары</a:t>
                      </a:r>
                      <a:endParaRPr lang="ru-RU" sz="240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2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орташа</a:t>
                      </a:r>
                      <a:endParaRPr lang="ru-RU" sz="2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85786" y="428604"/>
            <a:ext cx="778770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Жүн және жібек талшықтарын салыстыру</a:t>
            </a:r>
            <a:endParaRPr kumimoji="0" lang="kk-KZ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Овал 44"/>
          <p:cNvSpPr/>
          <p:nvPr/>
        </p:nvSpPr>
        <p:spPr>
          <a:xfrm>
            <a:off x="785786" y="1785926"/>
            <a:ext cx="2857520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3000364" y="4786322"/>
            <a:ext cx="2714644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5214942" y="1785926"/>
            <a:ext cx="2857520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928662" y="2071678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 smtClean="0"/>
              <a:t>    </a:t>
            </a:r>
            <a:r>
              <a:rPr lang="kk-KZ" b="1" dirty="0" smtClean="0">
                <a:solidFill>
                  <a:srgbClr val="002060"/>
                </a:solidFill>
              </a:rPr>
              <a:t>физ</a:t>
            </a:r>
            <a:r>
              <a:rPr lang="kk-KZ" b="1" dirty="0" smtClean="0">
                <a:solidFill>
                  <a:srgbClr val="002060"/>
                </a:solidFill>
              </a:rPr>
              <a:t>.-мех.қасиеті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500694" y="2071678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 smtClean="0"/>
              <a:t>    </a:t>
            </a:r>
            <a:r>
              <a:rPr lang="kk-KZ" b="1" dirty="0" smtClean="0">
                <a:solidFill>
                  <a:srgbClr val="002060"/>
                </a:solidFill>
              </a:rPr>
              <a:t> технологиялық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214678" y="5072074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b="1" dirty="0" smtClean="0">
                <a:solidFill>
                  <a:srgbClr val="002060"/>
                </a:solidFill>
              </a:rPr>
              <a:t>       гигиеналық</a:t>
            </a:r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52" name="Прямая со стрелкой 51"/>
          <p:cNvCxnSpPr/>
          <p:nvPr/>
        </p:nvCxnSpPr>
        <p:spPr>
          <a:xfrm rot="16200000" flipV="1">
            <a:off x="857224" y="1285860"/>
            <a:ext cx="64294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>
            <a:stCxn id="45" idx="0"/>
          </p:cNvCxnSpPr>
          <p:nvPr/>
        </p:nvCxnSpPr>
        <p:spPr>
          <a:xfrm rot="5400000" flipH="1" flipV="1">
            <a:off x="1928794" y="1500174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>
            <a:stCxn id="45" idx="7"/>
          </p:cNvCxnSpPr>
          <p:nvPr/>
        </p:nvCxnSpPr>
        <p:spPr>
          <a:xfrm rot="5400000" flipH="1" flipV="1">
            <a:off x="2962696" y="1476558"/>
            <a:ext cx="728432" cy="204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rot="5400000" flipH="1" flipV="1">
            <a:off x="7422494" y="1364324"/>
            <a:ext cx="799870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 rot="5400000" flipH="1" flipV="1">
            <a:off x="6430182" y="1499380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rot="16200000" flipV="1">
            <a:off x="5286380" y="1285860"/>
            <a:ext cx="571504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flipV="1">
            <a:off x="5143504" y="4714884"/>
            <a:ext cx="1214446" cy="854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rot="10800000">
            <a:off x="2143108" y="4786322"/>
            <a:ext cx="1500198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stCxn id="45" idx="3"/>
          </p:cNvCxnSpPr>
          <p:nvPr/>
        </p:nvCxnSpPr>
        <p:spPr>
          <a:xfrm rot="5400000">
            <a:off x="666526" y="2819828"/>
            <a:ext cx="656994" cy="4184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>
            <a:stCxn id="45" idx="4"/>
          </p:cNvCxnSpPr>
          <p:nvPr/>
        </p:nvCxnSpPr>
        <p:spPr>
          <a:xfrm rot="5400000">
            <a:off x="2000232" y="3071810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>
            <a:stCxn id="45" idx="5"/>
          </p:cNvCxnSpPr>
          <p:nvPr/>
        </p:nvCxnSpPr>
        <p:spPr>
          <a:xfrm rot="16200000" flipH="1">
            <a:off x="3248448" y="2676952"/>
            <a:ext cx="442680" cy="4899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rot="16200000" flipH="1">
            <a:off x="7381698" y="2691004"/>
            <a:ext cx="442680" cy="4899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>
            <a:off x="5143504" y="5572140"/>
            <a:ext cx="857256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rot="5400000">
            <a:off x="6430182" y="3071016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rot="10800000" flipV="1">
            <a:off x="2571736" y="5572140"/>
            <a:ext cx="847102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 rot="5400000">
            <a:off x="5167120" y="2833880"/>
            <a:ext cx="656994" cy="4184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9" name="Rectangle 45"/>
          <p:cNvSpPr>
            <a:spLocks noChangeArrowheads="1"/>
          </p:cNvSpPr>
          <p:nvPr/>
        </p:nvSpPr>
        <p:spPr bwMode="auto">
          <a:xfrm>
            <a:off x="0" y="642918"/>
            <a:ext cx="88582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қыртыстануы                                                                        сетінегіштігі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   мықтылығы                                     төзімділігі                     қысқаруы                                      ыдырауы</a:t>
            </a:r>
            <a:endParaRPr kumimoji="0" lang="kk-KZ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85720" y="3429000"/>
            <a:ext cx="87154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1400" dirty="0" smtClean="0">
                <a:solidFill>
                  <a:srgbClr val="002060"/>
                </a:solidFill>
                <a:latin typeface="Verdana" pitchFamily="34" charset="0"/>
              </a:rPr>
              <a:t>                                                                       жіптердің                                    жіптің </a:t>
            </a:r>
            <a:endParaRPr lang="ru-RU" sz="1400" dirty="0" smtClean="0">
              <a:solidFill>
                <a:srgbClr val="002060"/>
              </a:solidFill>
              <a:latin typeface="Verdana" pitchFamily="34" charset="0"/>
            </a:endParaRPr>
          </a:p>
          <a:p>
            <a:r>
              <a:rPr lang="kk-KZ" sz="1400" dirty="0" smtClean="0">
                <a:latin typeface="Verdana" pitchFamily="34" charset="0"/>
              </a:rPr>
              <a:t>  </a:t>
            </a:r>
            <a:r>
              <a:rPr lang="kk-KZ" sz="1400" dirty="0" smtClean="0">
                <a:solidFill>
                  <a:srgbClr val="002060"/>
                </a:solidFill>
                <a:latin typeface="Verdana" pitchFamily="34" charset="0"/>
              </a:rPr>
              <a:t>жіптің            тоқылуы     талшықтың              айқасуы             пішінінің          серпімділігі                         </a:t>
            </a:r>
            <a:endParaRPr lang="ru-RU" sz="1400" dirty="0" smtClean="0">
              <a:solidFill>
                <a:srgbClr val="002060"/>
              </a:solidFill>
              <a:latin typeface="Verdana" pitchFamily="34" charset="0"/>
            </a:endParaRPr>
          </a:p>
          <a:p>
            <a:r>
              <a:rPr lang="kk-KZ" sz="1400" dirty="0" smtClean="0">
                <a:solidFill>
                  <a:srgbClr val="002060"/>
                </a:solidFill>
                <a:latin typeface="Verdana" pitchFamily="34" charset="0"/>
              </a:rPr>
              <a:t> иірілуі                                сапасы                                           өзгеруі</a:t>
            </a:r>
            <a:endParaRPr lang="ru-RU" sz="1400" dirty="0">
              <a:solidFill>
                <a:srgbClr val="002060"/>
              </a:solidFill>
              <a:latin typeface="Verdana" pitchFamily="34" charset="0"/>
            </a:endParaRPr>
          </a:p>
        </p:txBody>
      </p:sp>
      <p:cxnSp>
        <p:nvCxnSpPr>
          <p:cNvPr id="85" name="Прямая со стрелкой 84"/>
          <p:cNvCxnSpPr/>
          <p:nvPr/>
        </p:nvCxnSpPr>
        <p:spPr>
          <a:xfrm rot="5400000">
            <a:off x="4072728" y="599997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6500826" y="4500570"/>
            <a:ext cx="2071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1400" dirty="0" smtClean="0">
                <a:solidFill>
                  <a:srgbClr val="002060"/>
                </a:solidFill>
                <a:latin typeface="Verdana" pitchFamily="34" charset="0"/>
                <a:cs typeface="Arial" pitchFamily="34" charset="0"/>
              </a:rPr>
              <a:t>Ылғал өткізгіштігі</a:t>
            </a:r>
            <a:endParaRPr lang="ru-RU" sz="1400" dirty="0">
              <a:solidFill>
                <a:srgbClr val="00206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000760" y="5786454"/>
            <a:ext cx="2428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1400" dirty="0" smtClean="0">
                <a:solidFill>
                  <a:srgbClr val="002060"/>
                </a:solidFill>
                <a:latin typeface="Verdana" pitchFamily="34" charset="0"/>
                <a:cs typeface="Arial" pitchFamily="34" charset="0"/>
              </a:rPr>
              <a:t>Ауа откізгіштіші</a:t>
            </a:r>
            <a:endParaRPr lang="ru-RU" sz="1400" dirty="0">
              <a:solidFill>
                <a:srgbClr val="00206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286116" y="6286520"/>
            <a:ext cx="22145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1400" dirty="0" smtClean="0">
                <a:solidFill>
                  <a:srgbClr val="002060"/>
                </a:solidFill>
                <a:latin typeface="Verdana" pitchFamily="34" charset="0"/>
              </a:rPr>
              <a:t>          тегістігі</a:t>
            </a:r>
            <a:endParaRPr lang="ru-RU" sz="1400" dirty="0">
              <a:solidFill>
                <a:srgbClr val="002060"/>
              </a:solidFill>
              <a:latin typeface="Verdana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071538" y="5572140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1400" dirty="0" smtClean="0">
                <a:solidFill>
                  <a:srgbClr val="002060"/>
                </a:solidFill>
                <a:latin typeface="Verdana" pitchFamily="34" charset="0"/>
              </a:rPr>
              <a:t>Матаның тығыздығы</a:t>
            </a:r>
            <a:endParaRPr lang="ru-RU" sz="1400" dirty="0">
              <a:solidFill>
                <a:srgbClr val="002060"/>
              </a:solidFill>
              <a:latin typeface="Verdana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71472" y="4429132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1400" dirty="0" smtClean="0">
                <a:solidFill>
                  <a:srgbClr val="002060"/>
                </a:solidFill>
                <a:latin typeface="Verdana" pitchFamily="34" charset="0"/>
              </a:rPr>
              <a:t>Жылу сақтағыштығы</a:t>
            </a:r>
            <a:endParaRPr lang="ru-RU" sz="1400" dirty="0">
              <a:solidFill>
                <a:srgbClr val="002060"/>
              </a:solidFill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785786" y="0"/>
            <a:ext cx="7143800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</a:rPr>
              <a:t>Тест   тапсырмаларын  орындау.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1. Матаның көне атауы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а) материал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ә) кездеме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б) бұйым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2. Зығыр матасын алу үшін өсірілетін зығырдың түрі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а) салалы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ә) бұйра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б) жабайы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3. Халқымыздың  «ақ алтыны»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а) бидай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ә) көмір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б) мақта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4. Матаның  гигроскопиялығы деп қандай қасиетін айтады?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а) жылу сақтағыштығы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ә) ылғал өткізгіштігі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б) ауа өткізгіштігі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5. Жібек матаның атауы қандай ұғымға байланысты қойылған?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а) Ұлы Жібек жолына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ә) жібек талшығына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б) кісі есіміне байланысты</a:t>
            </a:r>
            <a:endParaRPr kumimoji="0" lang="kk-KZ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90</TotalTime>
  <Words>332</Words>
  <Application>Microsoft Office PowerPoint</Application>
  <PresentationFormat>Экран (4:3)</PresentationFormat>
  <Paragraphs>129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User</cp:lastModifiedBy>
  <cp:revision>10</cp:revision>
  <dcterms:created xsi:type="dcterms:W3CDTF">2011-12-12T15:29:00Z</dcterms:created>
  <dcterms:modified xsi:type="dcterms:W3CDTF">2011-12-13T09:57:31Z</dcterms:modified>
</cp:coreProperties>
</file>